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33_BB0FF46B.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2D_EBC9C1C2.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32_9EBAF0CF.xml" ContentType="application/vnd.ms-powerpoint.comments+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63" r:id="rId5"/>
    <p:sldId id="257" r:id="rId6"/>
    <p:sldId id="264" r:id="rId7"/>
    <p:sldId id="296" r:id="rId8"/>
    <p:sldId id="307" r:id="rId9"/>
    <p:sldId id="310" r:id="rId10"/>
    <p:sldId id="298" r:id="rId11"/>
    <p:sldId id="299" r:id="rId12"/>
    <p:sldId id="311" r:id="rId13"/>
    <p:sldId id="301" r:id="rId14"/>
    <p:sldId id="304" r:id="rId15"/>
    <p:sldId id="295" r:id="rId16"/>
    <p:sldId id="303" r:id="rId17"/>
    <p:sldId id="283" r:id="rId18"/>
    <p:sldId id="305" r:id="rId19"/>
    <p:sldId id="306" r:id="rId20"/>
    <p:sldId id="277" r:id="rId21"/>
    <p:sldId id="26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FFDA03-B8FF-6660-AA70-91398F6D8E41}" name="Linda Roper" initials="LR" userId="S::linda.roper@expensein.com::794cc340-9fb0-44cc-9b1d-16be67c10824" providerId="AD"/>
  <p188:author id="{36EA8012-207E-E9AF-9DC3-60B9ED5B45B9}" name="Emma Dawson" initials="ED" userId="S::emma.dawson@expensein.com::e28be0d8-2cd6-43d5-8d72-2c71fa6f2a76" providerId="AD"/>
  <p188:author id="{D0973F1D-5ADA-314A-3837-233BDA477E5E}" name="Ashley Ferro" initials="" userId="S::ashley.ferro@expensein.com::11003642-c743-4cb5-954a-186bf4f326a0" providerId="AD"/>
  <p188:author id="{9FFB4C2D-E015-578E-C68D-6D3D9E2D1119}" name="Robbie Achner" initials="RA" userId="S::robbie.achner@expensein.com::f4eaccb1-a275-4195-b821-2026498e4403" providerId="AD"/>
  <p188:author id="{B501B8CB-D77A-0E63-DA0F-35E570C8592E}" name="Lucy Nguyen" initials="LN" userId="S::lucy.nguyen@expensein.com::6443b345-38fb-400e-bc0d-daf58c654932" providerId="AD"/>
  <p188:author id="{9AFABACB-40CF-E99E-1D9E-CB2FD1DE3A4D}" name="Emma Storer-Martin" initials="ED" userId="S::emma.storer-martin@expensein.com::e28be0d8-2cd6-43d5-8d72-2c71fa6f2a76" providerId="AD"/>
  <p188:author id="{0F7568E1-B6AD-6C0F-5A18-D6907314EDFC}" name="Jahana Khan" initials="JK" userId="S::jahana.khan@expensein.com::9d6f53f0-83e9-4c0c-bbdd-e303c6ae458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5455"/>
    <a:srgbClr val="EE5456"/>
    <a:srgbClr val="3B434C"/>
    <a:srgbClr val="404040"/>
    <a:srgbClr val="F8B9BA"/>
    <a:srgbClr val="F7ACAC"/>
    <a:srgbClr val="F5999A"/>
    <a:srgbClr val="F38B8C"/>
    <a:srgbClr val="F6A2A3"/>
    <a:srgbClr val="F174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bie Achner" userId="f4eaccb1-a275-4195-b821-2026498e4403" providerId="ADAL" clId="{BC128E55-6C69-4CF3-B00E-CA6E69D1517D}"/>
    <pc:docChg chg="modSld">
      <pc:chgData name="Robbie Achner" userId="f4eaccb1-a275-4195-b821-2026498e4403" providerId="ADAL" clId="{BC128E55-6C69-4CF3-B00E-CA6E69D1517D}" dt="2026-04-21T08:56:39.628" v="1" actId="1076"/>
      <pc:docMkLst>
        <pc:docMk/>
      </pc:docMkLst>
      <pc:sldChg chg="modSp mod">
        <pc:chgData name="Robbie Achner" userId="f4eaccb1-a275-4195-b821-2026498e4403" providerId="ADAL" clId="{BC128E55-6C69-4CF3-B00E-CA6E69D1517D}" dt="2026-04-21T08:56:39.628" v="1" actId="1076"/>
        <pc:sldMkLst>
          <pc:docMk/>
          <pc:sldMk cId="1426166667" sldId="257"/>
        </pc:sldMkLst>
        <pc:spChg chg="mod">
          <ac:chgData name="Robbie Achner" userId="f4eaccb1-a275-4195-b821-2026498e4403" providerId="ADAL" clId="{BC128E55-6C69-4CF3-B00E-CA6E69D1517D}" dt="2026-04-21T08:56:39.628" v="1" actId="1076"/>
          <ac:spMkLst>
            <pc:docMk/>
            <pc:sldMk cId="1426166667" sldId="257"/>
            <ac:spMk id="37" creationId="{703DF059-00DE-6BD9-FE0D-273651401A5E}"/>
          </ac:spMkLst>
        </pc:spChg>
      </pc:sldChg>
    </pc:docChg>
  </pc:docChgLst>
</pc:chgInfo>
</file>

<file path=ppt/comments/modernComment_12D_EBC9C1C2.xml><?xml version="1.0" encoding="utf-8"?>
<p188:cmLst xmlns:a="http://schemas.openxmlformats.org/drawingml/2006/main" xmlns:r="http://schemas.openxmlformats.org/officeDocument/2006/relationships" xmlns:p188="http://schemas.microsoft.com/office/powerpoint/2018/8/main">
  <p188:cm id="{A59DA445-5887-4AAA-904E-B2FF55D45661}" authorId="{9FFB4C2D-E015-578E-C68D-6D3D9E2D1119}" created="2026-04-07T09:17:47.600">
    <pc:sldMkLst xmlns:pc="http://schemas.microsoft.com/office/powerpoint/2013/main/command">
      <pc:docMk/>
      <pc:sldMk cId="3955868098" sldId="301"/>
    </pc:sldMkLst>
    <p188:txBody>
      <a:bodyPr/>
      <a:lstStyle/>
      <a:p>
        <a:r>
          <a:rPr lang="en-GB"/>
          <a:t>Poll Question: How long does it typically take to reimburse expenses in your charity?
Less than 1 week
1–2 weeks
2–4 weeks
More than a month</a:t>
        </a:r>
      </a:p>
    </p188:txBody>
  </p188:cm>
</p188:cmLst>
</file>

<file path=ppt/comments/modernComment_132_9EBAF0CF.xml><?xml version="1.0" encoding="utf-8"?>
<p188:cmLst xmlns:a="http://schemas.openxmlformats.org/drawingml/2006/main" xmlns:r="http://schemas.openxmlformats.org/officeDocument/2006/relationships" xmlns:p188="http://schemas.microsoft.com/office/powerpoint/2018/8/main">
  <p188:cm id="{1ECAD233-B4DD-4159-B328-39423CCA2FE2}" authorId="{9FFB4C2D-E015-578E-C68D-6D3D9E2D1119}" created="2026-04-07T09:18:41.351">
    <pc:sldMkLst xmlns:pc="http://schemas.microsoft.com/office/powerpoint/2013/main/command">
      <pc:docMk/>
      <pc:sldMk cId="2663051471" sldId="306"/>
    </pc:sldMkLst>
    <p188:txBody>
      <a:bodyPr/>
      <a:lstStyle/>
      <a:p>
        <a:r>
          <a:rPr lang="en-GB"/>
          <a:t>Poll Question: Is your charity currently using a digital expense management tool?
Yes
No
Considering it
Not sure what options are available</a:t>
        </a:r>
      </a:p>
    </p188:txBody>
  </p188:cm>
</p188:cmLst>
</file>

<file path=ppt/comments/modernComment_133_BB0FF46B.xml><?xml version="1.0" encoding="utf-8"?>
<p188:cmLst xmlns:a="http://schemas.openxmlformats.org/drawingml/2006/main" xmlns:r="http://schemas.openxmlformats.org/officeDocument/2006/relationships" xmlns:p188="http://schemas.microsoft.com/office/powerpoint/2018/8/main">
  <p188:cm id="{A2C886DA-A207-467C-B483-FE1AB2E0D791}" authorId="{9FFB4C2D-E015-578E-C68D-6D3D9E2D1119}" created="2026-04-07T09:14:57.331">
    <pc:sldMkLst xmlns:pc="http://schemas.microsoft.com/office/powerpoint/2013/main/command">
      <pc:docMk/>
      <pc:sldMk cId="3138385003" sldId="307"/>
    </pc:sldMkLst>
    <p188:txBody>
      <a:bodyPr/>
      <a:lstStyle/>
      <a:p>
        <a:r>
          <a:rPr lang="en-GB"/>
          <a:t>Poll question: Where does your current expense process sit? 
Manual and reactive
Partially Structured
Streamlines
Fully Optimised</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31F3F6-1497-45C1-9E6F-744F78468A20}" type="datetimeFigureOut">
              <a:rPr lang="en-GB" smtClean="0"/>
              <a:t>21/04/2026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7FB5E-B603-461E-B7AD-CCB1CE20D9CD}" type="slidenum">
              <a:rPr lang="en-GB" smtClean="0"/>
              <a:t>‹#›</a:t>
            </a:fld>
            <a:endParaRPr lang="en-GB"/>
          </a:p>
        </p:txBody>
      </p:sp>
    </p:spTree>
    <p:extLst>
      <p:ext uri="{BB962C8B-B14F-4D97-AF65-F5344CB8AC3E}">
        <p14:creationId xmlns:p14="http://schemas.microsoft.com/office/powerpoint/2010/main" val="1351898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6E7FB5E-B603-461E-B7AD-CCB1CE20D9CD}" type="slidenum">
              <a:rPr lang="en-GB" smtClean="0"/>
              <a:t>1</a:t>
            </a:fld>
            <a:endParaRPr lang="en-GB"/>
          </a:p>
        </p:txBody>
      </p:sp>
    </p:spTree>
    <p:extLst>
      <p:ext uri="{BB962C8B-B14F-4D97-AF65-F5344CB8AC3E}">
        <p14:creationId xmlns:p14="http://schemas.microsoft.com/office/powerpoint/2010/main" val="151902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F95B8-05A4-2584-DE85-109DEF1B9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D82FA-D7A9-E638-8846-97A5F7264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526024-89A9-EDE7-57B6-DD6195B6B139}"/>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Importance of </a:t>
            </a:r>
            <a:r>
              <a:rPr lang="en-GB" sz="1200" b="0" i="0" kern="1200">
                <a:solidFill>
                  <a:schemeClr val="tx1"/>
                </a:solidFill>
                <a:effectLst/>
                <a:latin typeface="+mn-lt"/>
                <a:ea typeface="+mn-ea"/>
                <a:cs typeface="+mn-cs"/>
              </a:rPr>
              <a:t>s</a:t>
            </a:r>
            <a:r>
              <a:rPr lang="en-GB" sz="1200" kern="1200">
                <a:solidFill>
                  <a:schemeClr val="tx1"/>
                </a:solidFill>
                <a:effectLst/>
                <a:latin typeface="+mn-lt"/>
                <a:ea typeface="+mn-ea"/>
                <a:cs typeface="+mn-cs"/>
              </a:rPr>
              <a:t>etting the expectations</a:t>
            </a:r>
            <a:endParaRPr lang="en-US" sz="1200" b="0" i="0" kern="1200">
              <a:solidFill>
                <a:schemeClr val="tx1"/>
              </a:solidFill>
              <a:effectLst/>
              <a:latin typeface="+mn-lt"/>
              <a:ea typeface="+mn-ea"/>
              <a:cs typeface="+mn-cs"/>
            </a:endParaRPr>
          </a:p>
          <a:p>
            <a:pPr rtl="0" fontAlgn="base"/>
            <a:endParaRPr lang="en-US" sz="1200" b="0" i="0" kern="1200">
              <a:solidFill>
                <a:schemeClr val="tx1"/>
              </a:solidFill>
              <a:effectLst/>
              <a:latin typeface="+mn-lt"/>
              <a:ea typeface="Calibri"/>
              <a:cs typeface="Calibri"/>
            </a:endParaRPr>
          </a:p>
          <a:p>
            <a:endParaRPr lang="en-US"/>
          </a:p>
        </p:txBody>
      </p:sp>
      <p:sp>
        <p:nvSpPr>
          <p:cNvPr id="4" name="Slide Number Placeholder 3">
            <a:extLst>
              <a:ext uri="{FF2B5EF4-FFF2-40B4-BE49-F238E27FC236}">
                <a16:creationId xmlns:a16="http://schemas.microsoft.com/office/drawing/2014/main" id="{67CBBAAF-8423-0DE6-188A-EC0CBF11D172}"/>
              </a:ext>
            </a:extLst>
          </p:cNvPr>
          <p:cNvSpPr>
            <a:spLocks noGrp="1"/>
          </p:cNvSpPr>
          <p:nvPr>
            <p:ph type="sldNum" sz="quarter" idx="5"/>
          </p:nvPr>
        </p:nvSpPr>
        <p:spPr/>
        <p:txBody>
          <a:bodyPr/>
          <a:lstStyle/>
          <a:p>
            <a:fld id="{B61FE0BC-8FEA-F847-A210-E60888F9C957}" type="slidenum">
              <a:rPr lang="en-GB" smtClean="0"/>
              <a:t>11</a:t>
            </a:fld>
            <a:endParaRPr lang="en-GB"/>
          </a:p>
        </p:txBody>
      </p:sp>
    </p:spTree>
    <p:extLst>
      <p:ext uri="{BB962C8B-B14F-4D97-AF65-F5344CB8AC3E}">
        <p14:creationId xmlns:p14="http://schemas.microsoft.com/office/powerpoint/2010/main" val="3593899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683DA-7AB9-D81B-C1B4-207BAA9114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48AB3-2A7E-8AB4-0F85-CB68E61CB8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772A9-EFD0-3D85-F9B3-6C6DB376BB02}"/>
              </a:ext>
            </a:extLst>
          </p:cNvPr>
          <p:cNvSpPr>
            <a:spLocks noGrp="1"/>
          </p:cNvSpPr>
          <p:nvPr>
            <p:ph type="body" idx="1"/>
          </p:nvPr>
        </p:nvSpPr>
        <p:spPr/>
        <p:txBody>
          <a:bodyPr/>
          <a:lstStyle/>
          <a:p>
            <a:r>
              <a:rPr lang="en-US">
                <a:ea typeface="Calibri"/>
                <a:cs typeface="Calibri"/>
              </a:rPr>
              <a:t>Point 1 - </a:t>
            </a:r>
            <a:r>
              <a:rPr lang="en-GB"/>
              <a:t>Provide examples(travel, meals, supplies) </a:t>
            </a:r>
          </a:p>
          <a:p>
            <a:r>
              <a:rPr lang="en-GB">
                <a:ea typeface="Calibri"/>
                <a:cs typeface="Calibri"/>
              </a:rPr>
              <a:t>Point 2 - </a:t>
            </a:r>
            <a:r>
              <a:rPr lang="en-GB"/>
              <a:t>Ensure that all expenses </a:t>
            </a:r>
            <a:r>
              <a:rPr lang="en-GB" err="1"/>
              <a:t>areaccounted</a:t>
            </a:r>
            <a:r>
              <a:rPr lang="en-GB"/>
              <a:t> for. Having a set </a:t>
            </a:r>
            <a:r>
              <a:rPr lang="en-GB" err="1"/>
              <a:t>ofreceipts</a:t>
            </a:r>
            <a:r>
              <a:rPr lang="en-GB"/>
              <a:t> helps demonstrate compliance with </a:t>
            </a:r>
            <a:r>
              <a:rPr lang="en-GB" err="1"/>
              <a:t>financialpolicies</a:t>
            </a:r>
            <a:r>
              <a:rPr lang="en-GB"/>
              <a:t> and regulations. </a:t>
            </a:r>
            <a:endParaRPr lang="en-GB">
              <a:ea typeface="Calibri"/>
              <a:cs typeface="Calibri"/>
            </a:endParaRPr>
          </a:p>
          <a:p>
            <a:r>
              <a:rPr lang="en-GB">
                <a:ea typeface="Calibri"/>
                <a:cs typeface="Calibri"/>
              </a:rPr>
              <a:t>Point 3 - </a:t>
            </a:r>
            <a:r>
              <a:rPr lang="en-GB"/>
              <a:t>Travel, </a:t>
            </a:r>
            <a:r>
              <a:rPr lang="en-GB" err="1"/>
              <a:t>meals,equipment</a:t>
            </a:r>
            <a:r>
              <a:rPr lang="en-GB"/>
              <a:t>, or </a:t>
            </a:r>
            <a:r>
              <a:rPr lang="en-GB" err="1"/>
              <a:t>othercosts</a:t>
            </a:r>
            <a:r>
              <a:rPr lang="en-GB"/>
              <a:t> incurred.</a:t>
            </a:r>
          </a:p>
          <a:p>
            <a:r>
              <a:rPr lang="en-GB">
                <a:ea typeface="Calibri"/>
                <a:cs typeface="Calibri"/>
              </a:rPr>
              <a:t>Point 4 - </a:t>
            </a:r>
            <a:r>
              <a:rPr lang="en-GB"/>
              <a:t>Avoid too </a:t>
            </a:r>
            <a:r>
              <a:rPr lang="en-GB" err="1"/>
              <a:t>manyapproval</a:t>
            </a:r>
            <a:r>
              <a:rPr lang="en-GB"/>
              <a:t> layers </a:t>
            </a:r>
            <a:endParaRPr lang="en-GB">
              <a:ea typeface="Calibri"/>
              <a:cs typeface="Calibri"/>
            </a:endParaRPr>
          </a:p>
        </p:txBody>
      </p:sp>
      <p:sp>
        <p:nvSpPr>
          <p:cNvPr id="4" name="Slide Number Placeholder 3">
            <a:extLst>
              <a:ext uri="{FF2B5EF4-FFF2-40B4-BE49-F238E27FC236}">
                <a16:creationId xmlns:a16="http://schemas.microsoft.com/office/drawing/2014/main" id="{651F152E-0483-CC72-A850-7FFB59F90BD7}"/>
              </a:ext>
            </a:extLst>
          </p:cNvPr>
          <p:cNvSpPr>
            <a:spLocks noGrp="1"/>
          </p:cNvSpPr>
          <p:nvPr>
            <p:ph type="sldNum" sz="quarter" idx="5"/>
          </p:nvPr>
        </p:nvSpPr>
        <p:spPr/>
        <p:txBody>
          <a:bodyPr/>
          <a:lstStyle/>
          <a:p>
            <a:fld id="{76E7FB5E-B603-461E-B7AD-CCB1CE20D9CD}" type="slidenum">
              <a:rPr lang="en-GB" smtClean="0"/>
              <a:t>12</a:t>
            </a:fld>
            <a:endParaRPr lang="en-GB"/>
          </a:p>
        </p:txBody>
      </p:sp>
    </p:spTree>
    <p:extLst>
      <p:ext uri="{BB962C8B-B14F-4D97-AF65-F5344CB8AC3E}">
        <p14:creationId xmlns:p14="http://schemas.microsoft.com/office/powerpoint/2010/main" val="710879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F8719-D684-7D7B-87F3-CB271A3B3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5B819A-3F40-E263-E94C-1F3C1A01E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6F0EEE-6817-F066-9B88-DBC3BC97EE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0C96B0-28DE-DF99-FEC3-C72E69A6D5FD}"/>
              </a:ext>
            </a:extLst>
          </p:cNvPr>
          <p:cNvSpPr>
            <a:spLocks noGrp="1"/>
          </p:cNvSpPr>
          <p:nvPr>
            <p:ph type="sldNum" sz="quarter" idx="5"/>
          </p:nvPr>
        </p:nvSpPr>
        <p:spPr/>
        <p:txBody>
          <a:bodyPr/>
          <a:lstStyle/>
          <a:p>
            <a:fld id="{76E7FB5E-B603-461E-B7AD-CCB1CE20D9CD}" type="slidenum">
              <a:rPr lang="en-GB" smtClean="0"/>
              <a:t>13</a:t>
            </a:fld>
            <a:endParaRPr lang="en-GB"/>
          </a:p>
        </p:txBody>
      </p:sp>
    </p:spTree>
    <p:extLst>
      <p:ext uri="{BB962C8B-B14F-4D97-AF65-F5344CB8AC3E}">
        <p14:creationId xmlns:p14="http://schemas.microsoft.com/office/powerpoint/2010/main" val="1772970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4E1FE-489B-1478-EAAF-C0771C5AE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41EFA8-BFC9-56FC-3F4B-C0CF22F68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0DBDBA-5C37-D568-B708-25434F6A2CA2}"/>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25C8CBFA-75A3-E29A-EB66-069740E61143}"/>
              </a:ext>
            </a:extLst>
          </p:cNvPr>
          <p:cNvSpPr>
            <a:spLocks noGrp="1"/>
          </p:cNvSpPr>
          <p:nvPr>
            <p:ph type="sldNum" sz="quarter" idx="5"/>
          </p:nvPr>
        </p:nvSpPr>
        <p:spPr/>
        <p:txBody>
          <a:bodyPr/>
          <a:lstStyle/>
          <a:p>
            <a:fld id="{76E7FB5E-B603-461E-B7AD-CCB1CE20D9CD}" type="slidenum">
              <a:rPr lang="en-GB" smtClean="0"/>
              <a:t>14</a:t>
            </a:fld>
            <a:endParaRPr lang="en-GB"/>
          </a:p>
        </p:txBody>
      </p:sp>
    </p:spTree>
    <p:extLst>
      <p:ext uri="{BB962C8B-B14F-4D97-AF65-F5344CB8AC3E}">
        <p14:creationId xmlns:p14="http://schemas.microsoft.com/office/powerpoint/2010/main" val="2063050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DD40A-60EC-D626-EFE6-D17A3E15C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8DC7E-94AC-F473-2CCB-B5E88490B7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513AAD-2334-F866-C8D5-C9495701A960}"/>
              </a:ext>
            </a:extLst>
          </p:cNvPr>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a:p>
            <a:pPr rtl="0" fontAlgn="base"/>
            <a:endParaRPr lang="en-US" sz="1200" b="0" i="0" kern="1200">
              <a:solidFill>
                <a:schemeClr val="tx1"/>
              </a:solidFill>
              <a:effectLst/>
              <a:latin typeface="+mn-lt"/>
              <a:ea typeface="Calibri"/>
              <a:cs typeface="Calibri"/>
            </a:endParaRPr>
          </a:p>
          <a:p>
            <a:endParaRPr lang="en-US"/>
          </a:p>
        </p:txBody>
      </p:sp>
      <p:sp>
        <p:nvSpPr>
          <p:cNvPr id="4" name="Slide Number Placeholder 3">
            <a:extLst>
              <a:ext uri="{FF2B5EF4-FFF2-40B4-BE49-F238E27FC236}">
                <a16:creationId xmlns:a16="http://schemas.microsoft.com/office/drawing/2014/main" id="{213E58D4-B4AC-A6D3-85D1-68A1FD0F80E7}"/>
              </a:ext>
            </a:extLst>
          </p:cNvPr>
          <p:cNvSpPr>
            <a:spLocks noGrp="1"/>
          </p:cNvSpPr>
          <p:nvPr>
            <p:ph type="sldNum" sz="quarter" idx="5"/>
          </p:nvPr>
        </p:nvSpPr>
        <p:spPr/>
        <p:txBody>
          <a:bodyPr/>
          <a:lstStyle/>
          <a:p>
            <a:fld id="{B61FE0BC-8FEA-F847-A210-E60888F9C957}" type="slidenum">
              <a:rPr lang="en-GB" smtClean="0"/>
              <a:t>15</a:t>
            </a:fld>
            <a:endParaRPr lang="en-GB"/>
          </a:p>
        </p:txBody>
      </p:sp>
    </p:spTree>
    <p:extLst>
      <p:ext uri="{BB962C8B-B14F-4D97-AF65-F5344CB8AC3E}">
        <p14:creationId xmlns:p14="http://schemas.microsoft.com/office/powerpoint/2010/main" val="1236030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FAC28-848D-AAFD-284C-8A334D810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5D37A1-2234-61C5-249A-8B82B13A4D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334BE0-8568-507E-3A2C-C5FAF1E11910}"/>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9F07612E-A6E5-D341-A3B4-5C449C2F150E}"/>
              </a:ext>
            </a:extLst>
          </p:cNvPr>
          <p:cNvSpPr>
            <a:spLocks noGrp="1"/>
          </p:cNvSpPr>
          <p:nvPr>
            <p:ph type="sldNum" sz="quarter" idx="5"/>
          </p:nvPr>
        </p:nvSpPr>
        <p:spPr/>
        <p:txBody>
          <a:bodyPr/>
          <a:lstStyle/>
          <a:p>
            <a:fld id="{76E7FB5E-B603-461E-B7AD-CCB1CE20D9CD}" type="slidenum">
              <a:rPr lang="en-GB" smtClean="0"/>
              <a:t>16</a:t>
            </a:fld>
            <a:endParaRPr lang="en-GB"/>
          </a:p>
        </p:txBody>
      </p:sp>
    </p:spTree>
    <p:extLst>
      <p:ext uri="{BB962C8B-B14F-4D97-AF65-F5344CB8AC3E}">
        <p14:creationId xmlns:p14="http://schemas.microsoft.com/office/powerpoint/2010/main" val="1659365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Mention that we have the guide and the blog which will help them build upon this to help strengthen their expense management process. </a:t>
            </a:r>
          </a:p>
          <a:p>
            <a:r>
              <a:rPr lang="en-US">
                <a:ea typeface="Calibri"/>
                <a:cs typeface="Calibri"/>
              </a:rPr>
              <a:t>Mention charities discount.</a:t>
            </a:r>
          </a:p>
        </p:txBody>
      </p:sp>
      <p:sp>
        <p:nvSpPr>
          <p:cNvPr id="4" name="Slide Number Placeholder 3"/>
          <p:cNvSpPr>
            <a:spLocks noGrp="1"/>
          </p:cNvSpPr>
          <p:nvPr>
            <p:ph type="sldNum" sz="quarter" idx="5"/>
          </p:nvPr>
        </p:nvSpPr>
        <p:spPr/>
        <p:txBody>
          <a:bodyPr/>
          <a:lstStyle/>
          <a:p>
            <a:fld id="{76E7FB5E-B603-461E-B7AD-CCB1CE20D9CD}" type="slidenum">
              <a:rPr lang="en-GB" smtClean="0"/>
              <a:t>17</a:t>
            </a:fld>
            <a:endParaRPr lang="en-GB"/>
          </a:p>
        </p:txBody>
      </p:sp>
    </p:spTree>
    <p:extLst>
      <p:ext uri="{BB962C8B-B14F-4D97-AF65-F5344CB8AC3E}">
        <p14:creationId xmlns:p14="http://schemas.microsoft.com/office/powerpoint/2010/main" val="2745358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61FE0BC-8FEA-F847-A210-E60888F9C957}" type="slidenum">
              <a:rPr lang="en-GB" smtClean="0"/>
              <a:t>3</a:t>
            </a:fld>
            <a:endParaRPr lang="en-GB"/>
          </a:p>
        </p:txBody>
      </p:sp>
    </p:spTree>
    <p:extLst>
      <p:ext uri="{BB962C8B-B14F-4D97-AF65-F5344CB8AC3E}">
        <p14:creationId xmlns:p14="http://schemas.microsoft.com/office/powerpoint/2010/main" val="438325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102DC-9F52-9584-EFF8-7309961F26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FA34F-D2FD-C75F-9DEE-B0ACFCC3DD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414FE-1100-6075-6E13-6AC7F8DAF51B}"/>
              </a:ext>
            </a:extLst>
          </p:cNvPr>
          <p:cNvSpPr>
            <a:spLocks noGrp="1"/>
          </p:cNvSpPr>
          <p:nvPr>
            <p:ph type="body" idx="1"/>
          </p:nvPr>
        </p:nvSpPr>
        <p:spPr/>
        <p:txBody>
          <a:bodyPr/>
          <a:lstStyle/>
          <a:p>
            <a:pPr rtl="0" fontAlgn="base"/>
            <a:r>
              <a:rPr lang="en-US" sz="1200" b="0" i="0" kern="1200">
                <a:solidFill>
                  <a:schemeClr val="tx1"/>
                </a:solidFill>
                <a:effectLst/>
                <a:latin typeface="+mn-lt"/>
                <a:ea typeface="+mn-ea"/>
                <a:cs typeface="+mn-cs"/>
              </a:rPr>
              <a:t>Point One - Expenses are a routine part of charity operations — from travel and meals to postage, phone costs and supplies. NCVO guidance also highlights volunteer costs such as dependent care and support worker expenses.</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Point Two - For many charities, these costs are spread across staff, volunteers and trustees, so expense activity can quickly become harder to track. GOV.UK and NCVO both note that charities may reimburse genuine out-of-pocket costs such as travel, meals and childcare.</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Point Three - As charities grow, expense processes often develop informally and spreadsheets, email approvals and paper receipts can work for a while, but we see they then become harder to manage consistently. NCVO guidance stressing the need for expense policies, claim forms and proper records, especially for scaling </a:t>
            </a:r>
            <a:r>
              <a:rPr lang="en-US" sz="1200" b="0" i="0" kern="1200" err="1">
                <a:solidFill>
                  <a:schemeClr val="tx1"/>
                </a:solidFill>
                <a:effectLst/>
                <a:latin typeface="+mn-lt"/>
                <a:ea typeface="+mn-ea"/>
                <a:cs typeface="+mn-cs"/>
              </a:rPr>
              <a:t>organisations</a:t>
            </a:r>
            <a:r>
              <a:rPr lang="en-US" sz="1200" b="0" i="0" kern="1200">
                <a:solidFill>
                  <a:schemeClr val="tx1"/>
                </a:solidFill>
                <a:effectLst/>
                <a:latin typeface="+mn-lt"/>
                <a:ea typeface="+mn-ea"/>
                <a:cs typeface="+mn-cs"/>
              </a:rPr>
              <a:t>.</a:t>
            </a:r>
          </a:p>
          <a:p>
            <a:pPr rtl="0" fontAlgn="base"/>
            <a:endParaRPr lang="en-US" sz="1200" b="0" i="0" kern="120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Point Four - Finance teams still need visibility and control, even when claims are small, because records need to show what was purchased, why, and who approved it. This is especially important when it comes to scale. </a:t>
            </a:r>
          </a:p>
          <a:p>
            <a:pPr rtl="0" fontAlgn="base"/>
            <a:endParaRPr lang="en-US" sz="1200" b="0" i="0" kern="1200">
              <a:solidFill>
                <a:schemeClr val="tx1"/>
              </a:solidFill>
              <a:effectLst/>
              <a:latin typeface="+mn-lt"/>
              <a:ea typeface="+mn-ea"/>
              <a:cs typeface="+mn-cs"/>
            </a:endParaRPr>
          </a:p>
          <a:p>
            <a:pPr rtl="0" fontAlgn="base"/>
            <a:endParaRPr lang="en-US"/>
          </a:p>
        </p:txBody>
      </p:sp>
      <p:sp>
        <p:nvSpPr>
          <p:cNvPr id="4" name="Slide Number Placeholder 3">
            <a:extLst>
              <a:ext uri="{FF2B5EF4-FFF2-40B4-BE49-F238E27FC236}">
                <a16:creationId xmlns:a16="http://schemas.microsoft.com/office/drawing/2014/main" id="{7A57DF5C-E2AE-7D76-6A81-A2DC114E2AB5}"/>
              </a:ext>
            </a:extLst>
          </p:cNvPr>
          <p:cNvSpPr>
            <a:spLocks noGrp="1"/>
          </p:cNvSpPr>
          <p:nvPr>
            <p:ph type="sldNum" sz="quarter" idx="5"/>
          </p:nvPr>
        </p:nvSpPr>
        <p:spPr/>
        <p:txBody>
          <a:bodyPr/>
          <a:lstStyle/>
          <a:p>
            <a:fld id="{B61FE0BC-8FEA-F847-A210-E60888F9C957}" type="slidenum">
              <a:rPr lang="en-GB" smtClean="0"/>
              <a:t>4</a:t>
            </a:fld>
            <a:endParaRPr lang="en-GB"/>
          </a:p>
        </p:txBody>
      </p:sp>
    </p:spTree>
    <p:extLst>
      <p:ext uri="{BB962C8B-B14F-4D97-AF65-F5344CB8AC3E}">
        <p14:creationId xmlns:p14="http://schemas.microsoft.com/office/powerpoint/2010/main" val="134366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DF3E6-ED35-EFE3-6291-7E41AA9F3A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6B29F-D3F3-4447-15B8-1BF30C41C5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E7D772-1375-893E-8FC8-E1BD04EDFA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Most </a:t>
            </a:r>
            <a:r>
              <a:rPr lang="en-US" sz="1200" kern="1200" err="1">
                <a:solidFill>
                  <a:schemeClr val="tx1"/>
                </a:solidFill>
                <a:effectLst/>
                <a:latin typeface="+mn-lt"/>
                <a:ea typeface="+mn-ea"/>
                <a:cs typeface="+mn-cs"/>
              </a:rPr>
              <a:t>organisations</a:t>
            </a:r>
            <a:r>
              <a:rPr lang="en-US" sz="1200" kern="1200">
                <a:solidFill>
                  <a:schemeClr val="tx1"/>
                </a:solidFill>
                <a:effectLst/>
                <a:latin typeface="+mn-lt"/>
                <a:ea typeface="+mn-ea"/>
                <a:cs typeface="+mn-cs"/>
              </a:rPr>
              <a:t> sit somewhere between stages one and three.</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The goal isn’t perfection, it’s identifying where small improvements can reduce friction and improve experience.</a:t>
            </a:r>
          </a:p>
          <a:p>
            <a:endParaRPr lang="en-US">
              <a:ea typeface="Calibri"/>
              <a:cs typeface="Calibri"/>
            </a:endParaRPr>
          </a:p>
        </p:txBody>
      </p:sp>
      <p:sp>
        <p:nvSpPr>
          <p:cNvPr id="4" name="Slide Number Placeholder 3">
            <a:extLst>
              <a:ext uri="{FF2B5EF4-FFF2-40B4-BE49-F238E27FC236}">
                <a16:creationId xmlns:a16="http://schemas.microsoft.com/office/drawing/2014/main" id="{48F807A1-25A3-DE0F-6A8E-9C8E2E9A70ED}"/>
              </a:ext>
            </a:extLst>
          </p:cNvPr>
          <p:cNvSpPr>
            <a:spLocks noGrp="1"/>
          </p:cNvSpPr>
          <p:nvPr>
            <p:ph type="sldNum" sz="quarter" idx="5"/>
          </p:nvPr>
        </p:nvSpPr>
        <p:spPr/>
        <p:txBody>
          <a:bodyPr/>
          <a:lstStyle/>
          <a:p>
            <a:fld id="{B61FE0BC-8FEA-F847-A210-E60888F9C957}" type="slidenum">
              <a:rPr lang="en-GB" smtClean="0"/>
              <a:t>5</a:t>
            </a:fld>
            <a:endParaRPr lang="en-GB"/>
          </a:p>
        </p:txBody>
      </p:sp>
    </p:spTree>
    <p:extLst>
      <p:ext uri="{BB962C8B-B14F-4D97-AF65-F5344CB8AC3E}">
        <p14:creationId xmlns:p14="http://schemas.microsoft.com/office/powerpoint/2010/main" val="216871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F25E1-9451-6A71-EB4F-C5A728921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BEE8B-D531-99C6-D194-DEF57ECE9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D4BE61-EE6D-90B3-9CCE-C7D9FA27E88E}"/>
              </a:ext>
            </a:extLst>
          </p:cNvPr>
          <p:cNvSpPr>
            <a:spLocks noGrp="1"/>
          </p:cNvSpPr>
          <p:nvPr>
            <p:ph type="body" idx="1"/>
          </p:nvPr>
        </p:nvSpPr>
        <p:spPr/>
        <p:txBody>
          <a:bodyPr/>
          <a:lstStyle/>
          <a:p>
            <a:pPr rtl="0" fontAlgn="base"/>
            <a:r>
              <a:rPr lang="en-US" b="1"/>
              <a:t>Around 14.2 million people in the UK volunteer through a group, club or </a:t>
            </a:r>
            <a:r>
              <a:rPr lang="en-US" b="1" err="1"/>
              <a:t>organisation</a:t>
            </a:r>
            <a:r>
              <a:rPr lang="en-US" b="1"/>
              <a:t> each year</a:t>
            </a:r>
            <a:r>
              <a:rPr lang="en-US"/>
              <a:t> — showing just how important it is for charities to have clear, manageable processes for volunteer-related expenses.</a:t>
            </a:r>
            <a:endParaRPr lang="en-US" sz="1200" b="0" i="0" kern="1200">
              <a:solidFill>
                <a:schemeClr val="tx1"/>
              </a:solidFill>
              <a:effectLst/>
              <a:latin typeface="+mn-lt"/>
              <a:ea typeface="+mn-ea"/>
              <a:cs typeface="+mn-cs"/>
            </a:endParaRPr>
          </a:p>
          <a:p>
            <a:pPr rtl="0" fontAlgn="base"/>
            <a:endParaRPr lang="en-US" sz="1200" b="0" i="0" kern="1200">
              <a:solidFill>
                <a:schemeClr val="tx1"/>
              </a:solidFill>
              <a:effectLst/>
              <a:latin typeface="+mn-lt"/>
              <a:ea typeface="Calibri"/>
              <a:cs typeface="Calibri"/>
            </a:endParaRPr>
          </a:p>
          <a:p>
            <a:endParaRPr lang="en-US"/>
          </a:p>
        </p:txBody>
      </p:sp>
      <p:sp>
        <p:nvSpPr>
          <p:cNvPr id="4" name="Slide Number Placeholder 3">
            <a:extLst>
              <a:ext uri="{FF2B5EF4-FFF2-40B4-BE49-F238E27FC236}">
                <a16:creationId xmlns:a16="http://schemas.microsoft.com/office/drawing/2014/main" id="{81DD1C77-F88A-045D-D712-DE2B1BF7B1A9}"/>
              </a:ext>
            </a:extLst>
          </p:cNvPr>
          <p:cNvSpPr>
            <a:spLocks noGrp="1"/>
          </p:cNvSpPr>
          <p:nvPr>
            <p:ph type="sldNum" sz="quarter" idx="5"/>
          </p:nvPr>
        </p:nvSpPr>
        <p:spPr/>
        <p:txBody>
          <a:bodyPr/>
          <a:lstStyle/>
          <a:p>
            <a:fld id="{B61FE0BC-8FEA-F847-A210-E60888F9C957}" type="slidenum">
              <a:rPr lang="en-GB" smtClean="0"/>
              <a:t>6</a:t>
            </a:fld>
            <a:endParaRPr lang="en-GB"/>
          </a:p>
        </p:txBody>
      </p:sp>
    </p:spTree>
    <p:extLst>
      <p:ext uri="{BB962C8B-B14F-4D97-AF65-F5344CB8AC3E}">
        <p14:creationId xmlns:p14="http://schemas.microsoft.com/office/powerpoint/2010/main" val="922449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A4D57-6208-8729-5028-25C360D8AA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BA1DF-7DDD-19C1-D957-70083CD0F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ECF49-28FF-A981-5CFE-BD7041CEF716}"/>
              </a:ext>
            </a:extLst>
          </p:cNvPr>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a:p>
            <a:pPr rtl="0" fontAlgn="base"/>
            <a:endParaRPr lang="en-US" sz="1200" b="0" i="0" kern="1200">
              <a:solidFill>
                <a:schemeClr val="tx1"/>
              </a:solidFill>
              <a:effectLst/>
              <a:latin typeface="+mn-lt"/>
              <a:ea typeface="Calibri"/>
              <a:cs typeface="Calibri"/>
            </a:endParaRPr>
          </a:p>
          <a:p>
            <a:endParaRPr lang="en-US"/>
          </a:p>
        </p:txBody>
      </p:sp>
      <p:sp>
        <p:nvSpPr>
          <p:cNvPr id="4" name="Slide Number Placeholder 3">
            <a:extLst>
              <a:ext uri="{FF2B5EF4-FFF2-40B4-BE49-F238E27FC236}">
                <a16:creationId xmlns:a16="http://schemas.microsoft.com/office/drawing/2014/main" id="{A027A548-4088-ACB0-0559-815892C1064C}"/>
              </a:ext>
            </a:extLst>
          </p:cNvPr>
          <p:cNvSpPr>
            <a:spLocks noGrp="1"/>
          </p:cNvSpPr>
          <p:nvPr>
            <p:ph type="sldNum" sz="quarter" idx="5"/>
          </p:nvPr>
        </p:nvSpPr>
        <p:spPr/>
        <p:txBody>
          <a:bodyPr/>
          <a:lstStyle/>
          <a:p>
            <a:fld id="{B61FE0BC-8FEA-F847-A210-E60888F9C957}" type="slidenum">
              <a:rPr lang="en-GB" smtClean="0"/>
              <a:t>7</a:t>
            </a:fld>
            <a:endParaRPr lang="en-GB"/>
          </a:p>
        </p:txBody>
      </p:sp>
    </p:spTree>
    <p:extLst>
      <p:ext uri="{BB962C8B-B14F-4D97-AF65-F5344CB8AC3E}">
        <p14:creationId xmlns:p14="http://schemas.microsoft.com/office/powerpoint/2010/main" val="2643915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095E8-E6B5-E618-2818-B11629036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8B556-8B0D-AC73-11BC-F4904981FD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E6010B-538F-90EB-9A57-270FFAB43FFB}"/>
              </a:ext>
            </a:extLst>
          </p:cNvPr>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a:p>
            <a:pPr rtl="0" fontAlgn="base"/>
            <a:endParaRPr lang="en-US" sz="1200" b="0" i="0" kern="1200">
              <a:solidFill>
                <a:schemeClr val="tx1"/>
              </a:solidFill>
              <a:effectLst/>
              <a:latin typeface="+mn-lt"/>
              <a:ea typeface="Calibri"/>
              <a:cs typeface="Calibri"/>
            </a:endParaRPr>
          </a:p>
          <a:p>
            <a:endParaRPr lang="en-US"/>
          </a:p>
        </p:txBody>
      </p:sp>
      <p:sp>
        <p:nvSpPr>
          <p:cNvPr id="4" name="Slide Number Placeholder 3">
            <a:extLst>
              <a:ext uri="{FF2B5EF4-FFF2-40B4-BE49-F238E27FC236}">
                <a16:creationId xmlns:a16="http://schemas.microsoft.com/office/drawing/2014/main" id="{CC8DBC6C-2B54-6CE9-151C-C775E30A4533}"/>
              </a:ext>
            </a:extLst>
          </p:cNvPr>
          <p:cNvSpPr>
            <a:spLocks noGrp="1"/>
          </p:cNvSpPr>
          <p:nvPr>
            <p:ph type="sldNum" sz="quarter" idx="5"/>
          </p:nvPr>
        </p:nvSpPr>
        <p:spPr/>
        <p:txBody>
          <a:bodyPr/>
          <a:lstStyle/>
          <a:p>
            <a:fld id="{B61FE0BC-8FEA-F847-A210-E60888F9C957}" type="slidenum">
              <a:rPr lang="en-GB" smtClean="0"/>
              <a:t>8</a:t>
            </a:fld>
            <a:endParaRPr lang="en-GB"/>
          </a:p>
        </p:txBody>
      </p:sp>
    </p:spTree>
    <p:extLst>
      <p:ext uri="{BB962C8B-B14F-4D97-AF65-F5344CB8AC3E}">
        <p14:creationId xmlns:p14="http://schemas.microsoft.com/office/powerpoint/2010/main" val="1388290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71C69-F8BC-10A1-0EA3-9E6C397BD8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1D5C1B-7657-43A0-4347-1418BE9448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3FF86F-6873-56F5-84E7-1B77D5274B95}"/>
              </a:ext>
            </a:extLst>
          </p:cNvPr>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a:p>
            <a:pPr rtl="0" fontAlgn="base"/>
            <a:endParaRPr lang="en-US" sz="1200" b="0" i="0" kern="1200">
              <a:solidFill>
                <a:schemeClr val="tx1"/>
              </a:solidFill>
              <a:effectLst/>
              <a:latin typeface="+mn-lt"/>
              <a:ea typeface="Calibri"/>
              <a:cs typeface="Calibri"/>
            </a:endParaRPr>
          </a:p>
          <a:p>
            <a:endParaRPr lang="en-US"/>
          </a:p>
        </p:txBody>
      </p:sp>
      <p:sp>
        <p:nvSpPr>
          <p:cNvPr id="4" name="Slide Number Placeholder 3">
            <a:extLst>
              <a:ext uri="{FF2B5EF4-FFF2-40B4-BE49-F238E27FC236}">
                <a16:creationId xmlns:a16="http://schemas.microsoft.com/office/drawing/2014/main" id="{0ACF52BC-384E-AADF-776F-4005B2F5203E}"/>
              </a:ext>
            </a:extLst>
          </p:cNvPr>
          <p:cNvSpPr>
            <a:spLocks noGrp="1"/>
          </p:cNvSpPr>
          <p:nvPr>
            <p:ph type="sldNum" sz="quarter" idx="5"/>
          </p:nvPr>
        </p:nvSpPr>
        <p:spPr/>
        <p:txBody>
          <a:bodyPr/>
          <a:lstStyle/>
          <a:p>
            <a:fld id="{B61FE0BC-8FEA-F847-A210-E60888F9C957}" type="slidenum">
              <a:rPr lang="en-GB" smtClean="0"/>
              <a:t>9</a:t>
            </a:fld>
            <a:endParaRPr lang="en-GB"/>
          </a:p>
        </p:txBody>
      </p:sp>
    </p:spTree>
    <p:extLst>
      <p:ext uri="{BB962C8B-B14F-4D97-AF65-F5344CB8AC3E}">
        <p14:creationId xmlns:p14="http://schemas.microsoft.com/office/powerpoint/2010/main" val="4060596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02A49-2780-A1FD-DBB7-E42291FCDD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7CCB4-F725-444E-328D-5ACA635E07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5C4DE9-9B61-33D2-1C8A-93A35ACCFCAF}"/>
              </a:ext>
            </a:extLst>
          </p:cNvPr>
          <p:cNvSpPr>
            <a:spLocks noGrp="1"/>
          </p:cNvSpPr>
          <p:nvPr>
            <p:ph type="body" idx="1"/>
          </p:nvPr>
        </p:nvSpPr>
        <p:spPr/>
        <p:txBody>
          <a:bodyPr/>
          <a:lstStyle/>
          <a:p>
            <a:pPr rtl="0" fontAlgn="base"/>
            <a:endParaRPr lang="en-US" sz="1200" b="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Onboarding for volunteers can take long when setting them up for expenses. Paperwork and processes. </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Not being able to set spend limits. Going over budget can be complicated.</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How much spending is tied to project, events because they cant see int in real time and lack of spending limits. </a:t>
            </a:r>
          </a:p>
          <a:p>
            <a:pPr rtl="0" fontAlgn="base"/>
            <a:endParaRPr lang="en-US" sz="1200" b="0" i="0" kern="1200">
              <a:solidFill>
                <a:schemeClr val="tx1"/>
              </a:solidFill>
              <a:effectLst/>
              <a:latin typeface="+mn-lt"/>
              <a:ea typeface="Calibri"/>
              <a:cs typeface="Calibri"/>
            </a:endParaRPr>
          </a:p>
          <a:p>
            <a:endParaRPr lang="en-US"/>
          </a:p>
        </p:txBody>
      </p:sp>
      <p:sp>
        <p:nvSpPr>
          <p:cNvPr id="4" name="Slide Number Placeholder 3">
            <a:extLst>
              <a:ext uri="{FF2B5EF4-FFF2-40B4-BE49-F238E27FC236}">
                <a16:creationId xmlns:a16="http://schemas.microsoft.com/office/drawing/2014/main" id="{262C8F5C-3C2B-E283-D31B-DA0119AD6E12}"/>
              </a:ext>
            </a:extLst>
          </p:cNvPr>
          <p:cNvSpPr>
            <a:spLocks noGrp="1"/>
          </p:cNvSpPr>
          <p:nvPr>
            <p:ph type="sldNum" sz="quarter" idx="5"/>
          </p:nvPr>
        </p:nvSpPr>
        <p:spPr/>
        <p:txBody>
          <a:bodyPr/>
          <a:lstStyle/>
          <a:p>
            <a:fld id="{B61FE0BC-8FEA-F847-A210-E60888F9C957}" type="slidenum">
              <a:rPr lang="en-GB" smtClean="0"/>
              <a:t>10</a:t>
            </a:fld>
            <a:endParaRPr lang="en-GB"/>
          </a:p>
        </p:txBody>
      </p:sp>
    </p:spTree>
    <p:extLst>
      <p:ext uri="{BB962C8B-B14F-4D97-AF65-F5344CB8AC3E}">
        <p14:creationId xmlns:p14="http://schemas.microsoft.com/office/powerpoint/2010/main" val="269140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9D834-3BE6-A32C-A327-DA7E9708ABB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22097DB-EF90-98B2-AB4E-4633EFC505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6AED6BC1-1260-739B-DF4E-E13EE62F9441}"/>
              </a:ext>
            </a:extLst>
          </p:cNvPr>
          <p:cNvSpPr>
            <a:spLocks noGrp="1"/>
          </p:cNvSpPr>
          <p:nvPr>
            <p:ph type="dt" sz="half" idx="10"/>
          </p:nvPr>
        </p:nvSpPr>
        <p:spPr/>
        <p:txBody>
          <a:bodyPr/>
          <a:lstStyle/>
          <a:p>
            <a:fld id="{DBF79819-704A-C649-814A-0581E9679D0D}" type="datetimeFigureOut">
              <a:rPr lang="en-GB" smtClean="0"/>
              <a:t>21/04/2026</a:t>
            </a:fld>
            <a:endParaRPr lang="en-GB"/>
          </a:p>
        </p:txBody>
      </p:sp>
      <p:sp>
        <p:nvSpPr>
          <p:cNvPr id="5" name="Footer Placeholder 4">
            <a:extLst>
              <a:ext uri="{FF2B5EF4-FFF2-40B4-BE49-F238E27FC236}">
                <a16:creationId xmlns:a16="http://schemas.microsoft.com/office/drawing/2014/main" id="{21633A95-5391-4ACF-E93B-1219E3E4C0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BA14F9-723B-C6E6-4048-7D1A4EF7E7AF}"/>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3380105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B947D-37F7-B892-095C-3B4870E97B71}"/>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56C68A9-4BA6-DCCE-A882-0E6CD82E559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E60B0E0-054C-767C-12AB-DB25F8B76D0A}"/>
              </a:ext>
            </a:extLst>
          </p:cNvPr>
          <p:cNvSpPr>
            <a:spLocks noGrp="1"/>
          </p:cNvSpPr>
          <p:nvPr>
            <p:ph type="dt" sz="half" idx="10"/>
          </p:nvPr>
        </p:nvSpPr>
        <p:spPr/>
        <p:txBody>
          <a:bodyPr/>
          <a:lstStyle/>
          <a:p>
            <a:fld id="{DBF79819-704A-C649-814A-0581E9679D0D}" type="datetimeFigureOut">
              <a:rPr lang="en-GB" smtClean="0"/>
              <a:t>21/04/2026</a:t>
            </a:fld>
            <a:endParaRPr lang="en-GB"/>
          </a:p>
        </p:txBody>
      </p:sp>
      <p:sp>
        <p:nvSpPr>
          <p:cNvPr id="5" name="Footer Placeholder 4">
            <a:extLst>
              <a:ext uri="{FF2B5EF4-FFF2-40B4-BE49-F238E27FC236}">
                <a16:creationId xmlns:a16="http://schemas.microsoft.com/office/drawing/2014/main" id="{516D37F4-F00B-0C0A-50D7-08D6660B60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8EAFEC-17DA-09BD-DE16-156EF22E5FE4}"/>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33290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6FC402-35BD-08A7-8B14-FEE5F10163C6}"/>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3BAFFFB-67DB-2521-6F48-BBF7FADE488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FFC23E0-5E2D-3B8C-1449-C743E230759D}"/>
              </a:ext>
            </a:extLst>
          </p:cNvPr>
          <p:cNvSpPr>
            <a:spLocks noGrp="1"/>
          </p:cNvSpPr>
          <p:nvPr>
            <p:ph type="dt" sz="half" idx="10"/>
          </p:nvPr>
        </p:nvSpPr>
        <p:spPr/>
        <p:txBody>
          <a:bodyPr/>
          <a:lstStyle/>
          <a:p>
            <a:fld id="{DBF79819-704A-C649-814A-0581E9679D0D}" type="datetimeFigureOut">
              <a:rPr lang="en-GB" smtClean="0"/>
              <a:t>21/04/2026</a:t>
            </a:fld>
            <a:endParaRPr lang="en-GB"/>
          </a:p>
        </p:txBody>
      </p:sp>
      <p:sp>
        <p:nvSpPr>
          <p:cNvPr id="5" name="Footer Placeholder 4">
            <a:extLst>
              <a:ext uri="{FF2B5EF4-FFF2-40B4-BE49-F238E27FC236}">
                <a16:creationId xmlns:a16="http://schemas.microsoft.com/office/drawing/2014/main" id="{0847F4D3-07C5-B6CA-B74E-925AA3B86C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DAEAC2-A431-3322-2A77-6E53CC5A9409}"/>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418336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E9F2E-64FC-0274-5628-D1770B0922E0}"/>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9655240-458F-2892-662C-6FF4393FBC0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1473596-B9A5-7A50-4665-70102A3D80C3}"/>
              </a:ext>
            </a:extLst>
          </p:cNvPr>
          <p:cNvSpPr>
            <a:spLocks noGrp="1"/>
          </p:cNvSpPr>
          <p:nvPr>
            <p:ph type="dt" sz="half" idx="10"/>
          </p:nvPr>
        </p:nvSpPr>
        <p:spPr/>
        <p:txBody>
          <a:bodyPr/>
          <a:lstStyle/>
          <a:p>
            <a:fld id="{DBF79819-704A-C649-814A-0581E9679D0D}" type="datetimeFigureOut">
              <a:rPr lang="en-GB" smtClean="0"/>
              <a:t>21/04/2026</a:t>
            </a:fld>
            <a:endParaRPr lang="en-GB"/>
          </a:p>
        </p:txBody>
      </p:sp>
      <p:sp>
        <p:nvSpPr>
          <p:cNvPr id="5" name="Footer Placeholder 4">
            <a:extLst>
              <a:ext uri="{FF2B5EF4-FFF2-40B4-BE49-F238E27FC236}">
                <a16:creationId xmlns:a16="http://schemas.microsoft.com/office/drawing/2014/main" id="{7289874B-788B-02E3-4401-9C6FB876B4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278687-A067-9E0B-9BB0-9DFA32855B9A}"/>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547838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F076D-B76F-2573-6269-6E8A3A4A089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852DD92-B90F-4C11-85ED-962508F360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906FB35-7F62-7C66-9808-D3AB1D2543EB}"/>
              </a:ext>
            </a:extLst>
          </p:cNvPr>
          <p:cNvSpPr>
            <a:spLocks noGrp="1"/>
          </p:cNvSpPr>
          <p:nvPr>
            <p:ph type="dt" sz="half" idx="10"/>
          </p:nvPr>
        </p:nvSpPr>
        <p:spPr/>
        <p:txBody>
          <a:bodyPr/>
          <a:lstStyle/>
          <a:p>
            <a:fld id="{DBF79819-704A-C649-814A-0581E9679D0D}" type="datetimeFigureOut">
              <a:rPr lang="en-GB" smtClean="0"/>
              <a:t>21/04/2026</a:t>
            </a:fld>
            <a:endParaRPr lang="en-GB"/>
          </a:p>
        </p:txBody>
      </p:sp>
      <p:sp>
        <p:nvSpPr>
          <p:cNvPr id="5" name="Footer Placeholder 4">
            <a:extLst>
              <a:ext uri="{FF2B5EF4-FFF2-40B4-BE49-F238E27FC236}">
                <a16:creationId xmlns:a16="http://schemas.microsoft.com/office/drawing/2014/main" id="{28C501F4-E826-0C26-DCD5-35011FA00D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D68CA7-0317-30F9-22A1-4A1B7EF29BD0}"/>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404910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CA50F-2633-2253-7A7A-25B7C252CDB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20B88C3-A629-0B21-AB15-48D057B586A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8AD288F-8DD5-C4B3-C4D5-2268842DF2E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F3AEB33-7C02-EE3B-8DCA-6872E85B447A}"/>
              </a:ext>
            </a:extLst>
          </p:cNvPr>
          <p:cNvSpPr>
            <a:spLocks noGrp="1"/>
          </p:cNvSpPr>
          <p:nvPr>
            <p:ph type="dt" sz="half" idx="10"/>
          </p:nvPr>
        </p:nvSpPr>
        <p:spPr/>
        <p:txBody>
          <a:bodyPr/>
          <a:lstStyle/>
          <a:p>
            <a:fld id="{DBF79819-704A-C649-814A-0581E9679D0D}" type="datetimeFigureOut">
              <a:rPr lang="en-GB" smtClean="0"/>
              <a:t>21/04/2026</a:t>
            </a:fld>
            <a:endParaRPr lang="en-GB"/>
          </a:p>
        </p:txBody>
      </p:sp>
      <p:sp>
        <p:nvSpPr>
          <p:cNvPr id="6" name="Footer Placeholder 5">
            <a:extLst>
              <a:ext uri="{FF2B5EF4-FFF2-40B4-BE49-F238E27FC236}">
                <a16:creationId xmlns:a16="http://schemas.microsoft.com/office/drawing/2014/main" id="{EB956A01-2336-3325-7744-BCB73700A5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0D70DA-649D-783A-48C6-D862679557C8}"/>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2891827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F0DA1-05A4-1F17-147D-3FE2AB41F31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48240CF-0AC2-E9C7-A887-05E18BEAE3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9210C47-B4C7-F741-392A-15DC7F19805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A208BB1-A6D7-A099-7854-C0D24A85AF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6CEDE9-F2B5-223F-AC17-84EA77AF870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164EDDE6-C7D8-BFBE-9170-B4D690F21885}"/>
              </a:ext>
            </a:extLst>
          </p:cNvPr>
          <p:cNvSpPr>
            <a:spLocks noGrp="1"/>
          </p:cNvSpPr>
          <p:nvPr>
            <p:ph type="dt" sz="half" idx="10"/>
          </p:nvPr>
        </p:nvSpPr>
        <p:spPr/>
        <p:txBody>
          <a:bodyPr/>
          <a:lstStyle/>
          <a:p>
            <a:fld id="{DBF79819-704A-C649-814A-0581E9679D0D}" type="datetimeFigureOut">
              <a:rPr lang="en-GB" smtClean="0"/>
              <a:t>21/04/2026</a:t>
            </a:fld>
            <a:endParaRPr lang="en-GB"/>
          </a:p>
        </p:txBody>
      </p:sp>
      <p:sp>
        <p:nvSpPr>
          <p:cNvPr id="8" name="Footer Placeholder 7">
            <a:extLst>
              <a:ext uri="{FF2B5EF4-FFF2-40B4-BE49-F238E27FC236}">
                <a16:creationId xmlns:a16="http://schemas.microsoft.com/office/drawing/2014/main" id="{90B96AE9-8AE7-F542-3E6F-3C2B25B2B9D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90CFB0-A278-8972-A89D-BB3B174ACFA3}"/>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1197937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4FBCD-7CA0-E651-7F56-4657B3C1778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4BD35C69-3EF2-3BA6-E898-5B6D2C0D741C}"/>
              </a:ext>
            </a:extLst>
          </p:cNvPr>
          <p:cNvSpPr>
            <a:spLocks noGrp="1"/>
          </p:cNvSpPr>
          <p:nvPr>
            <p:ph type="dt" sz="half" idx="10"/>
          </p:nvPr>
        </p:nvSpPr>
        <p:spPr/>
        <p:txBody>
          <a:bodyPr/>
          <a:lstStyle/>
          <a:p>
            <a:fld id="{DBF79819-704A-C649-814A-0581E9679D0D}" type="datetimeFigureOut">
              <a:rPr lang="en-GB" smtClean="0"/>
              <a:t>21/04/2026</a:t>
            </a:fld>
            <a:endParaRPr lang="en-GB"/>
          </a:p>
        </p:txBody>
      </p:sp>
      <p:sp>
        <p:nvSpPr>
          <p:cNvPr id="4" name="Footer Placeholder 3">
            <a:extLst>
              <a:ext uri="{FF2B5EF4-FFF2-40B4-BE49-F238E27FC236}">
                <a16:creationId xmlns:a16="http://schemas.microsoft.com/office/drawing/2014/main" id="{6A2AFC14-841F-DC84-93F1-412FCB2E046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090F5BE-DD2D-0C66-DC9F-450434ECA775}"/>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422433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41F740-DA3B-AAA1-E247-E890A18D5994}"/>
              </a:ext>
            </a:extLst>
          </p:cNvPr>
          <p:cNvSpPr>
            <a:spLocks noGrp="1"/>
          </p:cNvSpPr>
          <p:nvPr>
            <p:ph type="dt" sz="half" idx="10"/>
          </p:nvPr>
        </p:nvSpPr>
        <p:spPr/>
        <p:txBody>
          <a:bodyPr/>
          <a:lstStyle/>
          <a:p>
            <a:fld id="{DBF79819-704A-C649-814A-0581E9679D0D}" type="datetimeFigureOut">
              <a:rPr lang="en-GB" smtClean="0"/>
              <a:t>21/04/2026</a:t>
            </a:fld>
            <a:endParaRPr lang="en-GB"/>
          </a:p>
        </p:txBody>
      </p:sp>
      <p:sp>
        <p:nvSpPr>
          <p:cNvPr id="3" name="Footer Placeholder 2">
            <a:extLst>
              <a:ext uri="{FF2B5EF4-FFF2-40B4-BE49-F238E27FC236}">
                <a16:creationId xmlns:a16="http://schemas.microsoft.com/office/drawing/2014/main" id="{7D89E49E-8C3B-06C6-E238-0FC887B01D6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54B79AD-B411-B5CA-474B-BCBA8AB3E0A4}"/>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4186599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E0B7B-18CE-89A4-919A-0106257F445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3A35D5D5-3046-54B8-C526-B31AF46119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FE8F576-80AD-9AF2-E8BB-BE27A7DCCF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133D25A-8CAB-098C-5229-3172B3856627}"/>
              </a:ext>
            </a:extLst>
          </p:cNvPr>
          <p:cNvSpPr>
            <a:spLocks noGrp="1"/>
          </p:cNvSpPr>
          <p:nvPr>
            <p:ph type="dt" sz="half" idx="10"/>
          </p:nvPr>
        </p:nvSpPr>
        <p:spPr/>
        <p:txBody>
          <a:bodyPr/>
          <a:lstStyle/>
          <a:p>
            <a:fld id="{DBF79819-704A-C649-814A-0581E9679D0D}" type="datetimeFigureOut">
              <a:rPr lang="en-GB" smtClean="0"/>
              <a:t>21/04/2026</a:t>
            </a:fld>
            <a:endParaRPr lang="en-GB"/>
          </a:p>
        </p:txBody>
      </p:sp>
      <p:sp>
        <p:nvSpPr>
          <p:cNvPr id="6" name="Footer Placeholder 5">
            <a:extLst>
              <a:ext uri="{FF2B5EF4-FFF2-40B4-BE49-F238E27FC236}">
                <a16:creationId xmlns:a16="http://schemas.microsoft.com/office/drawing/2014/main" id="{760DE2AE-2020-995A-609D-92DDB1C269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0C8185-7BFE-3C92-DE41-3BF14BE6313A}"/>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1587658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BED52-2EF9-2B29-537C-C6CC066175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0C89C981-6144-36D1-9215-481A4BB95E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CFA2264-085B-35F7-FF7B-66067BB21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93BB2FA-1423-BB96-9884-4BD613E5277D}"/>
              </a:ext>
            </a:extLst>
          </p:cNvPr>
          <p:cNvSpPr>
            <a:spLocks noGrp="1"/>
          </p:cNvSpPr>
          <p:nvPr>
            <p:ph type="dt" sz="half" idx="10"/>
          </p:nvPr>
        </p:nvSpPr>
        <p:spPr/>
        <p:txBody>
          <a:bodyPr/>
          <a:lstStyle/>
          <a:p>
            <a:fld id="{DBF79819-704A-C649-814A-0581E9679D0D}" type="datetimeFigureOut">
              <a:rPr lang="en-GB" smtClean="0"/>
              <a:t>21/04/2026</a:t>
            </a:fld>
            <a:endParaRPr lang="en-GB"/>
          </a:p>
        </p:txBody>
      </p:sp>
      <p:sp>
        <p:nvSpPr>
          <p:cNvPr id="6" name="Footer Placeholder 5">
            <a:extLst>
              <a:ext uri="{FF2B5EF4-FFF2-40B4-BE49-F238E27FC236}">
                <a16:creationId xmlns:a16="http://schemas.microsoft.com/office/drawing/2014/main" id="{5A60D234-E44D-179C-699D-4B5664AA3C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23DAEB-AA43-5199-C7C1-5E5977D37D88}"/>
              </a:ext>
            </a:extLst>
          </p:cNvPr>
          <p:cNvSpPr>
            <a:spLocks noGrp="1"/>
          </p:cNvSpPr>
          <p:nvPr>
            <p:ph type="sldNum" sz="quarter" idx="12"/>
          </p:nvPr>
        </p:nvSpPr>
        <p:spPr/>
        <p:txBody>
          <a:bodyPr/>
          <a:lstStyle/>
          <a:p>
            <a:fld id="{E669E269-08FC-6048-B7B4-C2EEBE3AF92C}" type="slidenum">
              <a:rPr lang="en-GB" smtClean="0"/>
              <a:t>‹#›</a:t>
            </a:fld>
            <a:endParaRPr lang="en-GB"/>
          </a:p>
        </p:txBody>
      </p:sp>
    </p:spTree>
    <p:extLst>
      <p:ext uri="{BB962C8B-B14F-4D97-AF65-F5344CB8AC3E}">
        <p14:creationId xmlns:p14="http://schemas.microsoft.com/office/powerpoint/2010/main" val="4207597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1AEDAE-A7D3-EA0D-1A2E-31279A0A14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32FD3EDE-BCC4-621D-A8D8-206CE2934D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D3A83D1-978D-D00A-356C-74000FF44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79819-704A-C649-814A-0581E9679D0D}" type="datetimeFigureOut">
              <a:rPr lang="en-GB" smtClean="0"/>
              <a:t>21/04/2026</a:t>
            </a:fld>
            <a:endParaRPr lang="en-GB"/>
          </a:p>
        </p:txBody>
      </p:sp>
      <p:sp>
        <p:nvSpPr>
          <p:cNvPr id="5" name="Footer Placeholder 4">
            <a:extLst>
              <a:ext uri="{FF2B5EF4-FFF2-40B4-BE49-F238E27FC236}">
                <a16:creationId xmlns:a16="http://schemas.microsoft.com/office/drawing/2014/main" id="{FE29EB9C-A8B1-56CF-B9B1-614759FCEB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4C842D1-607D-B945-5102-56DE03B693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69E269-08FC-6048-B7B4-C2EEBE3AF92C}" type="slidenum">
              <a:rPr lang="en-GB" smtClean="0"/>
              <a:t>‹#›</a:t>
            </a:fld>
            <a:endParaRPr lang="en-GB"/>
          </a:p>
        </p:txBody>
      </p:sp>
    </p:spTree>
    <p:extLst>
      <p:ext uri="{BB962C8B-B14F-4D97-AF65-F5344CB8AC3E}">
        <p14:creationId xmlns:p14="http://schemas.microsoft.com/office/powerpoint/2010/main" val="786547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2D_EBC9C1C2.xml"/><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png"/><Relationship Id="rId7" Type="http://schemas.openxmlformats.org/officeDocument/2006/relationships/image" Target="../media/image21.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7.svg"/><Relationship Id="rId3" Type="http://schemas.microsoft.com/office/2018/10/relationships/comments" Target="../comments/modernComment_132_9EBAF0CF.xml"/><Relationship Id="rId7" Type="http://schemas.openxmlformats.org/officeDocument/2006/relationships/image" Target="../media/image21.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6.svg"/><Relationship Id="rId11" Type="http://schemas.openxmlformats.org/officeDocument/2006/relationships/image" Target="../media/image2.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1.png"/><Relationship Id="rId9"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hyperlink" Target="mailto:sales@expensein.com" TargetMode="External"/><Relationship Id="rId3" Type="http://schemas.openxmlformats.org/officeDocument/2006/relationships/image" Target="../media/image1.png"/><Relationship Id="rId7" Type="http://schemas.openxmlformats.org/officeDocument/2006/relationships/hyperlink" Target="mailto:jahana.khan@expensein.com"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sv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33_BB0FF46B.xm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red circle in the dark&#10;&#10;AI-generated content may be incorrect.">
            <a:extLst>
              <a:ext uri="{FF2B5EF4-FFF2-40B4-BE49-F238E27FC236}">
                <a16:creationId xmlns:a16="http://schemas.microsoft.com/office/drawing/2014/main" id="{41F10AA7-E5A4-F412-D043-08F940B88E45}"/>
              </a:ext>
            </a:extLst>
          </p:cNvPr>
          <p:cNvPicPr>
            <a:picLocks noChangeAspect="1"/>
          </p:cNvPicPr>
          <p:nvPr/>
        </p:nvPicPr>
        <p:blipFill>
          <a:blip r:embed="rId3"/>
          <a:srcRect l="34241" t="43230" r="-112" b="-112"/>
          <a:stretch/>
        </p:blipFill>
        <p:spPr>
          <a:xfrm rot="10800000">
            <a:off x="7675802" y="2953712"/>
            <a:ext cx="4517427" cy="3900974"/>
          </a:xfrm>
          <a:prstGeom prst="rect">
            <a:avLst/>
          </a:prstGeom>
          <a:ln>
            <a:noFill/>
          </a:ln>
        </p:spPr>
      </p:pic>
      <p:pic>
        <p:nvPicPr>
          <p:cNvPr id="9" name="Picture 8" descr="A red circle in the dark&#10;&#10;AI-generated content may be incorrect.">
            <a:extLst>
              <a:ext uri="{FF2B5EF4-FFF2-40B4-BE49-F238E27FC236}">
                <a16:creationId xmlns:a16="http://schemas.microsoft.com/office/drawing/2014/main" id="{34901A13-8BE0-C3A4-5575-D3B268953F28}"/>
              </a:ext>
            </a:extLst>
          </p:cNvPr>
          <p:cNvPicPr>
            <a:picLocks noChangeAspect="1"/>
          </p:cNvPicPr>
          <p:nvPr/>
        </p:nvPicPr>
        <p:blipFill>
          <a:blip r:embed="rId3"/>
          <a:srcRect l="34241" t="43230" r="-112" b="-112"/>
          <a:stretch/>
        </p:blipFill>
        <p:spPr>
          <a:xfrm>
            <a:off x="-5773" y="-1924"/>
            <a:ext cx="4517427" cy="3900974"/>
          </a:xfrm>
          <a:prstGeom prst="rect">
            <a:avLst/>
          </a:prstGeom>
          <a:ln>
            <a:noFill/>
          </a:ln>
        </p:spPr>
      </p:pic>
      <p:sp>
        <p:nvSpPr>
          <p:cNvPr id="3" name="TextBox 2">
            <a:extLst>
              <a:ext uri="{FF2B5EF4-FFF2-40B4-BE49-F238E27FC236}">
                <a16:creationId xmlns:a16="http://schemas.microsoft.com/office/drawing/2014/main" id="{AEC5B2B6-62AA-1A83-EB2A-52EB410113DF}"/>
              </a:ext>
            </a:extLst>
          </p:cNvPr>
          <p:cNvSpPr txBox="1"/>
          <p:nvPr/>
        </p:nvSpPr>
        <p:spPr>
          <a:xfrm>
            <a:off x="1436913" y="1355779"/>
            <a:ext cx="940525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EE5456"/>
                </a:solidFill>
                <a:latin typeface="Open Sans"/>
                <a:ea typeface="Open Sans"/>
                <a:cs typeface="Open Sans"/>
              </a:rPr>
              <a:t>Smarter Expense Management for Charities: </a:t>
            </a:r>
            <a:endParaRPr lang="en-US" b="1">
              <a:ea typeface="Calibri"/>
              <a:cs typeface="Calibri"/>
            </a:endParaRPr>
          </a:p>
          <a:p>
            <a:pPr algn="ctr"/>
            <a:r>
              <a:rPr lang="en-US" sz="2800" b="1">
                <a:solidFill>
                  <a:schemeClr val="tx1">
                    <a:lumMod val="75000"/>
                    <a:lumOff val="25000"/>
                  </a:schemeClr>
                </a:solidFill>
                <a:latin typeface="Open Sans"/>
                <a:ea typeface="Open Sans"/>
                <a:cs typeface="Open Sans"/>
              </a:rPr>
              <a:t>Supporting Staff and Volunteers</a:t>
            </a:r>
            <a:endParaRPr lang="en-US" sz="2800">
              <a:solidFill>
                <a:schemeClr val="tx1">
                  <a:lumMod val="75000"/>
                  <a:lumOff val="25000"/>
                </a:schemeClr>
              </a:solidFill>
              <a:ea typeface="Calibri"/>
              <a:cs typeface="Calibri"/>
            </a:endParaRPr>
          </a:p>
        </p:txBody>
      </p:sp>
      <p:pic>
        <p:nvPicPr>
          <p:cNvPr id="5" name="Picture 4" descr="A close-up of a black background&#10;&#10;AI-generated content may be incorrect.">
            <a:extLst>
              <a:ext uri="{FF2B5EF4-FFF2-40B4-BE49-F238E27FC236}">
                <a16:creationId xmlns:a16="http://schemas.microsoft.com/office/drawing/2014/main" id="{1E192DD9-8F0D-C6A4-88F2-DFAF14374D6E}"/>
              </a:ext>
            </a:extLst>
          </p:cNvPr>
          <p:cNvPicPr>
            <a:picLocks noChangeAspect="1"/>
          </p:cNvPicPr>
          <p:nvPr/>
        </p:nvPicPr>
        <p:blipFill>
          <a:blip r:embed="rId4"/>
          <a:stretch>
            <a:fillRect/>
          </a:stretch>
        </p:blipFill>
        <p:spPr>
          <a:xfrm>
            <a:off x="5287736" y="461963"/>
            <a:ext cx="1614907" cy="469797"/>
          </a:xfrm>
          <a:prstGeom prst="rect">
            <a:avLst/>
          </a:prstGeom>
          <a:ln>
            <a:noFill/>
          </a:ln>
        </p:spPr>
      </p:pic>
      <p:cxnSp>
        <p:nvCxnSpPr>
          <p:cNvPr id="15" name="Straight Arrow Connector 14">
            <a:extLst>
              <a:ext uri="{FF2B5EF4-FFF2-40B4-BE49-F238E27FC236}">
                <a16:creationId xmlns:a16="http://schemas.microsoft.com/office/drawing/2014/main" id="{FD35B6B7-8F43-C67D-C146-7CABE248A5F2}"/>
              </a:ext>
            </a:extLst>
          </p:cNvPr>
          <p:cNvCxnSpPr/>
          <p:nvPr/>
        </p:nvCxnSpPr>
        <p:spPr>
          <a:xfrm flipV="1">
            <a:off x="3565961" y="2508808"/>
            <a:ext cx="5060586" cy="6808"/>
          </a:xfrm>
          <a:prstGeom prst="straightConnector1">
            <a:avLst/>
          </a:prstGeom>
          <a:ln w="28575">
            <a:solidFill>
              <a:srgbClr val="ED54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41600DA-6956-C665-CBFB-9EBF486F656B}"/>
              </a:ext>
            </a:extLst>
          </p:cNvPr>
          <p:cNvPicPr>
            <a:picLocks noChangeAspect="1"/>
          </p:cNvPicPr>
          <p:nvPr/>
        </p:nvPicPr>
        <p:blipFill>
          <a:blip r:embed="rId5"/>
          <a:stretch>
            <a:fillRect/>
          </a:stretch>
        </p:blipFill>
        <p:spPr>
          <a:xfrm>
            <a:off x="3067378" y="2970431"/>
            <a:ext cx="6057245" cy="3887569"/>
          </a:xfrm>
          <a:prstGeom prst="rect">
            <a:avLst/>
          </a:prstGeom>
        </p:spPr>
      </p:pic>
    </p:spTree>
    <p:extLst>
      <p:ext uri="{BB962C8B-B14F-4D97-AF65-F5344CB8AC3E}">
        <p14:creationId xmlns:p14="http://schemas.microsoft.com/office/powerpoint/2010/main" val="4046609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B14EA-56BC-7B63-B28B-54658ACE6360}"/>
            </a:ext>
          </a:extLst>
        </p:cNvPr>
        <p:cNvGrpSpPr/>
        <p:nvPr/>
      </p:nvGrpSpPr>
      <p:grpSpPr>
        <a:xfrm>
          <a:off x="0" y="0"/>
          <a:ext cx="0" cy="0"/>
          <a:chOff x="0" y="0"/>
          <a:chExt cx="0" cy="0"/>
        </a:xfrm>
      </p:grpSpPr>
      <p:pic>
        <p:nvPicPr>
          <p:cNvPr id="37" name="Picture 36" descr="A red circle in the dark&#10;&#10;AI-generated content may be incorrect.">
            <a:extLst>
              <a:ext uri="{FF2B5EF4-FFF2-40B4-BE49-F238E27FC236}">
                <a16:creationId xmlns:a16="http://schemas.microsoft.com/office/drawing/2014/main" id="{3A9C28F0-E1F0-DB4B-2C9B-488E0D0564E6}"/>
              </a:ext>
            </a:extLst>
          </p:cNvPr>
          <p:cNvPicPr>
            <a:picLocks noChangeAspect="1"/>
          </p:cNvPicPr>
          <p:nvPr/>
        </p:nvPicPr>
        <p:blipFill>
          <a:blip r:embed="rId4"/>
          <a:srcRect l="34241" t="43230" r="-112" b="-112"/>
          <a:stretch/>
        </p:blipFill>
        <p:spPr>
          <a:xfrm>
            <a:off x="-5773" y="-1924"/>
            <a:ext cx="4517427" cy="3900974"/>
          </a:xfrm>
          <a:prstGeom prst="rect">
            <a:avLst/>
          </a:prstGeom>
          <a:ln>
            <a:noFill/>
          </a:ln>
        </p:spPr>
      </p:pic>
      <p:sp>
        <p:nvSpPr>
          <p:cNvPr id="7" name="Google Shape;93;p1">
            <a:extLst>
              <a:ext uri="{FF2B5EF4-FFF2-40B4-BE49-F238E27FC236}">
                <a16:creationId xmlns:a16="http://schemas.microsoft.com/office/drawing/2014/main" id="{D9DDCCCD-0DA1-A141-1942-5244C90465B0}"/>
              </a:ext>
            </a:extLst>
          </p:cNvPr>
          <p:cNvSpPr txBox="1"/>
          <p:nvPr/>
        </p:nvSpPr>
        <p:spPr>
          <a:xfrm>
            <a:off x="839234" y="607361"/>
            <a:ext cx="4359068" cy="954067"/>
          </a:xfrm>
          <a:prstGeom prst="rect">
            <a:avLst/>
          </a:prstGeom>
          <a:noFill/>
          <a:ln>
            <a:noFill/>
          </a:ln>
        </p:spPr>
        <p:txBody>
          <a:bodyPr spcFirstLastPara="1" wrap="square" lIns="91425" tIns="45700" rIns="91425" bIns="45700" anchor="t" anchorCtr="0">
            <a:spAutoFit/>
          </a:bodyPr>
          <a:lstStyle/>
          <a:p>
            <a:r>
              <a:rPr lang="en-GB" sz="2800" b="1"/>
              <a:t>Where Do Expense Processes Break Down?</a:t>
            </a:r>
            <a:endParaRPr lang="en-US" sz="2800" b="1">
              <a:solidFill>
                <a:schemeClr val="tx1">
                  <a:lumMod val="75000"/>
                  <a:lumOff val="25000"/>
                </a:schemeClr>
              </a:solidFill>
              <a:latin typeface="Open Sans"/>
              <a:ea typeface="Open Sans"/>
              <a:cs typeface="Open Sans"/>
            </a:endParaRPr>
          </a:p>
        </p:txBody>
      </p:sp>
      <p:sp>
        <p:nvSpPr>
          <p:cNvPr id="2" name="TextBox 1">
            <a:extLst>
              <a:ext uri="{FF2B5EF4-FFF2-40B4-BE49-F238E27FC236}">
                <a16:creationId xmlns:a16="http://schemas.microsoft.com/office/drawing/2014/main" id="{E8FE8E9D-DC8F-4FE2-1C31-AB8FFD99D522}"/>
              </a:ext>
            </a:extLst>
          </p:cNvPr>
          <p:cNvSpPr txBox="1"/>
          <p:nvPr/>
        </p:nvSpPr>
        <p:spPr>
          <a:xfrm>
            <a:off x="1321348" y="2891406"/>
            <a:ext cx="5667867"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a:t>Manual spreadsheets or paper claims</a:t>
            </a:r>
          </a:p>
          <a:p>
            <a:pPr lvl="0"/>
            <a:endParaRPr lang="en-GB"/>
          </a:p>
          <a:p>
            <a:pPr lvl="0"/>
            <a:r>
              <a:rPr lang="en-GB"/>
              <a:t>Lost receipts &amp; late claims</a:t>
            </a:r>
          </a:p>
          <a:p>
            <a:pPr lvl="0"/>
            <a:endParaRPr lang="en-GB"/>
          </a:p>
          <a:p>
            <a:pPr lvl="0"/>
            <a:r>
              <a:rPr lang="en-GB"/>
              <a:t>Multiple approval layers</a:t>
            </a:r>
          </a:p>
          <a:p>
            <a:pPr lvl="0"/>
            <a:endParaRPr lang="en-GB"/>
          </a:p>
          <a:p>
            <a:pPr lvl="0"/>
            <a:r>
              <a:rPr lang="en-GB"/>
              <a:t>Lack of visibility into claim progress</a:t>
            </a:r>
          </a:p>
          <a:p>
            <a:pPr lvl="0"/>
            <a:endParaRPr lang="en-GB"/>
          </a:p>
          <a:p>
            <a:pPr lvl="0"/>
            <a:r>
              <a:rPr lang="en-GB"/>
              <a:t>Expense policies that are unclear or outdated</a:t>
            </a:r>
          </a:p>
          <a:p>
            <a:pPr lvl="0"/>
            <a:endParaRPr lang="en-GB"/>
          </a:p>
          <a:p>
            <a:pPr lvl="0"/>
            <a:r>
              <a:rPr lang="en-GB"/>
              <a:t>Lack of real time visibility and oversight</a:t>
            </a:r>
          </a:p>
          <a:p>
            <a:pPr lvl="0"/>
            <a:endParaRPr lang="en-GB"/>
          </a:p>
          <a:p>
            <a:pPr lvl="0"/>
            <a:r>
              <a:rPr lang="en-GB"/>
              <a:t>Onboarding can take too much time for volunteers</a:t>
            </a:r>
          </a:p>
        </p:txBody>
      </p:sp>
      <p:pic>
        <p:nvPicPr>
          <p:cNvPr id="6" name="Picture 5" descr="A white tick in a red circle&#10;&#10;Description automatically generated with medium confidence">
            <a:extLst>
              <a:ext uri="{FF2B5EF4-FFF2-40B4-BE49-F238E27FC236}">
                <a16:creationId xmlns:a16="http://schemas.microsoft.com/office/drawing/2014/main" id="{FCAC0D9C-4FB4-F2D3-1831-D1E12BC214BC}"/>
              </a:ext>
            </a:extLst>
          </p:cNvPr>
          <p:cNvPicPr>
            <a:picLocks noChangeAspect="1"/>
          </p:cNvPicPr>
          <p:nvPr/>
        </p:nvPicPr>
        <p:blipFill>
          <a:blip r:embed="rId5"/>
          <a:stretch>
            <a:fillRect/>
          </a:stretch>
        </p:blipFill>
        <p:spPr>
          <a:xfrm>
            <a:off x="938525" y="2902095"/>
            <a:ext cx="285750" cy="295275"/>
          </a:xfrm>
          <a:prstGeom prst="rect">
            <a:avLst/>
          </a:prstGeom>
          <a:ln>
            <a:noFill/>
          </a:ln>
        </p:spPr>
      </p:pic>
      <p:pic>
        <p:nvPicPr>
          <p:cNvPr id="8" name="Picture 7" descr="A white tick in a red circle&#10;&#10;Description automatically generated with medium confidence">
            <a:extLst>
              <a:ext uri="{FF2B5EF4-FFF2-40B4-BE49-F238E27FC236}">
                <a16:creationId xmlns:a16="http://schemas.microsoft.com/office/drawing/2014/main" id="{BF942417-B467-9624-33F8-072D05B6EF01}"/>
              </a:ext>
            </a:extLst>
          </p:cNvPr>
          <p:cNvPicPr>
            <a:picLocks noChangeAspect="1"/>
          </p:cNvPicPr>
          <p:nvPr/>
        </p:nvPicPr>
        <p:blipFill>
          <a:blip r:embed="rId5"/>
          <a:stretch>
            <a:fillRect/>
          </a:stretch>
        </p:blipFill>
        <p:spPr>
          <a:xfrm>
            <a:off x="938525" y="3465856"/>
            <a:ext cx="285750" cy="295275"/>
          </a:xfrm>
          <a:prstGeom prst="rect">
            <a:avLst/>
          </a:prstGeom>
          <a:ln>
            <a:noFill/>
          </a:ln>
        </p:spPr>
      </p:pic>
      <p:pic>
        <p:nvPicPr>
          <p:cNvPr id="11" name="Picture 10" descr="A white tick in a red circle&#10;&#10;Description automatically generated with medium confidence">
            <a:extLst>
              <a:ext uri="{FF2B5EF4-FFF2-40B4-BE49-F238E27FC236}">
                <a16:creationId xmlns:a16="http://schemas.microsoft.com/office/drawing/2014/main" id="{CA5A6EAB-3AC7-253D-2568-F0EDCE25FD7E}"/>
              </a:ext>
            </a:extLst>
          </p:cNvPr>
          <p:cNvPicPr>
            <a:picLocks noChangeAspect="1"/>
          </p:cNvPicPr>
          <p:nvPr/>
        </p:nvPicPr>
        <p:blipFill>
          <a:blip r:embed="rId5"/>
          <a:stretch>
            <a:fillRect/>
          </a:stretch>
        </p:blipFill>
        <p:spPr>
          <a:xfrm>
            <a:off x="938525" y="5679136"/>
            <a:ext cx="285750" cy="295275"/>
          </a:xfrm>
          <a:prstGeom prst="rect">
            <a:avLst/>
          </a:prstGeom>
          <a:ln>
            <a:noFill/>
          </a:ln>
        </p:spPr>
      </p:pic>
      <p:pic>
        <p:nvPicPr>
          <p:cNvPr id="14" name="Picture 13" descr="A white tick in a red circle&#10;&#10;Description automatically generated with medium confidence">
            <a:extLst>
              <a:ext uri="{FF2B5EF4-FFF2-40B4-BE49-F238E27FC236}">
                <a16:creationId xmlns:a16="http://schemas.microsoft.com/office/drawing/2014/main" id="{F185C314-2E3C-AA61-E030-BFB4DCDBD122}"/>
              </a:ext>
            </a:extLst>
          </p:cNvPr>
          <p:cNvPicPr>
            <a:picLocks noChangeAspect="1"/>
          </p:cNvPicPr>
          <p:nvPr/>
        </p:nvPicPr>
        <p:blipFill>
          <a:blip r:embed="rId5"/>
          <a:stretch>
            <a:fillRect/>
          </a:stretch>
        </p:blipFill>
        <p:spPr>
          <a:xfrm>
            <a:off x="938525" y="4542406"/>
            <a:ext cx="285750" cy="295275"/>
          </a:xfrm>
          <a:prstGeom prst="rect">
            <a:avLst/>
          </a:prstGeom>
          <a:ln>
            <a:noFill/>
          </a:ln>
        </p:spPr>
      </p:pic>
      <p:pic>
        <p:nvPicPr>
          <p:cNvPr id="16" name="Picture 15" descr="A white tick in a red circle&#10;&#10;Description automatically generated with medium confidence">
            <a:extLst>
              <a:ext uri="{FF2B5EF4-FFF2-40B4-BE49-F238E27FC236}">
                <a16:creationId xmlns:a16="http://schemas.microsoft.com/office/drawing/2014/main" id="{16B5EDDE-297F-3415-62F5-7AE49FB41D3D}"/>
              </a:ext>
            </a:extLst>
          </p:cNvPr>
          <p:cNvPicPr>
            <a:picLocks noChangeAspect="1"/>
          </p:cNvPicPr>
          <p:nvPr/>
        </p:nvPicPr>
        <p:blipFill>
          <a:blip r:embed="rId5"/>
          <a:stretch>
            <a:fillRect/>
          </a:stretch>
        </p:blipFill>
        <p:spPr>
          <a:xfrm>
            <a:off x="938525" y="5142466"/>
            <a:ext cx="285750" cy="295275"/>
          </a:xfrm>
          <a:prstGeom prst="rect">
            <a:avLst/>
          </a:prstGeom>
          <a:ln>
            <a:noFill/>
          </a:ln>
        </p:spPr>
      </p:pic>
      <p:sp>
        <p:nvSpPr>
          <p:cNvPr id="3" name="TextBox 2">
            <a:extLst>
              <a:ext uri="{FF2B5EF4-FFF2-40B4-BE49-F238E27FC236}">
                <a16:creationId xmlns:a16="http://schemas.microsoft.com/office/drawing/2014/main" id="{A47D65B9-2C60-D968-A89D-3B93C089873B}"/>
              </a:ext>
            </a:extLst>
          </p:cNvPr>
          <p:cNvSpPr txBox="1"/>
          <p:nvPr/>
        </p:nvSpPr>
        <p:spPr>
          <a:xfrm>
            <a:off x="838982" y="2030032"/>
            <a:ext cx="364621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ea typeface="Open Sans"/>
                <a:cs typeface="Open Sans"/>
              </a:rPr>
              <a:t>Expense challenges are not caused by people, but bad processes.</a:t>
            </a:r>
          </a:p>
        </p:txBody>
      </p:sp>
      <p:sp>
        <p:nvSpPr>
          <p:cNvPr id="12" name="AutoShape 4">
            <a:extLst>
              <a:ext uri="{FF2B5EF4-FFF2-40B4-BE49-F238E27FC236}">
                <a16:creationId xmlns:a16="http://schemas.microsoft.com/office/drawing/2014/main" id="{BB5E6506-6361-BCCA-7F3E-E16BC3861D54}"/>
              </a:ext>
            </a:extLst>
          </p:cNvPr>
          <p:cNvSpPr/>
          <p:nvPr/>
        </p:nvSpPr>
        <p:spPr>
          <a:xfrm flipV="1">
            <a:off x="958673" y="170231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5" name="Picture 4" descr="A white tick in a red circle&#10;&#10;Description automatically generated with medium confidence">
            <a:extLst>
              <a:ext uri="{FF2B5EF4-FFF2-40B4-BE49-F238E27FC236}">
                <a16:creationId xmlns:a16="http://schemas.microsoft.com/office/drawing/2014/main" id="{3C104558-A969-EFCE-4831-13810F178564}"/>
              </a:ext>
            </a:extLst>
          </p:cNvPr>
          <p:cNvPicPr>
            <a:picLocks noChangeAspect="1"/>
          </p:cNvPicPr>
          <p:nvPr/>
        </p:nvPicPr>
        <p:blipFill>
          <a:blip r:embed="rId5"/>
          <a:stretch>
            <a:fillRect/>
          </a:stretch>
        </p:blipFill>
        <p:spPr>
          <a:xfrm>
            <a:off x="937268" y="4016622"/>
            <a:ext cx="285750" cy="295275"/>
          </a:xfrm>
          <a:prstGeom prst="rect">
            <a:avLst/>
          </a:prstGeom>
          <a:ln>
            <a:noFill/>
          </a:ln>
        </p:spPr>
      </p:pic>
      <p:pic>
        <p:nvPicPr>
          <p:cNvPr id="9" name="Picture 8" descr="A white tick in a red circle&#10;&#10;Description automatically generated with medium confidence">
            <a:extLst>
              <a:ext uri="{FF2B5EF4-FFF2-40B4-BE49-F238E27FC236}">
                <a16:creationId xmlns:a16="http://schemas.microsoft.com/office/drawing/2014/main" id="{5BF0198C-AABC-6523-E431-6D51A1DEF350}"/>
              </a:ext>
            </a:extLst>
          </p:cNvPr>
          <p:cNvPicPr>
            <a:picLocks noChangeAspect="1"/>
          </p:cNvPicPr>
          <p:nvPr/>
        </p:nvPicPr>
        <p:blipFill>
          <a:blip r:embed="rId5"/>
          <a:stretch>
            <a:fillRect/>
          </a:stretch>
        </p:blipFill>
        <p:spPr>
          <a:xfrm>
            <a:off x="937268" y="6215806"/>
            <a:ext cx="285750" cy="295275"/>
          </a:xfrm>
          <a:prstGeom prst="rect">
            <a:avLst/>
          </a:prstGeom>
          <a:ln>
            <a:noFill/>
          </a:ln>
        </p:spPr>
      </p:pic>
      <p:pic>
        <p:nvPicPr>
          <p:cNvPr id="13" name="Picture 12">
            <a:extLst>
              <a:ext uri="{FF2B5EF4-FFF2-40B4-BE49-F238E27FC236}">
                <a16:creationId xmlns:a16="http://schemas.microsoft.com/office/drawing/2014/main" id="{31E275B3-6406-30B8-FB37-3C4F48FE0589}"/>
              </a:ext>
            </a:extLst>
          </p:cNvPr>
          <p:cNvPicPr>
            <a:picLocks noChangeAspect="1"/>
          </p:cNvPicPr>
          <p:nvPr/>
        </p:nvPicPr>
        <p:blipFill>
          <a:blip r:embed="rId6"/>
          <a:stretch>
            <a:fillRect/>
          </a:stretch>
        </p:blipFill>
        <p:spPr>
          <a:xfrm>
            <a:off x="7411853" y="2490"/>
            <a:ext cx="4773247" cy="6857997"/>
          </a:xfrm>
          <a:prstGeom prst="rect">
            <a:avLst/>
          </a:prstGeom>
          <a:ln>
            <a:noFill/>
          </a:ln>
        </p:spPr>
      </p:pic>
      <p:pic>
        <p:nvPicPr>
          <p:cNvPr id="18" name="Picture 17" descr="A white text on a black background&#10;&#10;AI-generated content may be incorrect.">
            <a:extLst>
              <a:ext uri="{FF2B5EF4-FFF2-40B4-BE49-F238E27FC236}">
                <a16:creationId xmlns:a16="http://schemas.microsoft.com/office/drawing/2014/main" id="{653ED231-6568-81C0-9A0C-79F9A5DCD7B4}"/>
              </a:ext>
            </a:extLst>
          </p:cNvPr>
          <p:cNvPicPr>
            <a:picLocks noChangeAspect="1"/>
          </p:cNvPicPr>
          <p:nvPr/>
        </p:nvPicPr>
        <p:blipFill>
          <a:blip r:embed="rId7"/>
          <a:stretch>
            <a:fillRect/>
          </a:stretch>
        </p:blipFill>
        <p:spPr>
          <a:xfrm>
            <a:off x="10220633" y="383864"/>
            <a:ext cx="1614907" cy="449015"/>
          </a:xfrm>
          <a:prstGeom prst="rect">
            <a:avLst/>
          </a:prstGeom>
          <a:ln>
            <a:noFill/>
          </a:ln>
        </p:spPr>
      </p:pic>
    </p:spTree>
    <p:extLst>
      <p:ext uri="{BB962C8B-B14F-4D97-AF65-F5344CB8AC3E}">
        <p14:creationId xmlns:p14="http://schemas.microsoft.com/office/powerpoint/2010/main" val="3955868098"/>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55289-D1B2-E255-D966-AC6D442E1AE9}"/>
            </a:ext>
          </a:extLst>
        </p:cNvPr>
        <p:cNvGrpSpPr/>
        <p:nvPr/>
      </p:nvGrpSpPr>
      <p:grpSpPr>
        <a:xfrm>
          <a:off x="0" y="0"/>
          <a:ext cx="0" cy="0"/>
          <a:chOff x="0" y="0"/>
          <a:chExt cx="0" cy="0"/>
        </a:xfrm>
      </p:grpSpPr>
      <p:pic>
        <p:nvPicPr>
          <p:cNvPr id="37" name="Picture 36" descr="A red circle in the dark&#10;&#10;AI-generated content may be incorrect.">
            <a:extLst>
              <a:ext uri="{FF2B5EF4-FFF2-40B4-BE49-F238E27FC236}">
                <a16:creationId xmlns:a16="http://schemas.microsoft.com/office/drawing/2014/main" id="{EE9B855F-3B45-A8DC-499E-B7F19713256F}"/>
              </a:ext>
            </a:extLst>
          </p:cNvPr>
          <p:cNvPicPr>
            <a:picLocks noChangeAspect="1"/>
          </p:cNvPicPr>
          <p:nvPr/>
        </p:nvPicPr>
        <p:blipFill>
          <a:blip r:embed="rId3"/>
          <a:srcRect l="34241" t="43230" r="-112" b="-112"/>
          <a:stretch/>
        </p:blipFill>
        <p:spPr>
          <a:xfrm>
            <a:off x="-5773" y="-1924"/>
            <a:ext cx="4517427" cy="3900974"/>
          </a:xfrm>
          <a:prstGeom prst="rect">
            <a:avLst/>
          </a:prstGeom>
          <a:ln>
            <a:noFill/>
          </a:ln>
        </p:spPr>
      </p:pic>
      <p:sp>
        <p:nvSpPr>
          <p:cNvPr id="7" name="Google Shape;93;p1">
            <a:extLst>
              <a:ext uri="{FF2B5EF4-FFF2-40B4-BE49-F238E27FC236}">
                <a16:creationId xmlns:a16="http://schemas.microsoft.com/office/drawing/2014/main" id="{3F616F13-D807-658B-20C5-B4E01A497658}"/>
              </a:ext>
            </a:extLst>
          </p:cNvPr>
          <p:cNvSpPr txBox="1"/>
          <p:nvPr/>
        </p:nvSpPr>
        <p:spPr>
          <a:xfrm>
            <a:off x="839234" y="607361"/>
            <a:ext cx="4379945" cy="954067"/>
          </a:xfrm>
          <a:prstGeom prst="rect">
            <a:avLst/>
          </a:prstGeom>
          <a:noFill/>
          <a:ln>
            <a:noFill/>
          </a:ln>
        </p:spPr>
        <p:txBody>
          <a:bodyPr spcFirstLastPara="1" wrap="square" lIns="91425" tIns="45700" rIns="91425" bIns="45700" anchor="t" anchorCtr="0">
            <a:spAutoFit/>
          </a:bodyPr>
          <a:lstStyle/>
          <a:p>
            <a:r>
              <a:rPr lang="en-US" sz="2800" b="1">
                <a:latin typeface="Calibri"/>
                <a:ea typeface="Calibri"/>
                <a:cs typeface="Calibri"/>
              </a:rPr>
              <a:t>Principles of Smarter Expense Management </a:t>
            </a:r>
          </a:p>
        </p:txBody>
      </p:sp>
      <p:sp>
        <p:nvSpPr>
          <p:cNvPr id="2" name="TextBox 1">
            <a:extLst>
              <a:ext uri="{FF2B5EF4-FFF2-40B4-BE49-F238E27FC236}">
                <a16:creationId xmlns:a16="http://schemas.microsoft.com/office/drawing/2014/main" id="{AC5C462B-F544-9D4C-FFAA-1081270FC977}"/>
              </a:ext>
            </a:extLst>
          </p:cNvPr>
          <p:cNvSpPr txBox="1"/>
          <p:nvPr/>
        </p:nvSpPr>
        <p:spPr>
          <a:xfrm>
            <a:off x="1321348" y="2606388"/>
            <a:ext cx="566786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b="1"/>
              <a:t>Clarity</a:t>
            </a:r>
            <a:r>
              <a:rPr lang="en-GB"/>
              <a:t>: Clear and accessible policies</a:t>
            </a:r>
          </a:p>
          <a:p>
            <a:pPr lvl="0"/>
            <a:r>
              <a:rPr lang="en-GB"/>
              <a:t> </a:t>
            </a:r>
          </a:p>
          <a:p>
            <a:pPr lvl="0"/>
            <a:r>
              <a:rPr lang="en-GB" b="1"/>
              <a:t>Consistency</a:t>
            </a:r>
            <a:r>
              <a:rPr lang="en-GB"/>
              <a:t>: Simple submission processes and defined approval workflows</a:t>
            </a:r>
          </a:p>
          <a:p>
            <a:pPr lvl="0"/>
            <a:r>
              <a:rPr lang="en-GB"/>
              <a:t> </a:t>
            </a:r>
          </a:p>
          <a:p>
            <a:pPr lvl="0"/>
            <a:r>
              <a:rPr lang="en-GB" b="1"/>
              <a:t>Efficiency</a:t>
            </a:r>
            <a:r>
              <a:rPr lang="en-GB"/>
              <a:t>: Faster reimbursements</a:t>
            </a:r>
          </a:p>
          <a:p>
            <a:pPr lvl="0"/>
            <a:r>
              <a:rPr lang="en-GB"/>
              <a:t> </a:t>
            </a:r>
          </a:p>
          <a:p>
            <a:pPr lvl="0"/>
            <a:r>
              <a:rPr lang="en-GB" b="1"/>
              <a:t>Visibility</a:t>
            </a:r>
            <a:r>
              <a:rPr lang="en-GB"/>
              <a:t>: Real time insights, tracking and transparent reporting</a:t>
            </a:r>
          </a:p>
        </p:txBody>
      </p:sp>
      <p:pic>
        <p:nvPicPr>
          <p:cNvPr id="6" name="Picture 5" descr="A white tick in a red circle&#10;&#10;Description automatically generated with medium confidence">
            <a:extLst>
              <a:ext uri="{FF2B5EF4-FFF2-40B4-BE49-F238E27FC236}">
                <a16:creationId xmlns:a16="http://schemas.microsoft.com/office/drawing/2014/main" id="{28B19399-F412-90A0-0DD2-B138BCAACD06}"/>
              </a:ext>
            </a:extLst>
          </p:cNvPr>
          <p:cNvPicPr>
            <a:picLocks noChangeAspect="1"/>
          </p:cNvPicPr>
          <p:nvPr/>
        </p:nvPicPr>
        <p:blipFill>
          <a:blip r:embed="rId4"/>
          <a:stretch>
            <a:fillRect/>
          </a:stretch>
        </p:blipFill>
        <p:spPr>
          <a:xfrm>
            <a:off x="985878" y="2621122"/>
            <a:ext cx="285750" cy="295275"/>
          </a:xfrm>
          <a:prstGeom prst="rect">
            <a:avLst/>
          </a:prstGeom>
          <a:ln>
            <a:noFill/>
          </a:ln>
        </p:spPr>
      </p:pic>
      <p:pic>
        <p:nvPicPr>
          <p:cNvPr id="8" name="Picture 7" descr="A white tick in a red circle&#10;&#10;Description automatically generated with medium confidence">
            <a:extLst>
              <a:ext uri="{FF2B5EF4-FFF2-40B4-BE49-F238E27FC236}">
                <a16:creationId xmlns:a16="http://schemas.microsoft.com/office/drawing/2014/main" id="{84D901BC-CFCA-75C6-9DE9-12C69FD7F1A9}"/>
              </a:ext>
            </a:extLst>
          </p:cNvPr>
          <p:cNvPicPr>
            <a:picLocks noChangeAspect="1"/>
          </p:cNvPicPr>
          <p:nvPr/>
        </p:nvPicPr>
        <p:blipFill>
          <a:blip r:embed="rId4"/>
          <a:stretch>
            <a:fillRect/>
          </a:stretch>
        </p:blipFill>
        <p:spPr>
          <a:xfrm>
            <a:off x="985878" y="3217541"/>
            <a:ext cx="285750" cy="295275"/>
          </a:xfrm>
          <a:prstGeom prst="rect">
            <a:avLst/>
          </a:prstGeom>
          <a:ln>
            <a:noFill/>
          </a:ln>
        </p:spPr>
      </p:pic>
      <p:pic>
        <p:nvPicPr>
          <p:cNvPr id="16" name="Picture 15" descr="A white tick in a red circle&#10;&#10;Description automatically generated with medium confidence">
            <a:extLst>
              <a:ext uri="{FF2B5EF4-FFF2-40B4-BE49-F238E27FC236}">
                <a16:creationId xmlns:a16="http://schemas.microsoft.com/office/drawing/2014/main" id="{61C06EAD-2B81-2580-D476-6B9814DF8649}"/>
              </a:ext>
            </a:extLst>
          </p:cNvPr>
          <p:cNvPicPr>
            <a:picLocks noChangeAspect="1"/>
          </p:cNvPicPr>
          <p:nvPr/>
        </p:nvPicPr>
        <p:blipFill>
          <a:blip r:embed="rId4"/>
          <a:stretch>
            <a:fillRect/>
          </a:stretch>
        </p:blipFill>
        <p:spPr>
          <a:xfrm>
            <a:off x="985878" y="4578465"/>
            <a:ext cx="285750" cy="295275"/>
          </a:xfrm>
          <a:prstGeom prst="rect">
            <a:avLst/>
          </a:prstGeom>
          <a:ln>
            <a:noFill/>
          </a:ln>
        </p:spPr>
      </p:pic>
      <p:sp>
        <p:nvSpPr>
          <p:cNvPr id="12" name="AutoShape 4">
            <a:extLst>
              <a:ext uri="{FF2B5EF4-FFF2-40B4-BE49-F238E27FC236}">
                <a16:creationId xmlns:a16="http://schemas.microsoft.com/office/drawing/2014/main" id="{568428C6-1ED4-D202-CBC6-FA790928D0EC}"/>
              </a:ext>
            </a:extLst>
          </p:cNvPr>
          <p:cNvSpPr/>
          <p:nvPr/>
        </p:nvSpPr>
        <p:spPr>
          <a:xfrm flipV="1">
            <a:off x="958673" y="170231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5" name="Picture 4" descr="A white tick in a red circle&#10;&#10;Description automatically generated with medium confidence">
            <a:extLst>
              <a:ext uri="{FF2B5EF4-FFF2-40B4-BE49-F238E27FC236}">
                <a16:creationId xmlns:a16="http://schemas.microsoft.com/office/drawing/2014/main" id="{CAE2805F-D0FE-FCA3-80AC-A4CF1D8D0DC0}"/>
              </a:ext>
            </a:extLst>
          </p:cNvPr>
          <p:cNvPicPr>
            <a:picLocks noChangeAspect="1"/>
          </p:cNvPicPr>
          <p:nvPr/>
        </p:nvPicPr>
        <p:blipFill>
          <a:blip r:embed="rId4"/>
          <a:stretch>
            <a:fillRect/>
          </a:stretch>
        </p:blipFill>
        <p:spPr>
          <a:xfrm>
            <a:off x="984621" y="4018676"/>
            <a:ext cx="285750" cy="295275"/>
          </a:xfrm>
          <a:prstGeom prst="rect">
            <a:avLst/>
          </a:prstGeom>
          <a:ln>
            <a:noFill/>
          </a:ln>
        </p:spPr>
      </p:pic>
      <p:pic>
        <p:nvPicPr>
          <p:cNvPr id="9" name="Picture 8">
            <a:extLst>
              <a:ext uri="{FF2B5EF4-FFF2-40B4-BE49-F238E27FC236}">
                <a16:creationId xmlns:a16="http://schemas.microsoft.com/office/drawing/2014/main" id="{6D1B7980-CAAB-B743-335B-79F1C3AA7D06}"/>
              </a:ext>
            </a:extLst>
          </p:cNvPr>
          <p:cNvPicPr>
            <a:picLocks noChangeAspect="1"/>
          </p:cNvPicPr>
          <p:nvPr/>
        </p:nvPicPr>
        <p:blipFill>
          <a:blip r:embed="rId5"/>
          <a:stretch>
            <a:fillRect/>
          </a:stretch>
        </p:blipFill>
        <p:spPr>
          <a:xfrm>
            <a:off x="7411853" y="2490"/>
            <a:ext cx="4773248" cy="6857998"/>
          </a:xfrm>
          <a:prstGeom prst="rect">
            <a:avLst/>
          </a:prstGeom>
          <a:ln>
            <a:noFill/>
          </a:ln>
        </p:spPr>
      </p:pic>
      <p:pic>
        <p:nvPicPr>
          <p:cNvPr id="11" name="Picture 10" descr="A white text on a black background&#10;&#10;AI-generated content may be incorrect.">
            <a:extLst>
              <a:ext uri="{FF2B5EF4-FFF2-40B4-BE49-F238E27FC236}">
                <a16:creationId xmlns:a16="http://schemas.microsoft.com/office/drawing/2014/main" id="{C8FCFD6F-A49B-356A-C0D9-57E3629EA57F}"/>
              </a:ext>
            </a:extLst>
          </p:cNvPr>
          <p:cNvPicPr>
            <a:picLocks noChangeAspect="1"/>
          </p:cNvPicPr>
          <p:nvPr/>
        </p:nvPicPr>
        <p:blipFill>
          <a:blip r:embed="rId6"/>
          <a:stretch>
            <a:fillRect/>
          </a:stretch>
        </p:blipFill>
        <p:spPr>
          <a:xfrm>
            <a:off x="10220633" y="383864"/>
            <a:ext cx="1614907" cy="449015"/>
          </a:xfrm>
          <a:prstGeom prst="rect">
            <a:avLst/>
          </a:prstGeom>
          <a:ln>
            <a:noFill/>
          </a:ln>
        </p:spPr>
      </p:pic>
    </p:spTree>
    <p:extLst>
      <p:ext uri="{BB962C8B-B14F-4D97-AF65-F5344CB8AC3E}">
        <p14:creationId xmlns:p14="http://schemas.microsoft.com/office/powerpoint/2010/main" val="1690538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681A4-4C05-0021-419A-DF307B6324CE}"/>
            </a:ext>
          </a:extLst>
        </p:cNvPr>
        <p:cNvGrpSpPr/>
        <p:nvPr/>
      </p:nvGrpSpPr>
      <p:grpSpPr>
        <a:xfrm>
          <a:off x="0" y="0"/>
          <a:ext cx="0" cy="0"/>
          <a:chOff x="0" y="0"/>
          <a:chExt cx="0" cy="0"/>
        </a:xfrm>
      </p:grpSpPr>
      <p:sp>
        <p:nvSpPr>
          <p:cNvPr id="29" name="Rectangle: Diagonal Corners Rounded 28">
            <a:extLst>
              <a:ext uri="{FF2B5EF4-FFF2-40B4-BE49-F238E27FC236}">
                <a16:creationId xmlns:a16="http://schemas.microsoft.com/office/drawing/2014/main" id="{D462C3C7-C055-FA0B-68C4-55D6496BDC25}"/>
              </a:ext>
            </a:extLst>
          </p:cNvPr>
          <p:cNvSpPr/>
          <p:nvPr/>
        </p:nvSpPr>
        <p:spPr>
          <a:xfrm>
            <a:off x="9369456" y="2432884"/>
            <a:ext cx="2647403" cy="3289457"/>
          </a:xfrm>
          <a:prstGeom prst="round2DiagRect">
            <a:avLst/>
          </a:prstGeom>
          <a:solidFill>
            <a:srgbClr val="ED54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Diagonal Corners Rounded 21">
            <a:extLst>
              <a:ext uri="{FF2B5EF4-FFF2-40B4-BE49-F238E27FC236}">
                <a16:creationId xmlns:a16="http://schemas.microsoft.com/office/drawing/2014/main" id="{8C8C6DB0-1735-2680-FD35-3929837607FF}"/>
              </a:ext>
            </a:extLst>
          </p:cNvPr>
          <p:cNvSpPr/>
          <p:nvPr/>
        </p:nvSpPr>
        <p:spPr>
          <a:xfrm>
            <a:off x="6599791" y="2428321"/>
            <a:ext cx="2647403" cy="3289457"/>
          </a:xfrm>
          <a:prstGeom prst="round2DiagRect">
            <a:avLst/>
          </a:prstGeom>
          <a:solidFill>
            <a:srgbClr val="ED54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Diagonal Corners Rounded 19">
            <a:extLst>
              <a:ext uri="{FF2B5EF4-FFF2-40B4-BE49-F238E27FC236}">
                <a16:creationId xmlns:a16="http://schemas.microsoft.com/office/drawing/2014/main" id="{9FC93B16-97DA-BA73-61F9-F9C339525547}"/>
              </a:ext>
            </a:extLst>
          </p:cNvPr>
          <p:cNvSpPr/>
          <p:nvPr/>
        </p:nvSpPr>
        <p:spPr>
          <a:xfrm>
            <a:off x="188952" y="2428321"/>
            <a:ext cx="2807104" cy="3289457"/>
          </a:xfrm>
          <a:prstGeom prst="round2DiagRect">
            <a:avLst/>
          </a:prstGeom>
          <a:solidFill>
            <a:srgbClr val="ED54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Diagonal Corners Rounded 20">
            <a:extLst>
              <a:ext uri="{FF2B5EF4-FFF2-40B4-BE49-F238E27FC236}">
                <a16:creationId xmlns:a16="http://schemas.microsoft.com/office/drawing/2014/main" id="{BB7782C6-DAAA-F2F2-1AE0-03F797B813A4}"/>
              </a:ext>
            </a:extLst>
          </p:cNvPr>
          <p:cNvSpPr/>
          <p:nvPr/>
        </p:nvSpPr>
        <p:spPr>
          <a:xfrm>
            <a:off x="3127444" y="2428321"/>
            <a:ext cx="3340959" cy="3289457"/>
          </a:xfrm>
          <a:prstGeom prst="round2DiagRect">
            <a:avLst/>
          </a:prstGeom>
          <a:solidFill>
            <a:srgbClr val="ED54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close-up of a black background&#10;&#10;AI-generated content may be incorrect.">
            <a:extLst>
              <a:ext uri="{FF2B5EF4-FFF2-40B4-BE49-F238E27FC236}">
                <a16:creationId xmlns:a16="http://schemas.microsoft.com/office/drawing/2014/main" id="{5BBC5209-F01D-A821-2979-B9AEF27669D4}"/>
              </a:ext>
            </a:extLst>
          </p:cNvPr>
          <p:cNvPicPr>
            <a:picLocks noChangeAspect="1"/>
          </p:cNvPicPr>
          <p:nvPr/>
        </p:nvPicPr>
        <p:blipFill>
          <a:blip r:embed="rId3"/>
          <a:stretch>
            <a:fillRect/>
          </a:stretch>
        </p:blipFill>
        <p:spPr>
          <a:xfrm>
            <a:off x="10220633" y="373473"/>
            <a:ext cx="1614907" cy="469797"/>
          </a:xfrm>
          <a:prstGeom prst="rect">
            <a:avLst/>
          </a:prstGeom>
          <a:ln>
            <a:noFill/>
          </a:ln>
        </p:spPr>
      </p:pic>
      <p:sp>
        <p:nvSpPr>
          <p:cNvPr id="12" name="Google Shape;93;p1">
            <a:extLst>
              <a:ext uri="{FF2B5EF4-FFF2-40B4-BE49-F238E27FC236}">
                <a16:creationId xmlns:a16="http://schemas.microsoft.com/office/drawing/2014/main" id="{A816D7A1-1D30-39F4-CE30-2AD39FFAFD30}"/>
              </a:ext>
            </a:extLst>
          </p:cNvPr>
          <p:cNvSpPr txBox="1"/>
          <p:nvPr/>
        </p:nvSpPr>
        <p:spPr>
          <a:xfrm>
            <a:off x="839234" y="607361"/>
            <a:ext cx="4258032" cy="954067"/>
          </a:xfrm>
          <a:prstGeom prst="rect">
            <a:avLst/>
          </a:prstGeom>
          <a:noFill/>
          <a:ln>
            <a:noFill/>
          </a:ln>
        </p:spPr>
        <p:txBody>
          <a:bodyPr spcFirstLastPara="1" wrap="square" lIns="91425" tIns="45700" rIns="91425" bIns="45700" anchor="t" anchorCtr="0">
            <a:spAutoFit/>
          </a:bodyPr>
          <a:lstStyle/>
          <a:p>
            <a:r>
              <a:rPr lang="en-US" sz="2800" b="1">
                <a:solidFill>
                  <a:schemeClr val="tx1">
                    <a:lumMod val="85000"/>
                    <a:lumOff val="15000"/>
                  </a:schemeClr>
                </a:solidFill>
                <a:latin typeface="Calibri"/>
                <a:ea typeface="Calibri"/>
                <a:cs typeface="Calibri"/>
              </a:rPr>
              <a:t>A Smarter Expense Workflow for Charities</a:t>
            </a:r>
          </a:p>
        </p:txBody>
      </p:sp>
      <p:sp>
        <p:nvSpPr>
          <p:cNvPr id="14" name="AutoShape 4">
            <a:extLst>
              <a:ext uri="{FF2B5EF4-FFF2-40B4-BE49-F238E27FC236}">
                <a16:creationId xmlns:a16="http://schemas.microsoft.com/office/drawing/2014/main" id="{91F3076E-12C6-38D8-A35A-388D1AB33332}"/>
              </a:ext>
            </a:extLst>
          </p:cNvPr>
          <p:cNvSpPr/>
          <p:nvPr/>
        </p:nvSpPr>
        <p:spPr>
          <a:xfrm flipV="1">
            <a:off x="958673" y="170231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Google Shape;94;p1">
            <a:extLst>
              <a:ext uri="{FF2B5EF4-FFF2-40B4-BE49-F238E27FC236}">
                <a16:creationId xmlns:a16="http://schemas.microsoft.com/office/drawing/2014/main" id="{731D741E-74B9-7693-8924-87DC5FA4FC28}"/>
              </a:ext>
            </a:extLst>
          </p:cNvPr>
          <p:cNvSpPr txBox="1"/>
          <p:nvPr/>
        </p:nvSpPr>
        <p:spPr>
          <a:xfrm>
            <a:off x="553306" y="3715987"/>
            <a:ext cx="2164934" cy="1569620"/>
          </a:xfrm>
          <a:prstGeom prst="rect">
            <a:avLst/>
          </a:prstGeom>
          <a:noFill/>
          <a:ln>
            <a:noFill/>
          </a:ln>
        </p:spPr>
        <p:txBody>
          <a:bodyPr spcFirstLastPara="1" wrap="square" lIns="91425" tIns="45700" rIns="91425" bIns="45700" anchor="t" anchorCtr="0">
            <a:spAutoFit/>
          </a:bodyPr>
          <a:lstStyle/>
          <a:p>
            <a:pPr marL="285750" indent="-285750">
              <a:buFont typeface="Arial"/>
              <a:buChar char="•"/>
            </a:pPr>
            <a:r>
              <a:rPr lang="en-GB" sz="1600"/>
              <a:t>Define what can and cannot be claimed</a:t>
            </a:r>
            <a:endParaRPr lang="en-GB" sz="1600">
              <a:ea typeface="Calibri"/>
              <a:cs typeface="Calibri"/>
            </a:endParaRPr>
          </a:p>
          <a:p>
            <a:pPr marL="285750" indent="-285750">
              <a:buFont typeface="Arial"/>
              <a:buChar char="•"/>
            </a:pPr>
            <a:endParaRPr lang="en-GB" sz="1600">
              <a:ea typeface="Calibri"/>
              <a:cs typeface="Calibri"/>
            </a:endParaRPr>
          </a:p>
          <a:p>
            <a:pPr marL="285750" lvl="0" indent="-285750">
              <a:buFont typeface="Arial"/>
              <a:buChar char="•"/>
            </a:pPr>
            <a:r>
              <a:rPr lang="en-GB" sz="1600"/>
              <a:t>Share policy with volunteers and staff upfront </a:t>
            </a:r>
            <a:endParaRPr lang="en-GB" sz="1600">
              <a:ea typeface="Calibri"/>
              <a:cs typeface="Calibri"/>
            </a:endParaRPr>
          </a:p>
        </p:txBody>
      </p:sp>
      <p:sp>
        <p:nvSpPr>
          <p:cNvPr id="3" name="Google Shape;94;p1">
            <a:extLst>
              <a:ext uri="{FF2B5EF4-FFF2-40B4-BE49-F238E27FC236}">
                <a16:creationId xmlns:a16="http://schemas.microsoft.com/office/drawing/2014/main" id="{AEE009D9-8AF1-EC6C-20DC-FC75E14C4FA7}"/>
              </a:ext>
            </a:extLst>
          </p:cNvPr>
          <p:cNvSpPr txBox="1"/>
          <p:nvPr/>
        </p:nvSpPr>
        <p:spPr>
          <a:xfrm>
            <a:off x="3344670" y="3715987"/>
            <a:ext cx="2835701" cy="1569620"/>
          </a:xfrm>
          <a:prstGeom prst="rect">
            <a:avLst/>
          </a:prstGeom>
          <a:noFill/>
          <a:ln>
            <a:noFill/>
          </a:ln>
        </p:spPr>
        <p:txBody>
          <a:bodyPr spcFirstLastPara="1" wrap="square" lIns="91425" tIns="45700" rIns="91425" bIns="45700" anchor="t" anchorCtr="0">
            <a:spAutoFit/>
          </a:bodyPr>
          <a:lstStyle/>
          <a:p>
            <a:pPr marL="285750" lvl="0" indent="-285750">
              <a:buFont typeface="Arial"/>
              <a:buChar char="•"/>
            </a:pPr>
            <a:r>
              <a:rPr lang="en-GB" sz="1600"/>
              <a:t>Verification: Receipts serve as proof of the expenses.</a:t>
            </a:r>
            <a:endParaRPr lang="en-GB" sz="1600">
              <a:ea typeface="Calibri"/>
              <a:cs typeface="Calibri"/>
            </a:endParaRPr>
          </a:p>
          <a:p>
            <a:pPr marL="285750" indent="-285750">
              <a:buFont typeface="Arial" panose="020B0604020202020204" pitchFamily="34" charset="0"/>
              <a:buChar char="•"/>
            </a:pPr>
            <a:endParaRPr lang="en-GB" sz="1600"/>
          </a:p>
          <a:p>
            <a:pPr marL="285750" indent="-285750">
              <a:buFont typeface="Arial" panose="020B0604020202020204" pitchFamily="34" charset="0"/>
              <a:buChar char="•"/>
            </a:pPr>
            <a:r>
              <a:rPr lang="en-GB" sz="1600"/>
              <a:t>Audits: Having a set of receipts helps demonstrate compliance.</a:t>
            </a:r>
            <a:endParaRPr lang="en-GB" sz="1600">
              <a:ea typeface="Calibri"/>
              <a:cs typeface="Calibri"/>
            </a:endParaRPr>
          </a:p>
        </p:txBody>
      </p:sp>
      <p:sp>
        <p:nvSpPr>
          <p:cNvPr id="5" name="Google Shape;94;p1">
            <a:extLst>
              <a:ext uri="{FF2B5EF4-FFF2-40B4-BE49-F238E27FC236}">
                <a16:creationId xmlns:a16="http://schemas.microsoft.com/office/drawing/2014/main" id="{C057FC38-2975-D370-37F1-864B040A9897}"/>
              </a:ext>
            </a:extLst>
          </p:cNvPr>
          <p:cNvSpPr txBox="1"/>
          <p:nvPr/>
        </p:nvSpPr>
        <p:spPr>
          <a:xfrm>
            <a:off x="6781663" y="3715987"/>
            <a:ext cx="2390883" cy="1569620"/>
          </a:xfrm>
          <a:prstGeom prst="rect">
            <a:avLst/>
          </a:prstGeom>
          <a:noFill/>
          <a:ln>
            <a:noFill/>
          </a:ln>
        </p:spPr>
        <p:txBody>
          <a:bodyPr spcFirstLastPara="1" wrap="square" lIns="91425" tIns="45700" rIns="91425" bIns="45700" anchor="t" anchorCtr="0">
            <a:spAutoFit/>
          </a:bodyPr>
          <a:lstStyle/>
          <a:p>
            <a:pPr marL="285750" lvl="0" indent="-285750">
              <a:buFont typeface="Arial"/>
              <a:buChar char="•"/>
            </a:pPr>
            <a:r>
              <a:rPr lang="en-GB" sz="1600"/>
              <a:t>Encourage capturing receipts immediately. </a:t>
            </a:r>
            <a:endParaRPr lang="en-GB" sz="1600">
              <a:ea typeface="Calibri"/>
              <a:cs typeface="Calibri"/>
            </a:endParaRPr>
          </a:p>
          <a:p>
            <a:pPr marL="285750" indent="-285750">
              <a:buFont typeface="Arial" panose="020B0604020202020204" pitchFamily="34" charset="0"/>
              <a:buChar char="•"/>
            </a:pPr>
            <a:endParaRPr lang="en-GB" sz="1600">
              <a:ea typeface="Calibri"/>
              <a:cs typeface="Calibri"/>
            </a:endParaRPr>
          </a:p>
          <a:p>
            <a:pPr marL="285750" lvl="0" indent="-285750">
              <a:buFont typeface="Arial" panose="020B0604020202020204" pitchFamily="34" charset="0"/>
              <a:buChar char="•"/>
            </a:pPr>
            <a:r>
              <a:rPr lang="en-GB" sz="1600"/>
              <a:t>Submit expenses quickly (ideally within a set timeframe) </a:t>
            </a:r>
            <a:endParaRPr lang="en-GB" sz="1600">
              <a:ea typeface="Calibri"/>
              <a:cs typeface="Calibri"/>
            </a:endParaRPr>
          </a:p>
        </p:txBody>
      </p:sp>
      <p:sp>
        <p:nvSpPr>
          <p:cNvPr id="8" name="Google Shape;94;p1">
            <a:extLst>
              <a:ext uri="{FF2B5EF4-FFF2-40B4-BE49-F238E27FC236}">
                <a16:creationId xmlns:a16="http://schemas.microsoft.com/office/drawing/2014/main" id="{D59CE813-4523-0DF6-147F-743A154BEA5C}"/>
              </a:ext>
            </a:extLst>
          </p:cNvPr>
          <p:cNvSpPr txBox="1"/>
          <p:nvPr/>
        </p:nvSpPr>
        <p:spPr>
          <a:xfrm>
            <a:off x="9753514" y="3715987"/>
            <a:ext cx="1898094" cy="1323399"/>
          </a:xfrm>
          <a:prstGeom prst="rect">
            <a:avLst/>
          </a:prstGeom>
          <a:noFill/>
          <a:ln>
            <a:noFill/>
          </a:ln>
        </p:spPr>
        <p:txBody>
          <a:bodyPr spcFirstLastPara="1" wrap="square" lIns="91425" tIns="45700" rIns="91425" bIns="45700" anchor="t" anchorCtr="0">
            <a:spAutoFit/>
          </a:bodyPr>
          <a:lstStyle/>
          <a:p>
            <a:pPr marL="285750" indent="-285750">
              <a:buFont typeface="Arial" panose="020B0604020202020204" pitchFamily="34" charset="0"/>
              <a:buChar char="•"/>
            </a:pPr>
            <a:r>
              <a:rPr lang="en-GB" sz="1600"/>
              <a:t>Defined approver </a:t>
            </a:r>
            <a:endParaRPr lang="en-US" sz="1600">
              <a:ea typeface="Calibri"/>
              <a:cs typeface="Calibri"/>
            </a:endParaRPr>
          </a:p>
          <a:p>
            <a:pPr marL="285750" indent="-285750">
              <a:buFont typeface="Arial" panose="020B0604020202020204" pitchFamily="34" charset="0"/>
              <a:buChar char="•"/>
            </a:pPr>
            <a:endParaRPr lang="en-GB" sz="1600">
              <a:ea typeface="Calibri" panose="020F0502020204030204"/>
              <a:cs typeface="Calibri" panose="020F0502020204030204"/>
            </a:endParaRPr>
          </a:p>
          <a:p>
            <a:pPr marL="285750" lvl="0" indent="-285750">
              <a:buFont typeface="Arial" panose="020B0604020202020204" pitchFamily="34" charset="0"/>
              <a:buChar char="•"/>
            </a:pPr>
            <a:r>
              <a:rPr lang="en-GB" sz="1600"/>
              <a:t>Set expectations on timelines </a:t>
            </a:r>
            <a:endParaRPr lang="en-GB" sz="1600">
              <a:ea typeface="Calibri"/>
              <a:cs typeface="Calibri"/>
            </a:endParaRPr>
          </a:p>
        </p:txBody>
      </p:sp>
      <p:sp>
        <p:nvSpPr>
          <p:cNvPr id="2" name="Google Shape;94;p1">
            <a:extLst>
              <a:ext uri="{FF2B5EF4-FFF2-40B4-BE49-F238E27FC236}">
                <a16:creationId xmlns:a16="http://schemas.microsoft.com/office/drawing/2014/main" id="{AF75A786-62CE-8FCB-5A69-AAE45A6DC003}"/>
              </a:ext>
            </a:extLst>
          </p:cNvPr>
          <p:cNvSpPr txBox="1"/>
          <p:nvPr/>
        </p:nvSpPr>
        <p:spPr>
          <a:xfrm>
            <a:off x="384666" y="2648711"/>
            <a:ext cx="750443" cy="1015622"/>
          </a:xfrm>
          <a:prstGeom prst="rect">
            <a:avLst/>
          </a:prstGeom>
          <a:noFill/>
          <a:ln>
            <a:noFill/>
          </a:ln>
        </p:spPr>
        <p:txBody>
          <a:bodyPr spcFirstLastPara="1" wrap="square" lIns="91425" tIns="45700" rIns="91425" bIns="45700" anchor="t" anchorCtr="0">
            <a:spAutoFit/>
          </a:bodyPr>
          <a:lstStyle/>
          <a:p>
            <a:r>
              <a:rPr lang="en-US" sz="6000" b="1">
                <a:solidFill>
                  <a:srgbClr val="ED5455"/>
                </a:solidFill>
                <a:latin typeface="Open Sans"/>
                <a:ea typeface="+mn-lt"/>
                <a:cs typeface="+mn-lt"/>
              </a:rPr>
              <a:t>1</a:t>
            </a:r>
            <a:endParaRPr lang="en-US" sz="6000" b="1">
              <a:solidFill>
                <a:srgbClr val="ED5455"/>
              </a:solidFill>
              <a:latin typeface="Open Sans"/>
              <a:ea typeface="Open Sans"/>
              <a:cs typeface="Open Sans"/>
            </a:endParaRPr>
          </a:p>
        </p:txBody>
      </p:sp>
      <p:sp>
        <p:nvSpPr>
          <p:cNvPr id="10" name="Google Shape;94;p1">
            <a:extLst>
              <a:ext uri="{FF2B5EF4-FFF2-40B4-BE49-F238E27FC236}">
                <a16:creationId xmlns:a16="http://schemas.microsoft.com/office/drawing/2014/main" id="{1808839A-4E34-2A3B-46EF-36A7F8896F21}"/>
              </a:ext>
            </a:extLst>
          </p:cNvPr>
          <p:cNvSpPr txBox="1"/>
          <p:nvPr/>
        </p:nvSpPr>
        <p:spPr>
          <a:xfrm>
            <a:off x="1101037" y="2872291"/>
            <a:ext cx="1690395" cy="646290"/>
          </a:xfrm>
          <a:prstGeom prst="rect">
            <a:avLst/>
          </a:prstGeom>
          <a:noFill/>
          <a:ln>
            <a:noFill/>
          </a:ln>
        </p:spPr>
        <p:txBody>
          <a:bodyPr spcFirstLastPara="1" wrap="square" lIns="91425" tIns="45700" rIns="91425" bIns="45700" anchor="t" anchorCtr="0">
            <a:spAutoFit/>
          </a:bodyPr>
          <a:lstStyle/>
          <a:p>
            <a:r>
              <a:rPr lang="en-US" b="1">
                <a:solidFill>
                  <a:srgbClr val="ED5455"/>
                </a:solidFill>
                <a:latin typeface="Open Sans"/>
                <a:ea typeface="Open Sans"/>
                <a:cs typeface="Open Sans"/>
              </a:rPr>
              <a:t>Clear Guidelines</a:t>
            </a:r>
            <a:endParaRPr lang="en-US" sz="5400" b="1">
              <a:solidFill>
                <a:srgbClr val="3B434C"/>
              </a:solidFill>
              <a:ea typeface="Calibri"/>
              <a:cs typeface="Calibri"/>
            </a:endParaRPr>
          </a:p>
        </p:txBody>
      </p:sp>
      <p:sp>
        <p:nvSpPr>
          <p:cNvPr id="13" name="AutoShape 4">
            <a:extLst>
              <a:ext uri="{FF2B5EF4-FFF2-40B4-BE49-F238E27FC236}">
                <a16:creationId xmlns:a16="http://schemas.microsoft.com/office/drawing/2014/main" id="{C05EB7D9-945D-7003-6BE3-2D796AEAC264}"/>
              </a:ext>
            </a:extLst>
          </p:cNvPr>
          <p:cNvSpPr/>
          <p:nvPr/>
        </p:nvSpPr>
        <p:spPr>
          <a:xfrm flipH="1" flipV="1">
            <a:off x="999593" y="2870405"/>
            <a:ext cx="4709" cy="550313"/>
          </a:xfrm>
          <a:prstGeom prst="line">
            <a:avLst/>
          </a:prstGeom>
          <a:ln w="12700"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5" name="Google Shape;94;p1">
            <a:extLst>
              <a:ext uri="{FF2B5EF4-FFF2-40B4-BE49-F238E27FC236}">
                <a16:creationId xmlns:a16="http://schemas.microsoft.com/office/drawing/2014/main" id="{3ACD4266-A595-4C9F-EAE7-42568C206D4E}"/>
              </a:ext>
            </a:extLst>
          </p:cNvPr>
          <p:cNvSpPr txBox="1"/>
          <p:nvPr/>
        </p:nvSpPr>
        <p:spPr>
          <a:xfrm>
            <a:off x="3345971" y="2648711"/>
            <a:ext cx="750443" cy="1015622"/>
          </a:xfrm>
          <a:prstGeom prst="rect">
            <a:avLst/>
          </a:prstGeom>
          <a:noFill/>
          <a:ln>
            <a:noFill/>
          </a:ln>
        </p:spPr>
        <p:txBody>
          <a:bodyPr spcFirstLastPara="1" wrap="square" lIns="91425" tIns="45700" rIns="91425" bIns="45700" anchor="t" anchorCtr="0">
            <a:spAutoFit/>
          </a:bodyPr>
          <a:lstStyle/>
          <a:p>
            <a:r>
              <a:rPr lang="en-US" sz="6000" b="1">
                <a:solidFill>
                  <a:srgbClr val="ED5455"/>
                </a:solidFill>
                <a:latin typeface="Open Sans"/>
                <a:ea typeface="+mn-lt"/>
                <a:cs typeface="+mn-lt"/>
              </a:rPr>
              <a:t>2</a:t>
            </a:r>
            <a:endParaRPr lang="en-US" sz="6000" b="1">
              <a:solidFill>
                <a:srgbClr val="ED5455"/>
              </a:solidFill>
              <a:latin typeface="Open Sans"/>
              <a:ea typeface="Open Sans"/>
              <a:cs typeface="Open Sans"/>
            </a:endParaRPr>
          </a:p>
        </p:txBody>
      </p:sp>
      <p:sp>
        <p:nvSpPr>
          <p:cNvPr id="16" name="Google Shape;94;p1">
            <a:extLst>
              <a:ext uri="{FF2B5EF4-FFF2-40B4-BE49-F238E27FC236}">
                <a16:creationId xmlns:a16="http://schemas.microsoft.com/office/drawing/2014/main" id="{3F105217-30D7-2B65-071D-4809A375CC00}"/>
              </a:ext>
            </a:extLst>
          </p:cNvPr>
          <p:cNvSpPr txBox="1"/>
          <p:nvPr/>
        </p:nvSpPr>
        <p:spPr>
          <a:xfrm>
            <a:off x="4094279" y="2876857"/>
            <a:ext cx="2201438" cy="646290"/>
          </a:xfrm>
          <a:prstGeom prst="rect">
            <a:avLst/>
          </a:prstGeom>
          <a:noFill/>
          <a:ln>
            <a:noFill/>
          </a:ln>
        </p:spPr>
        <p:txBody>
          <a:bodyPr spcFirstLastPara="1" wrap="square" lIns="91425" tIns="45700" rIns="91425" bIns="45700" anchor="t" anchorCtr="0">
            <a:spAutoFit/>
          </a:bodyPr>
          <a:lstStyle/>
          <a:p>
            <a:r>
              <a:rPr lang="en-US" b="1">
                <a:solidFill>
                  <a:srgbClr val="ED5455"/>
                </a:solidFill>
                <a:latin typeface="Open Sans"/>
                <a:ea typeface="Open Sans"/>
                <a:cs typeface="Open Sans"/>
              </a:rPr>
              <a:t>Documentation &amp; Record Keeping</a:t>
            </a:r>
            <a:endParaRPr lang="en-US">
              <a:ea typeface="Calibri"/>
              <a:cs typeface="Calibri"/>
            </a:endParaRPr>
          </a:p>
        </p:txBody>
      </p:sp>
      <p:sp>
        <p:nvSpPr>
          <p:cNvPr id="17" name="AutoShape 4">
            <a:extLst>
              <a:ext uri="{FF2B5EF4-FFF2-40B4-BE49-F238E27FC236}">
                <a16:creationId xmlns:a16="http://schemas.microsoft.com/office/drawing/2014/main" id="{E20427C6-3CC1-5B91-C52A-88E31EC26F55}"/>
              </a:ext>
            </a:extLst>
          </p:cNvPr>
          <p:cNvSpPr/>
          <p:nvPr/>
        </p:nvSpPr>
        <p:spPr>
          <a:xfrm flipH="1" flipV="1">
            <a:off x="4015652" y="2870405"/>
            <a:ext cx="4709" cy="550313"/>
          </a:xfrm>
          <a:prstGeom prst="line">
            <a:avLst/>
          </a:prstGeom>
          <a:ln w="12700"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nvGrpSpPr>
          <p:cNvPr id="28" name="Group 27">
            <a:extLst>
              <a:ext uri="{FF2B5EF4-FFF2-40B4-BE49-F238E27FC236}">
                <a16:creationId xmlns:a16="http://schemas.microsoft.com/office/drawing/2014/main" id="{E3B59BC3-C23F-18B8-D550-C6BF2A133E4D}"/>
              </a:ext>
            </a:extLst>
          </p:cNvPr>
          <p:cNvGrpSpPr/>
          <p:nvPr/>
        </p:nvGrpSpPr>
        <p:grpSpPr>
          <a:xfrm>
            <a:off x="6804630" y="2694340"/>
            <a:ext cx="2949746" cy="1015622"/>
            <a:chOff x="6804630" y="2479886"/>
            <a:chExt cx="2949746" cy="1015622"/>
          </a:xfrm>
        </p:grpSpPr>
        <p:sp>
          <p:nvSpPr>
            <p:cNvPr id="23" name="Google Shape;94;p1">
              <a:extLst>
                <a:ext uri="{FF2B5EF4-FFF2-40B4-BE49-F238E27FC236}">
                  <a16:creationId xmlns:a16="http://schemas.microsoft.com/office/drawing/2014/main" id="{AC6ED2FA-91ED-0B5A-1C62-2A2B118325D1}"/>
                </a:ext>
              </a:extLst>
            </p:cNvPr>
            <p:cNvSpPr txBox="1"/>
            <p:nvPr/>
          </p:nvSpPr>
          <p:spPr>
            <a:xfrm>
              <a:off x="6804630" y="2479886"/>
              <a:ext cx="750443" cy="1015622"/>
            </a:xfrm>
            <a:prstGeom prst="rect">
              <a:avLst/>
            </a:prstGeom>
            <a:noFill/>
            <a:ln>
              <a:noFill/>
            </a:ln>
          </p:spPr>
          <p:txBody>
            <a:bodyPr spcFirstLastPara="1" wrap="square" lIns="91425" tIns="45700" rIns="91425" bIns="45700" anchor="t" anchorCtr="0">
              <a:spAutoFit/>
            </a:bodyPr>
            <a:lstStyle/>
            <a:p>
              <a:r>
                <a:rPr lang="en-US" sz="6000" b="1">
                  <a:solidFill>
                    <a:srgbClr val="ED5455"/>
                  </a:solidFill>
                  <a:latin typeface="Open Sans"/>
                  <a:ea typeface="+mn-lt"/>
                  <a:cs typeface="+mn-lt"/>
                </a:rPr>
                <a:t>3</a:t>
              </a:r>
              <a:endParaRPr lang="en-US" sz="6000" b="1">
                <a:solidFill>
                  <a:srgbClr val="ED5455"/>
                </a:solidFill>
                <a:latin typeface="Calibri"/>
                <a:ea typeface="Calibri"/>
                <a:cs typeface="Calibri"/>
              </a:endParaRPr>
            </a:p>
          </p:txBody>
        </p:sp>
        <p:sp>
          <p:nvSpPr>
            <p:cNvPr id="24" name="Google Shape;94;p1">
              <a:extLst>
                <a:ext uri="{FF2B5EF4-FFF2-40B4-BE49-F238E27FC236}">
                  <a16:creationId xmlns:a16="http://schemas.microsoft.com/office/drawing/2014/main" id="{AD19FFD2-DB2C-C591-8AFE-0D8A2F1AD9BB}"/>
                </a:ext>
              </a:extLst>
            </p:cNvPr>
            <p:cNvSpPr txBox="1"/>
            <p:nvPr/>
          </p:nvSpPr>
          <p:spPr>
            <a:xfrm>
              <a:off x="7552938" y="2708032"/>
              <a:ext cx="2201438" cy="646290"/>
            </a:xfrm>
            <a:prstGeom prst="rect">
              <a:avLst/>
            </a:prstGeom>
            <a:noFill/>
            <a:ln>
              <a:noFill/>
            </a:ln>
          </p:spPr>
          <p:txBody>
            <a:bodyPr spcFirstLastPara="1" wrap="square" lIns="91425" tIns="45700" rIns="91425" bIns="45700" anchor="t" anchorCtr="0">
              <a:spAutoFit/>
            </a:bodyPr>
            <a:lstStyle/>
            <a:p>
              <a:r>
                <a:rPr lang="en-US" b="1">
                  <a:solidFill>
                    <a:srgbClr val="ED5455"/>
                  </a:solidFill>
                  <a:latin typeface="Open Sans"/>
                  <a:ea typeface="Open Sans"/>
                  <a:cs typeface="Open Sans"/>
                </a:rPr>
                <a:t>Simple Submission</a:t>
              </a:r>
              <a:endParaRPr lang="en-US"/>
            </a:p>
          </p:txBody>
        </p:sp>
        <p:sp>
          <p:nvSpPr>
            <p:cNvPr id="26" name="AutoShape 4">
              <a:extLst>
                <a:ext uri="{FF2B5EF4-FFF2-40B4-BE49-F238E27FC236}">
                  <a16:creationId xmlns:a16="http://schemas.microsoft.com/office/drawing/2014/main" id="{81761B16-CAAF-32B7-61D6-1C03BC92CB73}"/>
                </a:ext>
              </a:extLst>
            </p:cNvPr>
            <p:cNvSpPr/>
            <p:nvPr/>
          </p:nvSpPr>
          <p:spPr>
            <a:xfrm flipH="1" flipV="1">
              <a:off x="7465186" y="2701580"/>
              <a:ext cx="4709" cy="550313"/>
            </a:xfrm>
            <a:prstGeom prst="line">
              <a:avLst/>
            </a:prstGeom>
            <a:ln w="12700"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grpSp>
        <p:nvGrpSpPr>
          <p:cNvPr id="30" name="Group 29">
            <a:extLst>
              <a:ext uri="{FF2B5EF4-FFF2-40B4-BE49-F238E27FC236}">
                <a16:creationId xmlns:a16="http://schemas.microsoft.com/office/drawing/2014/main" id="{F5928CEB-41C9-885A-7964-4BDF2DB906A4}"/>
              </a:ext>
            </a:extLst>
          </p:cNvPr>
          <p:cNvGrpSpPr/>
          <p:nvPr/>
        </p:nvGrpSpPr>
        <p:grpSpPr>
          <a:xfrm>
            <a:off x="9574295" y="2698903"/>
            <a:ext cx="2196872" cy="1015622"/>
            <a:chOff x="6804630" y="2479886"/>
            <a:chExt cx="2196872" cy="1015622"/>
          </a:xfrm>
        </p:grpSpPr>
        <p:sp>
          <p:nvSpPr>
            <p:cNvPr id="31" name="Google Shape;94;p1">
              <a:extLst>
                <a:ext uri="{FF2B5EF4-FFF2-40B4-BE49-F238E27FC236}">
                  <a16:creationId xmlns:a16="http://schemas.microsoft.com/office/drawing/2014/main" id="{0C92658E-1BCF-535D-F9FB-CEF57A97D1B1}"/>
                </a:ext>
              </a:extLst>
            </p:cNvPr>
            <p:cNvSpPr txBox="1"/>
            <p:nvPr/>
          </p:nvSpPr>
          <p:spPr>
            <a:xfrm>
              <a:off x="6804630" y="2479886"/>
              <a:ext cx="750443" cy="1015622"/>
            </a:xfrm>
            <a:prstGeom prst="rect">
              <a:avLst/>
            </a:prstGeom>
            <a:noFill/>
            <a:ln>
              <a:noFill/>
            </a:ln>
          </p:spPr>
          <p:txBody>
            <a:bodyPr spcFirstLastPara="1" wrap="square" lIns="91425" tIns="45700" rIns="91425" bIns="45700" anchor="t" anchorCtr="0">
              <a:spAutoFit/>
            </a:bodyPr>
            <a:lstStyle/>
            <a:p>
              <a:r>
                <a:rPr lang="en-US" sz="6000" b="1">
                  <a:solidFill>
                    <a:srgbClr val="ED5455"/>
                  </a:solidFill>
                  <a:latin typeface="Open Sans"/>
                  <a:ea typeface="Calibri"/>
                  <a:cs typeface="Calibri"/>
                </a:rPr>
                <a:t>4</a:t>
              </a:r>
            </a:p>
          </p:txBody>
        </p:sp>
        <p:sp>
          <p:nvSpPr>
            <p:cNvPr id="32" name="Google Shape;94;p1">
              <a:extLst>
                <a:ext uri="{FF2B5EF4-FFF2-40B4-BE49-F238E27FC236}">
                  <a16:creationId xmlns:a16="http://schemas.microsoft.com/office/drawing/2014/main" id="{16FA4CF3-DF44-0009-1071-93CB39F21462}"/>
                </a:ext>
              </a:extLst>
            </p:cNvPr>
            <p:cNvSpPr txBox="1"/>
            <p:nvPr/>
          </p:nvSpPr>
          <p:spPr>
            <a:xfrm>
              <a:off x="7552938" y="2671530"/>
              <a:ext cx="1448564" cy="646290"/>
            </a:xfrm>
            <a:prstGeom prst="rect">
              <a:avLst/>
            </a:prstGeom>
            <a:noFill/>
            <a:ln>
              <a:noFill/>
            </a:ln>
          </p:spPr>
          <p:txBody>
            <a:bodyPr spcFirstLastPara="1" wrap="square" lIns="91425" tIns="45700" rIns="91425" bIns="45700" anchor="t" anchorCtr="0">
              <a:spAutoFit/>
            </a:bodyPr>
            <a:lstStyle/>
            <a:p>
              <a:r>
                <a:rPr lang="en-US" b="1">
                  <a:solidFill>
                    <a:srgbClr val="ED5455"/>
                  </a:solidFill>
                  <a:latin typeface="Open Sans"/>
                  <a:ea typeface="Open Sans"/>
                  <a:cs typeface="Open Sans"/>
                </a:rPr>
                <a:t>Structured Approval</a:t>
              </a:r>
              <a:endParaRPr lang="en-US"/>
            </a:p>
          </p:txBody>
        </p:sp>
        <p:sp>
          <p:nvSpPr>
            <p:cNvPr id="33" name="AutoShape 4">
              <a:extLst>
                <a:ext uri="{FF2B5EF4-FFF2-40B4-BE49-F238E27FC236}">
                  <a16:creationId xmlns:a16="http://schemas.microsoft.com/office/drawing/2014/main" id="{A0B21E17-8E6A-E121-1482-4C0F84458EC1}"/>
                </a:ext>
              </a:extLst>
            </p:cNvPr>
            <p:cNvSpPr/>
            <p:nvPr/>
          </p:nvSpPr>
          <p:spPr>
            <a:xfrm flipH="1" flipV="1">
              <a:off x="7465186" y="2701580"/>
              <a:ext cx="4709" cy="550313"/>
            </a:xfrm>
            <a:prstGeom prst="line">
              <a:avLst/>
            </a:prstGeom>
            <a:ln w="12700"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Tree>
    <p:extLst>
      <p:ext uri="{BB962C8B-B14F-4D97-AF65-F5344CB8AC3E}">
        <p14:creationId xmlns:p14="http://schemas.microsoft.com/office/powerpoint/2010/main" val="270634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74D2A-E93B-2E55-F7A0-9FEFE299E22E}"/>
            </a:ext>
          </a:extLst>
        </p:cNvPr>
        <p:cNvGrpSpPr/>
        <p:nvPr/>
      </p:nvGrpSpPr>
      <p:grpSpPr>
        <a:xfrm>
          <a:off x="0" y="0"/>
          <a:ext cx="0" cy="0"/>
          <a:chOff x="0" y="0"/>
          <a:chExt cx="0" cy="0"/>
        </a:xfrm>
      </p:grpSpPr>
      <p:sp>
        <p:nvSpPr>
          <p:cNvPr id="15" name="Rectangle: Diagonal Corners Rounded 14">
            <a:extLst>
              <a:ext uri="{FF2B5EF4-FFF2-40B4-BE49-F238E27FC236}">
                <a16:creationId xmlns:a16="http://schemas.microsoft.com/office/drawing/2014/main" id="{973E7C68-DDF0-9F38-0AAF-98A713F31AF2}"/>
              </a:ext>
            </a:extLst>
          </p:cNvPr>
          <p:cNvSpPr/>
          <p:nvPr/>
        </p:nvSpPr>
        <p:spPr>
          <a:xfrm>
            <a:off x="152512" y="2277872"/>
            <a:ext cx="2610275" cy="3997702"/>
          </a:xfrm>
          <a:prstGeom prst="round2DiagRect">
            <a:avLst/>
          </a:prstGeom>
          <a:solidFill>
            <a:srgbClr val="ED54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Google Shape;94;p1">
            <a:extLst>
              <a:ext uri="{FF2B5EF4-FFF2-40B4-BE49-F238E27FC236}">
                <a16:creationId xmlns:a16="http://schemas.microsoft.com/office/drawing/2014/main" id="{A22D6658-8EC2-73A5-0F77-C34044E34A05}"/>
              </a:ext>
            </a:extLst>
          </p:cNvPr>
          <p:cNvSpPr txBox="1"/>
          <p:nvPr/>
        </p:nvSpPr>
        <p:spPr>
          <a:xfrm>
            <a:off x="371040" y="2498262"/>
            <a:ext cx="750443" cy="1015622"/>
          </a:xfrm>
          <a:prstGeom prst="rect">
            <a:avLst/>
          </a:prstGeom>
          <a:noFill/>
          <a:ln>
            <a:noFill/>
          </a:ln>
        </p:spPr>
        <p:txBody>
          <a:bodyPr spcFirstLastPara="1" wrap="square" lIns="91425" tIns="45700" rIns="91425" bIns="45700" anchor="t" anchorCtr="0">
            <a:spAutoFit/>
          </a:bodyPr>
          <a:lstStyle/>
          <a:p>
            <a:r>
              <a:rPr lang="en-US" sz="6000" b="1">
                <a:solidFill>
                  <a:srgbClr val="ED5455"/>
                </a:solidFill>
                <a:latin typeface="Open Sans"/>
                <a:ea typeface="Calibri"/>
                <a:cs typeface="Calibri"/>
              </a:rPr>
              <a:t>5</a:t>
            </a:r>
            <a:endParaRPr lang="en-US" sz="6000" b="1">
              <a:solidFill>
                <a:srgbClr val="ED5455"/>
              </a:solidFill>
              <a:latin typeface="Calibri"/>
              <a:ea typeface="Calibri"/>
              <a:cs typeface="Calibri"/>
            </a:endParaRPr>
          </a:p>
        </p:txBody>
      </p:sp>
      <p:sp>
        <p:nvSpPr>
          <p:cNvPr id="26" name="Google Shape;94;p1">
            <a:extLst>
              <a:ext uri="{FF2B5EF4-FFF2-40B4-BE49-F238E27FC236}">
                <a16:creationId xmlns:a16="http://schemas.microsoft.com/office/drawing/2014/main" id="{0EA64FA9-9A7C-95CD-7F4C-DF6EE9C99182}"/>
              </a:ext>
            </a:extLst>
          </p:cNvPr>
          <p:cNvSpPr txBox="1"/>
          <p:nvPr/>
        </p:nvSpPr>
        <p:spPr>
          <a:xfrm>
            <a:off x="1119347" y="2726408"/>
            <a:ext cx="2201438" cy="646290"/>
          </a:xfrm>
          <a:prstGeom prst="rect">
            <a:avLst/>
          </a:prstGeom>
          <a:noFill/>
          <a:ln>
            <a:noFill/>
          </a:ln>
        </p:spPr>
        <p:txBody>
          <a:bodyPr spcFirstLastPara="1" wrap="square" lIns="91425" tIns="45700" rIns="91425" bIns="45700" anchor="t" anchorCtr="0">
            <a:spAutoFit/>
          </a:bodyPr>
          <a:lstStyle/>
          <a:p>
            <a:r>
              <a:rPr lang="en-US" b="1">
                <a:solidFill>
                  <a:srgbClr val="ED5455"/>
                </a:solidFill>
                <a:latin typeface="Open Sans"/>
                <a:ea typeface="Open Sans"/>
                <a:cs typeface="Open Sans"/>
              </a:rPr>
              <a:t>Finance to Review</a:t>
            </a:r>
            <a:endParaRPr lang="en-US"/>
          </a:p>
        </p:txBody>
      </p:sp>
      <p:sp>
        <p:nvSpPr>
          <p:cNvPr id="29" name="AutoShape 4">
            <a:extLst>
              <a:ext uri="{FF2B5EF4-FFF2-40B4-BE49-F238E27FC236}">
                <a16:creationId xmlns:a16="http://schemas.microsoft.com/office/drawing/2014/main" id="{4FEFE9CB-20C2-D7C8-BA1E-66A401A36436}"/>
              </a:ext>
            </a:extLst>
          </p:cNvPr>
          <p:cNvSpPr/>
          <p:nvPr/>
        </p:nvSpPr>
        <p:spPr>
          <a:xfrm flipH="1" flipV="1">
            <a:off x="1040720" y="2719956"/>
            <a:ext cx="4709" cy="550313"/>
          </a:xfrm>
          <a:prstGeom prst="line">
            <a:avLst/>
          </a:prstGeom>
          <a:ln w="12700"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11" name="Picture 10" descr="A close-up of a black background&#10;&#10;AI-generated content may be incorrect.">
            <a:extLst>
              <a:ext uri="{FF2B5EF4-FFF2-40B4-BE49-F238E27FC236}">
                <a16:creationId xmlns:a16="http://schemas.microsoft.com/office/drawing/2014/main" id="{3E2E2FAA-9748-2D91-C848-6BB2C79C5102}"/>
              </a:ext>
            </a:extLst>
          </p:cNvPr>
          <p:cNvPicPr>
            <a:picLocks noChangeAspect="1"/>
          </p:cNvPicPr>
          <p:nvPr/>
        </p:nvPicPr>
        <p:blipFill>
          <a:blip r:embed="rId3"/>
          <a:stretch>
            <a:fillRect/>
          </a:stretch>
        </p:blipFill>
        <p:spPr>
          <a:xfrm>
            <a:off x="10220633" y="373473"/>
            <a:ext cx="1614907" cy="469797"/>
          </a:xfrm>
          <a:prstGeom prst="rect">
            <a:avLst/>
          </a:prstGeom>
          <a:ln>
            <a:noFill/>
          </a:ln>
        </p:spPr>
      </p:pic>
      <p:sp>
        <p:nvSpPr>
          <p:cNvPr id="12" name="Google Shape;93;p1">
            <a:extLst>
              <a:ext uri="{FF2B5EF4-FFF2-40B4-BE49-F238E27FC236}">
                <a16:creationId xmlns:a16="http://schemas.microsoft.com/office/drawing/2014/main" id="{AB3C3F63-A353-7A4D-0EC5-C511C36FD3FF}"/>
              </a:ext>
            </a:extLst>
          </p:cNvPr>
          <p:cNvSpPr txBox="1"/>
          <p:nvPr/>
        </p:nvSpPr>
        <p:spPr>
          <a:xfrm>
            <a:off x="839234" y="607361"/>
            <a:ext cx="3699392" cy="954067"/>
          </a:xfrm>
          <a:prstGeom prst="rect">
            <a:avLst/>
          </a:prstGeom>
          <a:noFill/>
          <a:ln>
            <a:noFill/>
          </a:ln>
        </p:spPr>
        <p:txBody>
          <a:bodyPr spcFirstLastPara="1" wrap="square" lIns="91425" tIns="45700" rIns="91425" bIns="45700" anchor="t" anchorCtr="0">
            <a:spAutoFit/>
          </a:bodyPr>
          <a:lstStyle/>
          <a:p>
            <a:r>
              <a:rPr lang="en-US" sz="2800" b="1">
                <a:solidFill>
                  <a:schemeClr val="tx1">
                    <a:lumMod val="85000"/>
                    <a:lumOff val="15000"/>
                  </a:schemeClr>
                </a:solidFill>
                <a:latin typeface="Calibri"/>
                <a:ea typeface="Calibri"/>
                <a:cs typeface="Calibri"/>
              </a:rPr>
              <a:t>A Smarter Expense Workflow for Charities</a:t>
            </a:r>
          </a:p>
        </p:txBody>
      </p:sp>
      <p:sp>
        <p:nvSpPr>
          <p:cNvPr id="14" name="AutoShape 4">
            <a:extLst>
              <a:ext uri="{FF2B5EF4-FFF2-40B4-BE49-F238E27FC236}">
                <a16:creationId xmlns:a16="http://schemas.microsoft.com/office/drawing/2014/main" id="{0C7077A4-449B-5878-648F-A2F9F9B02EF7}"/>
              </a:ext>
            </a:extLst>
          </p:cNvPr>
          <p:cNvSpPr/>
          <p:nvPr/>
        </p:nvSpPr>
        <p:spPr>
          <a:xfrm flipV="1">
            <a:off x="958673" y="170231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Google Shape;94;p1">
            <a:extLst>
              <a:ext uri="{FF2B5EF4-FFF2-40B4-BE49-F238E27FC236}">
                <a16:creationId xmlns:a16="http://schemas.microsoft.com/office/drawing/2014/main" id="{514961A7-0088-8357-E901-1E90957A52D5}"/>
              </a:ext>
            </a:extLst>
          </p:cNvPr>
          <p:cNvSpPr txBox="1"/>
          <p:nvPr/>
        </p:nvSpPr>
        <p:spPr>
          <a:xfrm>
            <a:off x="369697" y="3556067"/>
            <a:ext cx="2288918" cy="2062063"/>
          </a:xfrm>
          <a:prstGeom prst="rect">
            <a:avLst/>
          </a:prstGeom>
          <a:noFill/>
          <a:ln>
            <a:noFill/>
          </a:ln>
        </p:spPr>
        <p:txBody>
          <a:bodyPr spcFirstLastPara="1" wrap="square" lIns="91425" tIns="45700" rIns="91425" bIns="45700" anchor="t" anchorCtr="0">
            <a:spAutoFit/>
          </a:bodyPr>
          <a:lstStyle/>
          <a:p>
            <a:pPr marL="285750" indent="-285750">
              <a:buFont typeface="Arial" panose="020B0604020202020204" pitchFamily="34" charset="0"/>
              <a:buChar char="•"/>
            </a:pPr>
            <a:r>
              <a:rPr lang="en-GB" sz="1600"/>
              <a:t>Validate Claims</a:t>
            </a:r>
            <a:endParaRPr lang="en-US" sz="1600">
              <a:ea typeface="Calibri"/>
              <a:cs typeface="Calibri"/>
            </a:endParaRPr>
          </a:p>
          <a:p>
            <a:pPr marL="285750" indent="-285750">
              <a:buFont typeface="Arial" panose="020B0604020202020204" pitchFamily="34" charset="0"/>
              <a:buChar char="•"/>
            </a:pPr>
            <a:endParaRPr lang="en-GB" sz="1600"/>
          </a:p>
          <a:p>
            <a:pPr marL="285750" lvl="0" indent="-285750">
              <a:buFont typeface="Arial" panose="020B0604020202020204" pitchFamily="34" charset="0"/>
              <a:buChar char="•"/>
            </a:pPr>
            <a:r>
              <a:rPr lang="en-GB" sz="1600"/>
              <a:t>Ensure Compliance </a:t>
            </a:r>
            <a:endParaRPr lang="en-GB" sz="1600">
              <a:ea typeface="Calibri"/>
              <a:cs typeface="Calibri"/>
            </a:endParaRPr>
          </a:p>
          <a:p>
            <a:pPr marL="285750" indent="-285750">
              <a:buFont typeface="Arial" panose="020B0604020202020204" pitchFamily="34" charset="0"/>
              <a:buChar char="•"/>
            </a:pPr>
            <a:endParaRPr lang="en-GB" sz="1600"/>
          </a:p>
          <a:p>
            <a:pPr marL="285750" lvl="0" indent="-285750">
              <a:buFont typeface="Arial" panose="020B0604020202020204" pitchFamily="34" charset="0"/>
              <a:buChar char="•"/>
            </a:pPr>
            <a:r>
              <a:rPr lang="en-GB" sz="1600"/>
              <a:t>Clear Audit Trail </a:t>
            </a:r>
            <a:endParaRPr lang="en-GB" sz="1600">
              <a:ea typeface="Calibri"/>
              <a:cs typeface="Calibri"/>
            </a:endParaRPr>
          </a:p>
          <a:p>
            <a:pPr marL="285750" indent="-285750">
              <a:buFont typeface="Arial" panose="020B0604020202020204" pitchFamily="34" charset="0"/>
              <a:buChar char="•"/>
            </a:pPr>
            <a:endParaRPr lang="en-GB" sz="1600"/>
          </a:p>
          <a:p>
            <a:pPr marL="285750" lvl="0" indent="-285750">
              <a:buFont typeface="Arial" panose="020B0604020202020204" pitchFamily="34" charset="0"/>
              <a:buChar char="•"/>
            </a:pPr>
            <a:r>
              <a:rPr lang="en-GB" sz="1600"/>
              <a:t>Categorise for Better Insight  </a:t>
            </a:r>
            <a:endParaRPr lang="en-GB" sz="1600">
              <a:ea typeface="Calibri"/>
              <a:cs typeface="Calibri"/>
            </a:endParaRPr>
          </a:p>
        </p:txBody>
      </p:sp>
      <p:sp>
        <p:nvSpPr>
          <p:cNvPr id="6" name="Rectangle: Diagonal Corners Rounded 5">
            <a:extLst>
              <a:ext uri="{FF2B5EF4-FFF2-40B4-BE49-F238E27FC236}">
                <a16:creationId xmlns:a16="http://schemas.microsoft.com/office/drawing/2014/main" id="{B8422B2B-76A1-6536-60B9-6AF89DA1941B}"/>
              </a:ext>
            </a:extLst>
          </p:cNvPr>
          <p:cNvSpPr/>
          <p:nvPr/>
        </p:nvSpPr>
        <p:spPr>
          <a:xfrm>
            <a:off x="6352772" y="2282435"/>
            <a:ext cx="2647403" cy="3997702"/>
          </a:xfrm>
          <a:prstGeom prst="round2DiagRect">
            <a:avLst/>
          </a:prstGeom>
          <a:solidFill>
            <a:srgbClr val="ED54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Diagonal Corners Rounded 9">
            <a:extLst>
              <a:ext uri="{FF2B5EF4-FFF2-40B4-BE49-F238E27FC236}">
                <a16:creationId xmlns:a16="http://schemas.microsoft.com/office/drawing/2014/main" id="{6BC241C1-7D24-C985-2923-582F25D2A82A}"/>
              </a:ext>
            </a:extLst>
          </p:cNvPr>
          <p:cNvSpPr/>
          <p:nvPr/>
        </p:nvSpPr>
        <p:spPr>
          <a:xfrm>
            <a:off x="2883736" y="2277872"/>
            <a:ext cx="3346772" cy="3997702"/>
          </a:xfrm>
          <a:prstGeom prst="round2DiagRect">
            <a:avLst/>
          </a:prstGeom>
          <a:solidFill>
            <a:srgbClr val="ED54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Google Shape;94;p1">
            <a:extLst>
              <a:ext uri="{FF2B5EF4-FFF2-40B4-BE49-F238E27FC236}">
                <a16:creationId xmlns:a16="http://schemas.microsoft.com/office/drawing/2014/main" id="{4B055DD7-3626-E983-B800-84504F70DE8A}"/>
              </a:ext>
            </a:extLst>
          </p:cNvPr>
          <p:cNvSpPr txBox="1"/>
          <p:nvPr/>
        </p:nvSpPr>
        <p:spPr>
          <a:xfrm>
            <a:off x="3049951" y="3565538"/>
            <a:ext cx="2996306" cy="2308284"/>
          </a:xfrm>
          <a:prstGeom prst="rect">
            <a:avLst/>
          </a:prstGeom>
          <a:noFill/>
          <a:ln>
            <a:noFill/>
          </a:ln>
        </p:spPr>
        <p:txBody>
          <a:bodyPr spcFirstLastPara="1" wrap="square" lIns="91425" tIns="45700" rIns="91425" bIns="45700" anchor="t" anchorCtr="0">
            <a:spAutoFit/>
          </a:bodyPr>
          <a:lstStyle/>
          <a:p>
            <a:pPr marL="285750" indent="-285750">
              <a:buFont typeface="Arial,Sans-Serif"/>
              <a:buChar char="•"/>
            </a:pPr>
            <a:r>
              <a:rPr lang="en-GB" sz="1600"/>
              <a:t>Process payments regularly (weekly/bi-weekly) </a:t>
            </a:r>
          </a:p>
          <a:p>
            <a:pPr marL="285750" indent="-285750">
              <a:buFont typeface="Arial,Sans-Serif"/>
              <a:buChar char="•"/>
            </a:pPr>
            <a:endParaRPr lang="en-GB" sz="1600"/>
          </a:p>
          <a:p>
            <a:pPr marL="285750" indent="-285750">
              <a:buFont typeface="Arial,Sans-Serif"/>
              <a:buChar char="•"/>
            </a:pPr>
            <a:r>
              <a:rPr lang="en-GB" sz="1600"/>
              <a:t>Communicate timelines clearly  </a:t>
            </a:r>
            <a:endParaRPr lang="en-GB" sz="1600">
              <a:ea typeface="Calibri"/>
              <a:cs typeface="Calibri"/>
            </a:endParaRPr>
          </a:p>
          <a:p>
            <a:pPr marL="285750" indent="-285750">
              <a:buFont typeface="Arial,Sans-Serif"/>
              <a:buChar char="•"/>
            </a:pPr>
            <a:endParaRPr lang="en-GB" sz="1600">
              <a:ea typeface="Calibri"/>
              <a:cs typeface="Calibri"/>
            </a:endParaRPr>
          </a:p>
          <a:p>
            <a:pPr marL="285750" indent="-285750">
              <a:buFont typeface="Arial,Sans-Serif"/>
              <a:buChar char="•"/>
            </a:pPr>
            <a:r>
              <a:rPr lang="en-GB" sz="1600"/>
              <a:t>Regular Payment Cycles </a:t>
            </a:r>
          </a:p>
          <a:p>
            <a:pPr marL="285750" indent="-285750">
              <a:buFont typeface="Arial,Sans-Serif"/>
              <a:buChar char="•"/>
            </a:pPr>
            <a:endParaRPr lang="en-GB" sz="1600">
              <a:ea typeface="Calibri" panose="020F0502020204030204"/>
              <a:cs typeface="Calibri" panose="020F0502020204030204"/>
            </a:endParaRPr>
          </a:p>
          <a:p>
            <a:pPr marL="285750" indent="-285750">
              <a:buFont typeface="Arial,Sans-Serif"/>
              <a:buChar char="•"/>
            </a:pPr>
            <a:r>
              <a:rPr lang="en-GB" sz="1600"/>
              <a:t>Reduce Financial Barriers</a:t>
            </a:r>
            <a:endParaRPr lang="en-GB" sz="1600">
              <a:ea typeface="Calibri" panose="020F0502020204030204"/>
              <a:cs typeface="Calibri" panose="020F0502020204030204"/>
            </a:endParaRPr>
          </a:p>
        </p:txBody>
      </p:sp>
      <p:sp>
        <p:nvSpPr>
          <p:cNvPr id="21" name="Google Shape;94;p1">
            <a:extLst>
              <a:ext uri="{FF2B5EF4-FFF2-40B4-BE49-F238E27FC236}">
                <a16:creationId xmlns:a16="http://schemas.microsoft.com/office/drawing/2014/main" id="{9CAA83E3-F4AA-C302-FED9-731323626EBE}"/>
              </a:ext>
            </a:extLst>
          </p:cNvPr>
          <p:cNvSpPr txBox="1"/>
          <p:nvPr/>
        </p:nvSpPr>
        <p:spPr>
          <a:xfrm>
            <a:off x="6736829" y="3565538"/>
            <a:ext cx="1898094" cy="2062063"/>
          </a:xfrm>
          <a:prstGeom prst="rect">
            <a:avLst/>
          </a:prstGeom>
          <a:noFill/>
          <a:ln>
            <a:noFill/>
          </a:ln>
        </p:spPr>
        <p:txBody>
          <a:bodyPr spcFirstLastPara="1" wrap="square" lIns="91425" tIns="45700" rIns="91425" bIns="45700" anchor="t" anchorCtr="0">
            <a:spAutoFit/>
          </a:bodyPr>
          <a:lstStyle/>
          <a:p>
            <a:pPr marL="285750" indent="-285750">
              <a:buFont typeface="Arial,Sans-Serif" panose="020B0604020202020204" pitchFamily="34" charset="0"/>
              <a:buChar char="•"/>
            </a:pPr>
            <a:r>
              <a:rPr lang="en-GB" sz="1600"/>
              <a:t>Track spend by category </a:t>
            </a:r>
            <a:endParaRPr lang="en-GB" sz="1600">
              <a:ea typeface="Calibri"/>
              <a:cs typeface="Calibri"/>
            </a:endParaRPr>
          </a:p>
          <a:p>
            <a:pPr marL="285750" indent="-285750">
              <a:buFont typeface="Arial,Sans-Serif" panose="020B0604020202020204" pitchFamily="34" charset="0"/>
              <a:buChar char="•"/>
            </a:pPr>
            <a:endParaRPr lang="en-GB" sz="1600"/>
          </a:p>
          <a:p>
            <a:pPr marL="285750" indent="-285750">
              <a:buFont typeface="Arial,Sans-Serif" panose="020B0604020202020204" pitchFamily="34" charset="0"/>
              <a:buChar char="•"/>
            </a:pPr>
            <a:r>
              <a:rPr lang="en-GB" sz="1600"/>
              <a:t>Monitor trends </a:t>
            </a:r>
            <a:endParaRPr lang="en-GB" sz="1600">
              <a:ea typeface="Calibri"/>
              <a:cs typeface="Calibri"/>
            </a:endParaRPr>
          </a:p>
          <a:p>
            <a:pPr marL="285750" indent="-285750">
              <a:buFont typeface="Arial,Sans-Serif" panose="020B0604020202020204" pitchFamily="34" charset="0"/>
              <a:buChar char="•"/>
            </a:pPr>
            <a:endParaRPr lang="en-GB" sz="1600"/>
          </a:p>
          <a:p>
            <a:pPr marL="285750" indent="-285750">
              <a:buFont typeface="Arial,Sans-Serif" panose="020B0604020202020204" pitchFamily="34" charset="0"/>
              <a:buChar char="•"/>
            </a:pPr>
            <a:r>
              <a:rPr lang="en-GB" sz="1600"/>
              <a:t>Provide visibility to finance and leadership </a:t>
            </a:r>
            <a:endParaRPr lang="en-GB"/>
          </a:p>
        </p:txBody>
      </p:sp>
      <p:grpSp>
        <p:nvGrpSpPr>
          <p:cNvPr id="34" name="Group 33">
            <a:extLst>
              <a:ext uri="{FF2B5EF4-FFF2-40B4-BE49-F238E27FC236}">
                <a16:creationId xmlns:a16="http://schemas.microsoft.com/office/drawing/2014/main" id="{624327B5-29E1-1758-0815-177C603664EF}"/>
              </a:ext>
            </a:extLst>
          </p:cNvPr>
          <p:cNvGrpSpPr/>
          <p:nvPr/>
        </p:nvGrpSpPr>
        <p:grpSpPr>
          <a:xfrm>
            <a:off x="3088575" y="2543891"/>
            <a:ext cx="2949746" cy="1015622"/>
            <a:chOff x="6804630" y="2479886"/>
            <a:chExt cx="2949746" cy="1015622"/>
          </a:xfrm>
        </p:grpSpPr>
        <p:sp>
          <p:nvSpPr>
            <p:cNvPr id="31" name="Google Shape;94;p1">
              <a:extLst>
                <a:ext uri="{FF2B5EF4-FFF2-40B4-BE49-F238E27FC236}">
                  <a16:creationId xmlns:a16="http://schemas.microsoft.com/office/drawing/2014/main" id="{430464FE-9EDB-4557-DD2B-FF8A66F6BA3B}"/>
                </a:ext>
              </a:extLst>
            </p:cNvPr>
            <p:cNvSpPr txBox="1"/>
            <p:nvPr/>
          </p:nvSpPr>
          <p:spPr>
            <a:xfrm>
              <a:off x="6804630" y="2479886"/>
              <a:ext cx="750443" cy="1015622"/>
            </a:xfrm>
            <a:prstGeom prst="rect">
              <a:avLst/>
            </a:prstGeom>
            <a:noFill/>
            <a:ln>
              <a:noFill/>
            </a:ln>
          </p:spPr>
          <p:txBody>
            <a:bodyPr spcFirstLastPara="1" wrap="square" lIns="91425" tIns="45700" rIns="91425" bIns="45700" anchor="t" anchorCtr="0">
              <a:spAutoFit/>
            </a:bodyPr>
            <a:lstStyle/>
            <a:p>
              <a:r>
                <a:rPr lang="en-US" sz="6000" b="1">
                  <a:solidFill>
                    <a:srgbClr val="ED5455"/>
                  </a:solidFill>
                  <a:latin typeface="Open Sans"/>
                  <a:ea typeface="Calibri"/>
                  <a:cs typeface="Calibri"/>
                </a:rPr>
                <a:t>6</a:t>
              </a:r>
            </a:p>
          </p:txBody>
        </p:sp>
        <p:sp>
          <p:nvSpPr>
            <p:cNvPr id="32" name="Google Shape;94;p1">
              <a:extLst>
                <a:ext uri="{FF2B5EF4-FFF2-40B4-BE49-F238E27FC236}">
                  <a16:creationId xmlns:a16="http://schemas.microsoft.com/office/drawing/2014/main" id="{6B74F78D-A444-2C42-B9DF-4134FB1CC80D}"/>
                </a:ext>
              </a:extLst>
            </p:cNvPr>
            <p:cNvSpPr txBox="1"/>
            <p:nvPr/>
          </p:nvSpPr>
          <p:spPr>
            <a:xfrm>
              <a:off x="7552938" y="2708032"/>
              <a:ext cx="2201438" cy="646290"/>
            </a:xfrm>
            <a:prstGeom prst="rect">
              <a:avLst/>
            </a:prstGeom>
            <a:noFill/>
            <a:ln>
              <a:noFill/>
            </a:ln>
          </p:spPr>
          <p:txBody>
            <a:bodyPr spcFirstLastPara="1" wrap="square" lIns="91425" tIns="45700" rIns="91425" bIns="45700" anchor="t" anchorCtr="0">
              <a:spAutoFit/>
            </a:bodyPr>
            <a:lstStyle/>
            <a:p>
              <a:r>
                <a:rPr lang="en-US" b="1">
                  <a:solidFill>
                    <a:srgbClr val="ED5455"/>
                  </a:solidFill>
                  <a:latin typeface="Open Sans"/>
                  <a:ea typeface="Open Sans"/>
                  <a:cs typeface="Open Sans"/>
                </a:rPr>
                <a:t>Prompt Reimbursements</a:t>
              </a:r>
              <a:endParaRPr lang="en-US">
                <a:solidFill>
                  <a:srgbClr val="000000"/>
                </a:solidFill>
                <a:latin typeface="Open Sans"/>
                <a:ea typeface="Open Sans"/>
                <a:cs typeface="Open Sans"/>
              </a:endParaRPr>
            </a:p>
          </p:txBody>
        </p:sp>
        <p:sp>
          <p:nvSpPr>
            <p:cNvPr id="33" name="AutoShape 4">
              <a:extLst>
                <a:ext uri="{FF2B5EF4-FFF2-40B4-BE49-F238E27FC236}">
                  <a16:creationId xmlns:a16="http://schemas.microsoft.com/office/drawing/2014/main" id="{8EE4B49C-B536-46C5-9B36-A2CDDF4DAED9}"/>
                </a:ext>
              </a:extLst>
            </p:cNvPr>
            <p:cNvSpPr/>
            <p:nvPr/>
          </p:nvSpPr>
          <p:spPr>
            <a:xfrm flipH="1" flipV="1">
              <a:off x="7465186" y="2701580"/>
              <a:ext cx="4709" cy="550313"/>
            </a:xfrm>
            <a:prstGeom prst="line">
              <a:avLst/>
            </a:prstGeom>
            <a:ln w="12700"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grpSp>
        <p:nvGrpSpPr>
          <p:cNvPr id="39" name="Group 38">
            <a:extLst>
              <a:ext uri="{FF2B5EF4-FFF2-40B4-BE49-F238E27FC236}">
                <a16:creationId xmlns:a16="http://schemas.microsoft.com/office/drawing/2014/main" id="{64DCAE71-1DA3-767F-E501-F69433FFC96E}"/>
              </a:ext>
            </a:extLst>
          </p:cNvPr>
          <p:cNvGrpSpPr/>
          <p:nvPr/>
        </p:nvGrpSpPr>
        <p:grpSpPr>
          <a:xfrm>
            <a:off x="6557610" y="2548454"/>
            <a:ext cx="2280378" cy="1015622"/>
            <a:chOff x="6804630" y="2479886"/>
            <a:chExt cx="2280378" cy="1015622"/>
          </a:xfrm>
        </p:grpSpPr>
        <p:sp>
          <p:nvSpPr>
            <p:cNvPr id="36" name="Google Shape;94;p1">
              <a:extLst>
                <a:ext uri="{FF2B5EF4-FFF2-40B4-BE49-F238E27FC236}">
                  <a16:creationId xmlns:a16="http://schemas.microsoft.com/office/drawing/2014/main" id="{38DCD5A6-F6EC-276E-13F7-B28C9241A949}"/>
                </a:ext>
              </a:extLst>
            </p:cNvPr>
            <p:cNvSpPr txBox="1"/>
            <p:nvPr/>
          </p:nvSpPr>
          <p:spPr>
            <a:xfrm>
              <a:off x="6804630" y="2479886"/>
              <a:ext cx="750443" cy="1015622"/>
            </a:xfrm>
            <a:prstGeom prst="rect">
              <a:avLst/>
            </a:prstGeom>
            <a:noFill/>
            <a:ln>
              <a:noFill/>
            </a:ln>
          </p:spPr>
          <p:txBody>
            <a:bodyPr spcFirstLastPara="1" wrap="square" lIns="91425" tIns="45700" rIns="91425" bIns="45700" anchor="t" anchorCtr="0">
              <a:spAutoFit/>
            </a:bodyPr>
            <a:lstStyle/>
            <a:p>
              <a:r>
                <a:rPr lang="en-US" sz="6000" b="1">
                  <a:solidFill>
                    <a:srgbClr val="ED5455"/>
                  </a:solidFill>
                  <a:latin typeface="Open Sans"/>
                  <a:ea typeface="Calibri"/>
                  <a:cs typeface="Calibri"/>
                </a:rPr>
                <a:t>7</a:t>
              </a:r>
            </a:p>
          </p:txBody>
        </p:sp>
        <p:sp>
          <p:nvSpPr>
            <p:cNvPr id="37" name="Google Shape;94;p1">
              <a:extLst>
                <a:ext uri="{FF2B5EF4-FFF2-40B4-BE49-F238E27FC236}">
                  <a16:creationId xmlns:a16="http://schemas.microsoft.com/office/drawing/2014/main" id="{336842B9-739A-4EF3-9614-25F866C6C6CB}"/>
                </a:ext>
              </a:extLst>
            </p:cNvPr>
            <p:cNvSpPr txBox="1"/>
            <p:nvPr/>
          </p:nvSpPr>
          <p:spPr>
            <a:xfrm>
              <a:off x="7552938" y="2666311"/>
              <a:ext cx="1532070" cy="646290"/>
            </a:xfrm>
            <a:prstGeom prst="rect">
              <a:avLst/>
            </a:prstGeom>
            <a:noFill/>
            <a:ln>
              <a:noFill/>
            </a:ln>
          </p:spPr>
          <p:txBody>
            <a:bodyPr spcFirstLastPara="1" wrap="square" lIns="91425" tIns="45700" rIns="91425" bIns="45700" anchor="t" anchorCtr="0">
              <a:spAutoFit/>
            </a:bodyPr>
            <a:lstStyle/>
            <a:p>
              <a:r>
                <a:rPr lang="en-US" b="1">
                  <a:solidFill>
                    <a:srgbClr val="ED5455"/>
                  </a:solidFill>
                  <a:latin typeface="Open Sans"/>
                  <a:ea typeface="Open Sans"/>
                  <a:cs typeface="Open Sans"/>
                </a:rPr>
                <a:t>Reporting &amp; Visibility</a:t>
              </a:r>
              <a:endParaRPr lang="en-US"/>
            </a:p>
          </p:txBody>
        </p:sp>
        <p:sp>
          <p:nvSpPr>
            <p:cNvPr id="38" name="AutoShape 4">
              <a:extLst>
                <a:ext uri="{FF2B5EF4-FFF2-40B4-BE49-F238E27FC236}">
                  <a16:creationId xmlns:a16="http://schemas.microsoft.com/office/drawing/2014/main" id="{61F45C8B-B1B2-8A4C-A424-F0C2238497C7}"/>
                </a:ext>
              </a:extLst>
            </p:cNvPr>
            <p:cNvSpPr/>
            <p:nvPr/>
          </p:nvSpPr>
          <p:spPr>
            <a:xfrm flipH="1" flipV="1">
              <a:off x="7465186" y="2701580"/>
              <a:ext cx="4709" cy="550313"/>
            </a:xfrm>
            <a:prstGeom prst="line">
              <a:avLst/>
            </a:prstGeom>
            <a:ln w="12700"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
        <p:nvSpPr>
          <p:cNvPr id="47" name="Rectangle: Diagonal Corners Rounded 46">
            <a:extLst>
              <a:ext uri="{FF2B5EF4-FFF2-40B4-BE49-F238E27FC236}">
                <a16:creationId xmlns:a16="http://schemas.microsoft.com/office/drawing/2014/main" id="{4A2F694F-1125-708C-6EE9-EE7E5F619D32}"/>
              </a:ext>
            </a:extLst>
          </p:cNvPr>
          <p:cNvSpPr/>
          <p:nvPr/>
        </p:nvSpPr>
        <p:spPr>
          <a:xfrm>
            <a:off x="9125873" y="2277872"/>
            <a:ext cx="2924019" cy="3997702"/>
          </a:xfrm>
          <a:prstGeom prst="round2DiagRect">
            <a:avLst/>
          </a:prstGeom>
          <a:solidFill>
            <a:srgbClr val="ED54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Google Shape;94;p1">
            <a:extLst>
              <a:ext uri="{FF2B5EF4-FFF2-40B4-BE49-F238E27FC236}">
                <a16:creationId xmlns:a16="http://schemas.microsoft.com/office/drawing/2014/main" id="{A26F8F79-0AE6-5148-22BB-38A2CC7C3D04}"/>
              </a:ext>
            </a:extLst>
          </p:cNvPr>
          <p:cNvSpPr txBox="1"/>
          <p:nvPr/>
        </p:nvSpPr>
        <p:spPr>
          <a:xfrm>
            <a:off x="9339060" y="3565538"/>
            <a:ext cx="2390883" cy="1815841"/>
          </a:xfrm>
          <a:prstGeom prst="rect">
            <a:avLst/>
          </a:prstGeom>
          <a:noFill/>
          <a:ln>
            <a:noFill/>
          </a:ln>
        </p:spPr>
        <p:txBody>
          <a:bodyPr spcFirstLastPara="1" wrap="square" lIns="91425" tIns="45700" rIns="91425" bIns="45700" anchor="t" anchorCtr="0">
            <a:spAutoFit/>
          </a:bodyPr>
          <a:lstStyle/>
          <a:p>
            <a:pPr marL="285750" indent="-285750">
              <a:buFont typeface="Arial,Sans-Serif"/>
              <a:buChar char="•"/>
            </a:pPr>
            <a:r>
              <a:rPr lang="en-GB" sz="1600"/>
              <a:t>Review policies regularly </a:t>
            </a:r>
            <a:endParaRPr lang="en-GB" sz="1600">
              <a:ea typeface="Calibri" panose="020F0502020204030204"/>
              <a:cs typeface="Calibri" panose="020F0502020204030204"/>
            </a:endParaRPr>
          </a:p>
          <a:p>
            <a:pPr marL="285750" indent="-285750">
              <a:buFont typeface="Arial,Sans-Serif"/>
              <a:buChar char="•"/>
            </a:pPr>
            <a:endParaRPr lang="en-GB" sz="1600"/>
          </a:p>
          <a:p>
            <a:pPr marL="285750" indent="-285750">
              <a:buFont typeface="Arial,Sans-Serif"/>
              <a:buChar char="•"/>
            </a:pPr>
            <a:r>
              <a:rPr lang="en-GB" sz="1600"/>
              <a:t>Gather feedback from volunteers and staff </a:t>
            </a:r>
            <a:endParaRPr lang="en-GB" sz="1600">
              <a:ea typeface="Calibri" panose="020F0502020204030204"/>
              <a:cs typeface="Calibri" panose="020F0502020204030204"/>
            </a:endParaRPr>
          </a:p>
          <a:p>
            <a:pPr marL="285750" indent="-285750">
              <a:buFont typeface="Arial,Sans-Serif"/>
              <a:buChar char="•"/>
            </a:pPr>
            <a:endParaRPr lang="en-GB" sz="1600">
              <a:ea typeface="Calibri" panose="020F0502020204030204"/>
              <a:cs typeface="Calibri" panose="020F0502020204030204"/>
            </a:endParaRPr>
          </a:p>
          <a:p>
            <a:pPr marL="285750" indent="-285750">
              <a:buFont typeface="Arial,Sans-Serif"/>
              <a:buChar char="•"/>
            </a:pPr>
            <a:r>
              <a:rPr lang="en-GB" sz="1600"/>
              <a:t>Identify bottlenecks </a:t>
            </a:r>
            <a:endParaRPr lang="en-GB"/>
          </a:p>
        </p:txBody>
      </p:sp>
      <p:grpSp>
        <p:nvGrpSpPr>
          <p:cNvPr id="54" name="Group 53">
            <a:extLst>
              <a:ext uri="{FF2B5EF4-FFF2-40B4-BE49-F238E27FC236}">
                <a16:creationId xmlns:a16="http://schemas.microsoft.com/office/drawing/2014/main" id="{62663725-2172-7734-8EE8-B6BF7C77A187}"/>
              </a:ext>
            </a:extLst>
          </p:cNvPr>
          <p:cNvGrpSpPr/>
          <p:nvPr/>
        </p:nvGrpSpPr>
        <p:grpSpPr>
          <a:xfrm>
            <a:off x="9362027" y="2543891"/>
            <a:ext cx="2949746" cy="1015622"/>
            <a:chOff x="6804630" y="2479886"/>
            <a:chExt cx="2949746" cy="1015622"/>
          </a:xfrm>
        </p:grpSpPr>
        <p:sp>
          <p:nvSpPr>
            <p:cNvPr id="51" name="Google Shape;94;p1">
              <a:extLst>
                <a:ext uri="{FF2B5EF4-FFF2-40B4-BE49-F238E27FC236}">
                  <a16:creationId xmlns:a16="http://schemas.microsoft.com/office/drawing/2014/main" id="{18E24B94-FF16-E934-1B49-21D9E70D7458}"/>
                </a:ext>
              </a:extLst>
            </p:cNvPr>
            <p:cNvSpPr txBox="1"/>
            <p:nvPr/>
          </p:nvSpPr>
          <p:spPr>
            <a:xfrm>
              <a:off x="6804630" y="2479886"/>
              <a:ext cx="750443" cy="1015622"/>
            </a:xfrm>
            <a:prstGeom prst="rect">
              <a:avLst/>
            </a:prstGeom>
            <a:noFill/>
            <a:ln>
              <a:noFill/>
            </a:ln>
          </p:spPr>
          <p:txBody>
            <a:bodyPr spcFirstLastPara="1" wrap="square" lIns="91425" tIns="45700" rIns="91425" bIns="45700" anchor="t" anchorCtr="0">
              <a:spAutoFit/>
            </a:bodyPr>
            <a:lstStyle/>
            <a:p>
              <a:r>
                <a:rPr lang="en-US" sz="6000" b="1">
                  <a:solidFill>
                    <a:srgbClr val="ED5455"/>
                  </a:solidFill>
                  <a:latin typeface="Open Sans"/>
                  <a:ea typeface="+mn-lt"/>
                  <a:cs typeface="+mn-lt"/>
                </a:rPr>
                <a:t>8</a:t>
              </a:r>
              <a:endParaRPr lang="en-US" sz="6000" b="1">
                <a:solidFill>
                  <a:srgbClr val="ED5455"/>
                </a:solidFill>
                <a:latin typeface="Open Sans"/>
                <a:ea typeface="Calibri"/>
                <a:cs typeface="Calibri"/>
              </a:endParaRPr>
            </a:p>
          </p:txBody>
        </p:sp>
        <p:sp>
          <p:nvSpPr>
            <p:cNvPr id="52" name="Google Shape;94;p1">
              <a:extLst>
                <a:ext uri="{FF2B5EF4-FFF2-40B4-BE49-F238E27FC236}">
                  <a16:creationId xmlns:a16="http://schemas.microsoft.com/office/drawing/2014/main" id="{26D657AB-56DF-769D-3BD3-D15B52AA2B5A}"/>
                </a:ext>
              </a:extLst>
            </p:cNvPr>
            <p:cNvSpPr txBox="1"/>
            <p:nvPr/>
          </p:nvSpPr>
          <p:spPr>
            <a:xfrm>
              <a:off x="7552938" y="2708032"/>
              <a:ext cx="2201438" cy="646290"/>
            </a:xfrm>
            <a:prstGeom prst="rect">
              <a:avLst/>
            </a:prstGeom>
            <a:noFill/>
            <a:ln>
              <a:noFill/>
            </a:ln>
          </p:spPr>
          <p:txBody>
            <a:bodyPr spcFirstLastPara="1" wrap="square" lIns="91425" tIns="45700" rIns="91425" bIns="45700" anchor="t" anchorCtr="0">
              <a:spAutoFit/>
            </a:bodyPr>
            <a:lstStyle/>
            <a:p>
              <a:r>
                <a:rPr lang="en-US" b="1">
                  <a:solidFill>
                    <a:srgbClr val="ED5455"/>
                  </a:solidFill>
                  <a:latin typeface="Open Sans"/>
                  <a:ea typeface="Open Sans"/>
                  <a:cs typeface="Open Sans"/>
                </a:rPr>
                <a:t>Continuous Improvement</a:t>
              </a:r>
              <a:endParaRPr lang="en-US"/>
            </a:p>
          </p:txBody>
        </p:sp>
        <p:sp>
          <p:nvSpPr>
            <p:cNvPr id="53" name="AutoShape 4">
              <a:extLst>
                <a:ext uri="{FF2B5EF4-FFF2-40B4-BE49-F238E27FC236}">
                  <a16:creationId xmlns:a16="http://schemas.microsoft.com/office/drawing/2014/main" id="{EB477388-BFAE-D6C0-9A2E-37BE9AA8E51F}"/>
                </a:ext>
              </a:extLst>
            </p:cNvPr>
            <p:cNvSpPr/>
            <p:nvPr/>
          </p:nvSpPr>
          <p:spPr>
            <a:xfrm flipH="1" flipV="1">
              <a:off x="7465186" y="2701580"/>
              <a:ext cx="4709" cy="550313"/>
            </a:xfrm>
            <a:prstGeom prst="line">
              <a:avLst/>
            </a:prstGeom>
            <a:ln w="12700"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grpSp>
    </p:spTree>
    <p:extLst>
      <p:ext uri="{BB962C8B-B14F-4D97-AF65-F5344CB8AC3E}">
        <p14:creationId xmlns:p14="http://schemas.microsoft.com/office/powerpoint/2010/main" val="3437372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F6844-3DE9-A3FD-51CD-8BDDE92B0AE9}"/>
            </a:ext>
          </a:extLst>
        </p:cNvPr>
        <p:cNvGrpSpPr/>
        <p:nvPr/>
      </p:nvGrpSpPr>
      <p:grpSpPr>
        <a:xfrm>
          <a:off x="0" y="0"/>
          <a:ext cx="0" cy="0"/>
          <a:chOff x="0" y="0"/>
          <a:chExt cx="0" cy="0"/>
        </a:xfrm>
      </p:grpSpPr>
      <p:pic>
        <p:nvPicPr>
          <p:cNvPr id="23" name="Picture 22" descr="A red circle in the dark&#10;&#10;AI-generated content may be incorrect.">
            <a:extLst>
              <a:ext uri="{FF2B5EF4-FFF2-40B4-BE49-F238E27FC236}">
                <a16:creationId xmlns:a16="http://schemas.microsoft.com/office/drawing/2014/main" id="{61DD2254-E640-0724-BE7B-21C074907FF8}"/>
              </a:ext>
            </a:extLst>
          </p:cNvPr>
          <p:cNvPicPr>
            <a:picLocks noChangeAspect="1"/>
          </p:cNvPicPr>
          <p:nvPr/>
        </p:nvPicPr>
        <p:blipFill>
          <a:blip r:embed="rId3"/>
          <a:srcRect l="34241" t="43230" r="-112" b="-112"/>
          <a:stretch/>
        </p:blipFill>
        <p:spPr>
          <a:xfrm rot="10800000">
            <a:off x="8378171" y="3553573"/>
            <a:ext cx="3818059" cy="3305989"/>
          </a:xfrm>
          <a:prstGeom prst="rect">
            <a:avLst/>
          </a:prstGeom>
          <a:ln>
            <a:noFill/>
          </a:ln>
        </p:spPr>
      </p:pic>
      <p:pic>
        <p:nvPicPr>
          <p:cNvPr id="21" name="Picture 20" descr="A red circle in the dark&#10;&#10;AI-generated content may be incorrect.">
            <a:extLst>
              <a:ext uri="{FF2B5EF4-FFF2-40B4-BE49-F238E27FC236}">
                <a16:creationId xmlns:a16="http://schemas.microsoft.com/office/drawing/2014/main" id="{E1ED3E05-B3FD-490D-09EA-CD88D547CACF}"/>
              </a:ext>
            </a:extLst>
          </p:cNvPr>
          <p:cNvPicPr>
            <a:picLocks noChangeAspect="1"/>
          </p:cNvPicPr>
          <p:nvPr/>
        </p:nvPicPr>
        <p:blipFill>
          <a:blip r:embed="rId3"/>
          <a:srcRect l="34241" t="43230" r="-112" b="-112"/>
          <a:stretch/>
        </p:blipFill>
        <p:spPr>
          <a:xfrm rot="16200000">
            <a:off x="-257036" y="3357807"/>
            <a:ext cx="3755427" cy="3243358"/>
          </a:xfrm>
          <a:prstGeom prst="rect">
            <a:avLst/>
          </a:prstGeom>
          <a:ln>
            <a:noFill/>
          </a:ln>
        </p:spPr>
      </p:pic>
      <p:pic>
        <p:nvPicPr>
          <p:cNvPr id="2" name="Picture 1" descr="A clipboard with a checklist&#10;&#10;AI-generated content may be incorrect.">
            <a:extLst>
              <a:ext uri="{FF2B5EF4-FFF2-40B4-BE49-F238E27FC236}">
                <a16:creationId xmlns:a16="http://schemas.microsoft.com/office/drawing/2014/main" id="{54F93FA3-FFED-71C3-0528-513A4285C5E8}"/>
              </a:ext>
            </a:extLst>
          </p:cNvPr>
          <p:cNvPicPr>
            <a:picLocks noChangeAspect="1"/>
          </p:cNvPicPr>
          <p:nvPr/>
        </p:nvPicPr>
        <p:blipFill>
          <a:blip r:embed="rId4"/>
          <a:stretch>
            <a:fillRect/>
          </a:stretch>
        </p:blipFill>
        <p:spPr>
          <a:xfrm>
            <a:off x="2805420" y="1945218"/>
            <a:ext cx="665268" cy="665268"/>
          </a:xfrm>
          <a:prstGeom prst="rect">
            <a:avLst/>
          </a:prstGeom>
          <a:ln>
            <a:noFill/>
          </a:ln>
        </p:spPr>
      </p:pic>
      <p:sp>
        <p:nvSpPr>
          <p:cNvPr id="9" name="Google Shape;93;p1">
            <a:extLst>
              <a:ext uri="{FF2B5EF4-FFF2-40B4-BE49-F238E27FC236}">
                <a16:creationId xmlns:a16="http://schemas.microsoft.com/office/drawing/2014/main" id="{35484A67-D495-94F2-F54E-4CD232CBAC72}"/>
              </a:ext>
            </a:extLst>
          </p:cNvPr>
          <p:cNvSpPr txBox="1"/>
          <p:nvPr/>
        </p:nvSpPr>
        <p:spPr>
          <a:xfrm>
            <a:off x="839234" y="607361"/>
            <a:ext cx="7972211" cy="523180"/>
          </a:xfrm>
          <a:prstGeom prst="rect">
            <a:avLst/>
          </a:prstGeom>
          <a:noFill/>
          <a:ln>
            <a:noFill/>
          </a:ln>
        </p:spPr>
        <p:txBody>
          <a:bodyPr spcFirstLastPara="1" wrap="square" lIns="91425" tIns="45700" rIns="91425" bIns="45700" anchor="t" anchorCtr="0">
            <a:spAutoFit/>
          </a:bodyPr>
          <a:lstStyle/>
          <a:p>
            <a:r>
              <a:rPr lang="en-US" sz="2800" b="1">
                <a:solidFill>
                  <a:schemeClr val="tx1">
                    <a:lumMod val="85000"/>
                    <a:lumOff val="15000"/>
                  </a:schemeClr>
                </a:solidFill>
                <a:latin typeface="Calibri"/>
                <a:ea typeface="Calibri"/>
                <a:cs typeface="Calibri"/>
              </a:rPr>
              <a:t>What Better Processes Can Achieve </a:t>
            </a:r>
          </a:p>
        </p:txBody>
      </p:sp>
      <p:pic>
        <p:nvPicPr>
          <p:cNvPr id="11" name="Picture 10" descr="A close-up of a black background&#10;&#10;AI-generated content may be incorrect.">
            <a:extLst>
              <a:ext uri="{FF2B5EF4-FFF2-40B4-BE49-F238E27FC236}">
                <a16:creationId xmlns:a16="http://schemas.microsoft.com/office/drawing/2014/main" id="{9486D13D-D89A-499B-B2DB-46EE7622BE1A}"/>
              </a:ext>
            </a:extLst>
          </p:cNvPr>
          <p:cNvPicPr>
            <a:picLocks noChangeAspect="1"/>
          </p:cNvPicPr>
          <p:nvPr/>
        </p:nvPicPr>
        <p:blipFill>
          <a:blip r:embed="rId5"/>
          <a:stretch>
            <a:fillRect/>
          </a:stretch>
        </p:blipFill>
        <p:spPr>
          <a:xfrm>
            <a:off x="10220633" y="373473"/>
            <a:ext cx="1614907" cy="469797"/>
          </a:xfrm>
          <a:prstGeom prst="rect">
            <a:avLst/>
          </a:prstGeom>
          <a:ln>
            <a:noFill/>
          </a:ln>
        </p:spPr>
      </p:pic>
      <p:sp>
        <p:nvSpPr>
          <p:cNvPr id="3" name="Google Shape;94;p1">
            <a:extLst>
              <a:ext uri="{FF2B5EF4-FFF2-40B4-BE49-F238E27FC236}">
                <a16:creationId xmlns:a16="http://schemas.microsoft.com/office/drawing/2014/main" id="{C6613963-AF07-3445-7E28-E51E0B2858F8}"/>
              </a:ext>
            </a:extLst>
          </p:cNvPr>
          <p:cNvSpPr txBox="1"/>
          <p:nvPr/>
        </p:nvSpPr>
        <p:spPr>
          <a:xfrm>
            <a:off x="1897370" y="2754566"/>
            <a:ext cx="2483252" cy="1169511"/>
          </a:xfrm>
          <a:prstGeom prst="rect">
            <a:avLst/>
          </a:prstGeom>
          <a:noFill/>
          <a:ln>
            <a:noFill/>
          </a:ln>
        </p:spPr>
        <p:txBody>
          <a:bodyPr spcFirstLastPara="1" wrap="square" lIns="91425" tIns="45700" rIns="91425" bIns="45700" anchor="t" anchorCtr="0">
            <a:spAutoFit/>
          </a:bodyPr>
          <a:lstStyle/>
          <a:p>
            <a:pPr algn="ctr"/>
            <a:r>
              <a:rPr lang="en-US" sz="1600" b="1">
                <a:solidFill>
                  <a:schemeClr val="tx1">
                    <a:lumMod val="85000"/>
                    <a:lumOff val="15000"/>
                  </a:schemeClr>
                </a:solidFill>
                <a:ea typeface="+mn-lt"/>
                <a:cs typeface="+mn-lt"/>
              </a:rPr>
              <a:t>Improve consistency</a:t>
            </a:r>
          </a:p>
          <a:p>
            <a:pPr algn="ctr"/>
            <a:endParaRPr lang="en-US" sz="1200" b="1">
              <a:solidFill>
                <a:schemeClr val="tx1">
                  <a:lumMod val="85000"/>
                  <a:lumOff val="15000"/>
                </a:schemeClr>
              </a:solidFill>
              <a:ea typeface="Calibri"/>
              <a:cs typeface="Calibri"/>
            </a:endParaRPr>
          </a:p>
          <a:p>
            <a:pPr algn="ctr"/>
            <a:r>
              <a:rPr lang="en-GB" sz="1400"/>
              <a:t>Clear policies and standardised submissions reduce errors and out-of-policy claims. </a:t>
            </a:r>
            <a:endParaRPr lang="en-US" sz="1400">
              <a:solidFill>
                <a:srgbClr val="3B434C"/>
              </a:solidFill>
              <a:ea typeface="Calibri" panose="020F0502020204030204"/>
              <a:cs typeface="Calibri" panose="020F0502020204030204"/>
            </a:endParaRPr>
          </a:p>
        </p:txBody>
      </p:sp>
      <p:sp>
        <p:nvSpPr>
          <p:cNvPr id="6" name="TextBox 5">
            <a:extLst>
              <a:ext uri="{FF2B5EF4-FFF2-40B4-BE49-F238E27FC236}">
                <a16:creationId xmlns:a16="http://schemas.microsoft.com/office/drawing/2014/main" id="{689632E8-0C6B-E8DA-66BE-D9CB3D8DD62B}"/>
              </a:ext>
            </a:extLst>
          </p:cNvPr>
          <p:cNvSpPr txBox="1"/>
          <p:nvPr/>
        </p:nvSpPr>
        <p:spPr>
          <a:xfrm>
            <a:off x="4889989" y="2754566"/>
            <a:ext cx="212755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a:t>Strengthen oversight</a:t>
            </a:r>
            <a:endParaRPr lang="en-US" sz="1400">
              <a:solidFill>
                <a:srgbClr val="3B434C"/>
              </a:solidFill>
              <a:cs typeface="Segoe UI"/>
            </a:endParaRPr>
          </a:p>
          <a:p>
            <a:pPr algn="ctr"/>
            <a:endParaRPr lang="en-GB" sz="1200">
              <a:ea typeface="Calibri"/>
              <a:cs typeface="Calibri"/>
            </a:endParaRPr>
          </a:p>
          <a:p>
            <a:pPr algn="ctr"/>
            <a:r>
              <a:rPr lang="en-GB" sz="1400"/>
              <a:t>Defined approval steps provide visibility and control over spending. </a:t>
            </a:r>
            <a:endParaRPr lang="en-US" sz="1400">
              <a:solidFill>
                <a:srgbClr val="3B434C"/>
              </a:solidFill>
              <a:ea typeface="Calibri"/>
              <a:cs typeface="Segoe UI"/>
            </a:endParaRPr>
          </a:p>
        </p:txBody>
      </p:sp>
      <p:sp>
        <p:nvSpPr>
          <p:cNvPr id="8" name="Google Shape;94;p1">
            <a:extLst>
              <a:ext uri="{FF2B5EF4-FFF2-40B4-BE49-F238E27FC236}">
                <a16:creationId xmlns:a16="http://schemas.microsoft.com/office/drawing/2014/main" id="{A357407D-394C-7461-4AAE-EFED9441694C}"/>
              </a:ext>
            </a:extLst>
          </p:cNvPr>
          <p:cNvSpPr txBox="1"/>
          <p:nvPr/>
        </p:nvSpPr>
        <p:spPr>
          <a:xfrm>
            <a:off x="3355011" y="5038210"/>
            <a:ext cx="2418339" cy="1169511"/>
          </a:xfrm>
          <a:prstGeom prst="rect">
            <a:avLst/>
          </a:prstGeom>
          <a:noFill/>
          <a:ln>
            <a:noFill/>
          </a:ln>
        </p:spPr>
        <p:txBody>
          <a:bodyPr spcFirstLastPara="1" wrap="square" lIns="91425" tIns="45700" rIns="91425" bIns="45700" anchor="t" anchorCtr="0">
            <a:spAutoFit/>
          </a:bodyPr>
          <a:lstStyle/>
          <a:p>
            <a:pPr algn="ctr"/>
            <a:r>
              <a:rPr lang="en-GB" sz="1600" b="1"/>
              <a:t>Reduce process gaps</a:t>
            </a:r>
          </a:p>
          <a:p>
            <a:pPr algn="ctr"/>
            <a:endParaRPr lang="en-GB" sz="1200" b="1">
              <a:ea typeface="Calibri"/>
              <a:cs typeface="Calibri"/>
            </a:endParaRPr>
          </a:p>
          <a:p>
            <a:pPr lvl="0" algn="ctr"/>
            <a:r>
              <a:rPr lang="en-GB" sz="1400"/>
              <a:t>Streamlined workflows minimise delays, bottlenecks, and manual errors.</a:t>
            </a:r>
          </a:p>
        </p:txBody>
      </p:sp>
      <p:sp>
        <p:nvSpPr>
          <p:cNvPr id="10" name="TextBox 9">
            <a:extLst>
              <a:ext uri="{FF2B5EF4-FFF2-40B4-BE49-F238E27FC236}">
                <a16:creationId xmlns:a16="http://schemas.microsoft.com/office/drawing/2014/main" id="{4F039A24-E056-0871-0E77-2C1CBC233EA9}"/>
              </a:ext>
            </a:extLst>
          </p:cNvPr>
          <p:cNvSpPr txBox="1"/>
          <p:nvPr/>
        </p:nvSpPr>
        <p:spPr>
          <a:xfrm>
            <a:off x="6347629" y="5038211"/>
            <a:ext cx="2304512"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a:t>Increase accountability</a:t>
            </a:r>
          </a:p>
          <a:p>
            <a:pPr algn="ctr"/>
            <a:endParaRPr lang="en-GB" sz="1200" b="1">
              <a:ea typeface="Calibri"/>
              <a:cs typeface="Calibri"/>
            </a:endParaRPr>
          </a:p>
          <a:p>
            <a:pPr algn="ctr"/>
            <a:r>
              <a:rPr lang="en-GB" sz="1400"/>
              <a:t>Clear roles and approvals ensure responsibility at every stage</a:t>
            </a:r>
            <a:r>
              <a:rPr lang="en-US" sz="1400">
                <a:solidFill>
                  <a:srgbClr val="3B434C"/>
                </a:solidFill>
              </a:rPr>
              <a:t>.</a:t>
            </a:r>
            <a:endParaRPr lang="en-US" sz="1400">
              <a:solidFill>
                <a:srgbClr val="3B434C"/>
              </a:solidFill>
              <a:ea typeface="Calibri"/>
              <a:cs typeface="Segoe UI"/>
            </a:endParaRPr>
          </a:p>
        </p:txBody>
      </p:sp>
      <p:pic>
        <p:nvPicPr>
          <p:cNvPr id="12" name="Picture 11">
            <a:extLst>
              <a:ext uri="{FF2B5EF4-FFF2-40B4-BE49-F238E27FC236}">
                <a16:creationId xmlns:a16="http://schemas.microsoft.com/office/drawing/2014/main" id="{48066C0F-2D17-07E4-45D8-EBD9C1E42F9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23776" y="1945219"/>
            <a:ext cx="665268" cy="665268"/>
          </a:xfrm>
          <a:prstGeom prst="rect">
            <a:avLst/>
          </a:prstGeom>
          <a:ln>
            <a:noFill/>
          </a:ln>
        </p:spPr>
      </p:pic>
      <p:pic>
        <p:nvPicPr>
          <p:cNvPr id="14" name="Picture 13">
            <a:extLst>
              <a:ext uri="{FF2B5EF4-FFF2-40B4-BE49-F238E27FC236}">
                <a16:creationId xmlns:a16="http://schemas.microsoft.com/office/drawing/2014/main" id="{904B205B-F1BE-EE7E-9BDD-115F2C7127A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170143" y="4178296"/>
            <a:ext cx="660705" cy="660705"/>
          </a:xfrm>
          <a:prstGeom prst="rect">
            <a:avLst/>
          </a:prstGeom>
          <a:ln>
            <a:noFill/>
          </a:ln>
        </p:spPr>
      </p:pic>
      <p:pic>
        <p:nvPicPr>
          <p:cNvPr id="15" name="Picture 14">
            <a:extLst>
              <a:ext uri="{FF2B5EF4-FFF2-40B4-BE49-F238E27FC236}">
                <a16:creationId xmlns:a16="http://schemas.microsoft.com/office/drawing/2014/main" id="{E02FC0BE-58FD-C75E-DF9D-DC3DD4617936}"/>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235969" y="4178296"/>
            <a:ext cx="660705" cy="660705"/>
          </a:xfrm>
          <a:prstGeom prst="rect">
            <a:avLst/>
          </a:prstGeom>
          <a:ln>
            <a:noFill/>
          </a:ln>
        </p:spPr>
      </p:pic>
      <p:sp>
        <p:nvSpPr>
          <p:cNvPr id="17" name="TextBox 16">
            <a:extLst>
              <a:ext uri="{FF2B5EF4-FFF2-40B4-BE49-F238E27FC236}">
                <a16:creationId xmlns:a16="http://schemas.microsoft.com/office/drawing/2014/main" id="{A9548D16-7E98-96E5-0172-C9E6E57A9FF3}"/>
              </a:ext>
            </a:extLst>
          </p:cNvPr>
          <p:cNvSpPr txBox="1"/>
          <p:nvPr/>
        </p:nvSpPr>
        <p:spPr>
          <a:xfrm>
            <a:off x="7621684" y="2754566"/>
            <a:ext cx="2314047" cy="1185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b="1"/>
              <a:t>Ensure accurate records</a:t>
            </a:r>
          </a:p>
          <a:p>
            <a:pPr algn="ctr"/>
            <a:endParaRPr lang="en-GB" sz="1200" b="1">
              <a:ea typeface="Calibri"/>
              <a:cs typeface="Calibri"/>
            </a:endParaRPr>
          </a:p>
          <a:p>
            <a:pPr algn="ctr"/>
            <a:r>
              <a:rPr lang="en-GB" sz="1400"/>
              <a:t>Proper documentation and validation create a reliable audit trail</a:t>
            </a:r>
            <a:r>
              <a:rPr lang="en-US" sz="1400">
                <a:solidFill>
                  <a:srgbClr val="3B434C"/>
                </a:solidFill>
                <a:ea typeface="+mn-lt"/>
                <a:cs typeface="+mn-lt"/>
              </a:rPr>
              <a:t>.</a:t>
            </a:r>
            <a:endParaRPr lang="en-US" sz="1400">
              <a:solidFill>
                <a:srgbClr val="3B434C"/>
              </a:solidFill>
              <a:ea typeface="Calibri"/>
              <a:cs typeface="Calibri"/>
            </a:endParaRPr>
          </a:p>
        </p:txBody>
      </p:sp>
      <p:pic>
        <p:nvPicPr>
          <p:cNvPr id="18" name="Picture 17">
            <a:extLst>
              <a:ext uri="{FF2B5EF4-FFF2-40B4-BE49-F238E27FC236}">
                <a16:creationId xmlns:a16="http://schemas.microsoft.com/office/drawing/2014/main" id="{F900F26E-3E93-A141-D497-A3C5BAD18BC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451533" y="1946773"/>
            <a:ext cx="660705" cy="660705"/>
          </a:xfrm>
          <a:prstGeom prst="rect">
            <a:avLst/>
          </a:prstGeom>
          <a:ln>
            <a:noFill/>
          </a:ln>
        </p:spPr>
      </p:pic>
      <p:sp>
        <p:nvSpPr>
          <p:cNvPr id="20" name="AutoShape 4">
            <a:extLst>
              <a:ext uri="{FF2B5EF4-FFF2-40B4-BE49-F238E27FC236}">
                <a16:creationId xmlns:a16="http://schemas.microsoft.com/office/drawing/2014/main" id="{77A39670-4B77-9325-7276-C2ADB5F41972}"/>
              </a:ext>
            </a:extLst>
          </p:cNvPr>
          <p:cNvSpPr/>
          <p:nvPr/>
        </p:nvSpPr>
        <p:spPr>
          <a:xfrm flipV="1">
            <a:off x="958673" y="130534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820329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EC9FF-5F35-EDCA-30AB-98D74C5FC002}"/>
            </a:ext>
          </a:extLst>
        </p:cNvPr>
        <p:cNvGrpSpPr/>
        <p:nvPr/>
      </p:nvGrpSpPr>
      <p:grpSpPr>
        <a:xfrm>
          <a:off x="0" y="0"/>
          <a:ext cx="0" cy="0"/>
          <a:chOff x="0" y="0"/>
          <a:chExt cx="0" cy="0"/>
        </a:xfrm>
      </p:grpSpPr>
      <p:pic>
        <p:nvPicPr>
          <p:cNvPr id="37" name="Picture 36" descr="A red circle in the dark&#10;&#10;AI-generated content may be incorrect.">
            <a:extLst>
              <a:ext uri="{FF2B5EF4-FFF2-40B4-BE49-F238E27FC236}">
                <a16:creationId xmlns:a16="http://schemas.microsoft.com/office/drawing/2014/main" id="{9ACEA3D9-89B4-77E3-8173-DC80AFA8D2E9}"/>
              </a:ext>
            </a:extLst>
          </p:cNvPr>
          <p:cNvPicPr>
            <a:picLocks noChangeAspect="1"/>
          </p:cNvPicPr>
          <p:nvPr/>
        </p:nvPicPr>
        <p:blipFill>
          <a:blip r:embed="rId3"/>
          <a:srcRect l="34241" t="43230" r="-112" b="-112"/>
          <a:stretch/>
        </p:blipFill>
        <p:spPr>
          <a:xfrm>
            <a:off x="-5773" y="-1924"/>
            <a:ext cx="4517427" cy="3900974"/>
          </a:xfrm>
          <a:prstGeom prst="rect">
            <a:avLst/>
          </a:prstGeom>
          <a:ln>
            <a:noFill/>
          </a:ln>
        </p:spPr>
      </p:pic>
      <p:sp>
        <p:nvSpPr>
          <p:cNvPr id="7" name="Google Shape;93;p1">
            <a:extLst>
              <a:ext uri="{FF2B5EF4-FFF2-40B4-BE49-F238E27FC236}">
                <a16:creationId xmlns:a16="http://schemas.microsoft.com/office/drawing/2014/main" id="{1BF33A89-3B93-ED0D-C405-5E69E35E9500}"/>
              </a:ext>
            </a:extLst>
          </p:cNvPr>
          <p:cNvSpPr txBox="1"/>
          <p:nvPr/>
        </p:nvSpPr>
        <p:spPr>
          <a:xfrm>
            <a:off x="839234" y="607361"/>
            <a:ext cx="3837150" cy="954067"/>
          </a:xfrm>
          <a:prstGeom prst="rect">
            <a:avLst/>
          </a:prstGeom>
          <a:noFill/>
          <a:ln>
            <a:noFill/>
          </a:ln>
        </p:spPr>
        <p:txBody>
          <a:bodyPr spcFirstLastPara="1" wrap="square" lIns="91425" tIns="45700" rIns="91425" bIns="45700" anchor="t" anchorCtr="0">
            <a:spAutoFit/>
          </a:bodyPr>
          <a:lstStyle/>
          <a:p>
            <a:r>
              <a:rPr lang="en-US" sz="2800" b="1">
                <a:solidFill>
                  <a:schemeClr val="tx1">
                    <a:lumMod val="85000"/>
                    <a:lumOff val="15000"/>
                  </a:schemeClr>
                </a:solidFill>
                <a:latin typeface="Calibri"/>
                <a:ea typeface="Calibri"/>
                <a:cs typeface="Calibri"/>
              </a:rPr>
              <a:t>Practical Steps to Improve Your Process</a:t>
            </a:r>
          </a:p>
        </p:txBody>
      </p:sp>
      <p:sp>
        <p:nvSpPr>
          <p:cNvPr id="2" name="TextBox 1">
            <a:extLst>
              <a:ext uri="{FF2B5EF4-FFF2-40B4-BE49-F238E27FC236}">
                <a16:creationId xmlns:a16="http://schemas.microsoft.com/office/drawing/2014/main" id="{25BC48BD-4BE9-65BE-3B33-323C5A535053}"/>
              </a:ext>
            </a:extLst>
          </p:cNvPr>
          <p:cNvSpPr txBox="1"/>
          <p:nvPr/>
        </p:nvSpPr>
        <p:spPr>
          <a:xfrm>
            <a:off x="1347445" y="2689894"/>
            <a:ext cx="4232593" cy="36620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a:t>Review your current expense policy </a:t>
            </a:r>
          </a:p>
          <a:p>
            <a:pPr lvl="0"/>
            <a:endParaRPr lang="en-GB"/>
          </a:p>
          <a:p>
            <a:endParaRPr lang="en-GB"/>
          </a:p>
          <a:p>
            <a:pPr lvl="0"/>
            <a:r>
              <a:rPr lang="en-GB"/>
              <a:t>Map your existing approval workflow</a:t>
            </a:r>
          </a:p>
          <a:p>
            <a:pPr lvl="0"/>
            <a:endParaRPr lang="en-GB"/>
          </a:p>
          <a:p>
            <a:endParaRPr lang="en-GB">
              <a:ea typeface="Calibri"/>
              <a:cs typeface="Calibri"/>
            </a:endParaRPr>
          </a:p>
          <a:p>
            <a:r>
              <a:rPr lang="en-GB"/>
              <a:t>Identify bottlenecks and manual tasks</a:t>
            </a:r>
          </a:p>
          <a:p>
            <a:pPr lvl="0"/>
            <a:endParaRPr lang="en-GB">
              <a:ea typeface="Calibri"/>
              <a:cs typeface="Calibri"/>
            </a:endParaRPr>
          </a:p>
          <a:p>
            <a:pPr lvl="0"/>
            <a:endParaRPr lang="en-GB">
              <a:ea typeface="Calibri"/>
              <a:cs typeface="Calibri"/>
            </a:endParaRPr>
          </a:p>
          <a:p>
            <a:r>
              <a:rPr lang="en-GB"/>
              <a:t>Introduce clearer submission guidelines</a:t>
            </a:r>
          </a:p>
          <a:p>
            <a:endParaRPr lang="en-GB"/>
          </a:p>
          <a:p>
            <a:endParaRPr lang="en-GB"/>
          </a:p>
          <a:p>
            <a:pPr lvl="0"/>
            <a:r>
              <a:rPr lang="en-GB"/>
              <a:t>Explore digital tools that reduce admin</a:t>
            </a:r>
          </a:p>
        </p:txBody>
      </p:sp>
      <p:sp>
        <p:nvSpPr>
          <p:cNvPr id="12" name="AutoShape 4">
            <a:extLst>
              <a:ext uri="{FF2B5EF4-FFF2-40B4-BE49-F238E27FC236}">
                <a16:creationId xmlns:a16="http://schemas.microsoft.com/office/drawing/2014/main" id="{FBA20D3C-2700-D040-3658-41D6CAF42CCD}"/>
              </a:ext>
            </a:extLst>
          </p:cNvPr>
          <p:cNvSpPr/>
          <p:nvPr/>
        </p:nvSpPr>
        <p:spPr>
          <a:xfrm flipV="1">
            <a:off x="958673" y="170231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 name="TextBox 2">
            <a:extLst>
              <a:ext uri="{FF2B5EF4-FFF2-40B4-BE49-F238E27FC236}">
                <a16:creationId xmlns:a16="http://schemas.microsoft.com/office/drawing/2014/main" id="{D9397B3B-C117-3C84-F1A5-B2C8C9167A62}"/>
              </a:ext>
            </a:extLst>
          </p:cNvPr>
          <p:cNvSpPr txBox="1"/>
          <p:nvPr/>
        </p:nvSpPr>
        <p:spPr>
          <a:xfrm>
            <a:off x="839234" y="2046681"/>
            <a:ext cx="72597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85000"/>
                    <a:lumOff val="15000"/>
                  </a:schemeClr>
                </a:solidFill>
                <a:latin typeface="Calibri"/>
                <a:ea typeface="Open Sans"/>
                <a:cs typeface="Open Sans"/>
              </a:rPr>
              <a:t>Where to start? </a:t>
            </a:r>
          </a:p>
        </p:txBody>
      </p:sp>
      <p:pic>
        <p:nvPicPr>
          <p:cNvPr id="10" name="Picture 9">
            <a:extLst>
              <a:ext uri="{FF2B5EF4-FFF2-40B4-BE49-F238E27FC236}">
                <a16:creationId xmlns:a16="http://schemas.microsoft.com/office/drawing/2014/main" id="{900F440D-FAC0-9604-1B71-6A70085ACCA3}"/>
              </a:ext>
            </a:extLst>
          </p:cNvPr>
          <p:cNvPicPr>
            <a:picLocks noChangeAspect="1"/>
          </p:cNvPicPr>
          <p:nvPr/>
        </p:nvPicPr>
        <p:blipFill>
          <a:blip r:embed="rId4"/>
          <a:stretch>
            <a:fillRect/>
          </a:stretch>
        </p:blipFill>
        <p:spPr>
          <a:xfrm>
            <a:off x="7411853" y="2490"/>
            <a:ext cx="4773247" cy="6857998"/>
          </a:xfrm>
          <a:prstGeom prst="rect">
            <a:avLst/>
          </a:prstGeom>
          <a:ln>
            <a:noFill/>
          </a:ln>
        </p:spPr>
      </p:pic>
      <p:pic>
        <p:nvPicPr>
          <p:cNvPr id="13" name="Picture 12" descr="A white text on a black background&#10;&#10;AI-generated content may be incorrect.">
            <a:extLst>
              <a:ext uri="{FF2B5EF4-FFF2-40B4-BE49-F238E27FC236}">
                <a16:creationId xmlns:a16="http://schemas.microsoft.com/office/drawing/2014/main" id="{912F9098-A5A5-B307-4C6F-A4D32602FC44}"/>
              </a:ext>
            </a:extLst>
          </p:cNvPr>
          <p:cNvPicPr>
            <a:picLocks noChangeAspect="1"/>
          </p:cNvPicPr>
          <p:nvPr/>
        </p:nvPicPr>
        <p:blipFill>
          <a:blip r:embed="rId5"/>
          <a:stretch>
            <a:fillRect/>
          </a:stretch>
        </p:blipFill>
        <p:spPr>
          <a:xfrm>
            <a:off x="10220633" y="383864"/>
            <a:ext cx="1614907" cy="449015"/>
          </a:xfrm>
          <a:prstGeom prst="rect">
            <a:avLst/>
          </a:prstGeom>
          <a:ln>
            <a:noFill/>
          </a:ln>
        </p:spPr>
      </p:pic>
      <p:cxnSp>
        <p:nvCxnSpPr>
          <p:cNvPr id="4" name="Straight Connector 3">
            <a:extLst>
              <a:ext uri="{FF2B5EF4-FFF2-40B4-BE49-F238E27FC236}">
                <a16:creationId xmlns:a16="http://schemas.microsoft.com/office/drawing/2014/main" id="{CC81A2DE-8EA1-B5D6-E8C8-DE6EC2330164}"/>
              </a:ext>
            </a:extLst>
          </p:cNvPr>
          <p:cNvCxnSpPr>
            <a:cxnSpLocks/>
          </p:cNvCxnSpPr>
          <p:nvPr/>
        </p:nvCxnSpPr>
        <p:spPr>
          <a:xfrm>
            <a:off x="1085716" y="2693301"/>
            <a:ext cx="21320" cy="3449506"/>
          </a:xfrm>
          <a:prstGeom prst="line">
            <a:avLst/>
          </a:prstGeom>
          <a:ln w="19050" cap="rnd">
            <a:solidFill>
              <a:srgbClr val="FF9DA4"/>
            </a:solidFill>
            <a:prstDash val="dash"/>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6FC8650-6F4A-B5B3-AF6E-A1D4E74C5573}"/>
              </a:ext>
            </a:extLst>
          </p:cNvPr>
          <p:cNvSpPr/>
          <p:nvPr/>
        </p:nvSpPr>
        <p:spPr>
          <a:xfrm>
            <a:off x="887260" y="2651342"/>
            <a:ext cx="417534" cy="417534"/>
          </a:xfrm>
          <a:prstGeom prst="ellipse">
            <a:avLst/>
          </a:prstGeom>
          <a:solidFill>
            <a:srgbClr val="EE54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ea typeface="Calibri"/>
                <a:cs typeface="Calibri"/>
              </a:rPr>
              <a:t>1</a:t>
            </a:r>
            <a:endParaRPr lang="en-GB"/>
          </a:p>
        </p:txBody>
      </p:sp>
      <p:sp>
        <p:nvSpPr>
          <p:cNvPr id="11" name="Oval 10">
            <a:extLst>
              <a:ext uri="{FF2B5EF4-FFF2-40B4-BE49-F238E27FC236}">
                <a16:creationId xmlns:a16="http://schemas.microsoft.com/office/drawing/2014/main" id="{DE092028-7308-CA5F-7B78-2FAF0E91BD62}"/>
              </a:ext>
            </a:extLst>
          </p:cNvPr>
          <p:cNvSpPr/>
          <p:nvPr/>
        </p:nvSpPr>
        <p:spPr>
          <a:xfrm>
            <a:off x="887259" y="3470753"/>
            <a:ext cx="417534" cy="417534"/>
          </a:xfrm>
          <a:prstGeom prst="ellipse">
            <a:avLst/>
          </a:prstGeom>
          <a:solidFill>
            <a:srgbClr val="EE545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ea typeface="Calibri"/>
                <a:cs typeface="Calibri"/>
              </a:rPr>
              <a:t>2</a:t>
            </a:r>
            <a:endParaRPr lang="en-GB"/>
          </a:p>
        </p:txBody>
      </p:sp>
      <p:sp>
        <p:nvSpPr>
          <p:cNvPr id="15" name="Oval 14">
            <a:extLst>
              <a:ext uri="{FF2B5EF4-FFF2-40B4-BE49-F238E27FC236}">
                <a16:creationId xmlns:a16="http://schemas.microsoft.com/office/drawing/2014/main" id="{66054356-F30C-CD76-28B2-7E902EDF672D}"/>
              </a:ext>
            </a:extLst>
          </p:cNvPr>
          <p:cNvSpPr/>
          <p:nvPr/>
        </p:nvSpPr>
        <p:spPr>
          <a:xfrm>
            <a:off x="882040" y="4284944"/>
            <a:ext cx="417534" cy="417534"/>
          </a:xfrm>
          <a:prstGeom prst="ellipse">
            <a:avLst/>
          </a:prstGeom>
          <a:solidFill>
            <a:srgbClr val="EE545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ea typeface="Calibri"/>
                <a:cs typeface="Calibri"/>
              </a:rPr>
              <a:t>3</a:t>
            </a:r>
          </a:p>
        </p:txBody>
      </p:sp>
      <p:sp>
        <p:nvSpPr>
          <p:cNvPr id="17" name="Oval 16">
            <a:extLst>
              <a:ext uri="{FF2B5EF4-FFF2-40B4-BE49-F238E27FC236}">
                <a16:creationId xmlns:a16="http://schemas.microsoft.com/office/drawing/2014/main" id="{1E4F5F52-01E6-D699-8095-DF420A2DF13C}"/>
              </a:ext>
            </a:extLst>
          </p:cNvPr>
          <p:cNvSpPr/>
          <p:nvPr/>
        </p:nvSpPr>
        <p:spPr>
          <a:xfrm>
            <a:off x="882039" y="5083478"/>
            <a:ext cx="417534" cy="417534"/>
          </a:xfrm>
          <a:prstGeom prst="ellipse">
            <a:avLst/>
          </a:prstGeom>
          <a:solidFill>
            <a:srgbClr val="EE545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ea typeface="Calibri"/>
                <a:cs typeface="Calibri"/>
              </a:rPr>
              <a:t>4</a:t>
            </a:r>
            <a:endParaRPr lang="en-GB"/>
          </a:p>
        </p:txBody>
      </p:sp>
      <p:sp>
        <p:nvSpPr>
          <p:cNvPr id="19" name="Oval 18">
            <a:extLst>
              <a:ext uri="{FF2B5EF4-FFF2-40B4-BE49-F238E27FC236}">
                <a16:creationId xmlns:a16="http://schemas.microsoft.com/office/drawing/2014/main" id="{85CCE1F5-8A3C-D65E-A998-933009955C57}"/>
              </a:ext>
            </a:extLst>
          </p:cNvPr>
          <p:cNvSpPr/>
          <p:nvPr/>
        </p:nvSpPr>
        <p:spPr>
          <a:xfrm>
            <a:off x="887257" y="5908107"/>
            <a:ext cx="417534" cy="417534"/>
          </a:xfrm>
          <a:prstGeom prst="ellipse">
            <a:avLst/>
          </a:prstGeom>
          <a:solidFill>
            <a:srgbClr val="EE545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ea typeface="Calibri"/>
                <a:cs typeface="Calibri"/>
              </a:rPr>
              <a:t>5</a:t>
            </a:r>
          </a:p>
        </p:txBody>
      </p:sp>
    </p:spTree>
    <p:extLst>
      <p:ext uri="{BB962C8B-B14F-4D97-AF65-F5344CB8AC3E}">
        <p14:creationId xmlns:p14="http://schemas.microsoft.com/office/powerpoint/2010/main" val="1632427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0AA11-F6DE-9AC3-B9A1-B8FD45C9BB1D}"/>
            </a:ext>
          </a:extLst>
        </p:cNvPr>
        <p:cNvGrpSpPr/>
        <p:nvPr/>
      </p:nvGrpSpPr>
      <p:grpSpPr>
        <a:xfrm>
          <a:off x="0" y="0"/>
          <a:ext cx="0" cy="0"/>
          <a:chOff x="0" y="0"/>
          <a:chExt cx="0" cy="0"/>
        </a:xfrm>
      </p:grpSpPr>
      <p:pic>
        <p:nvPicPr>
          <p:cNvPr id="9" name="Picture 8" descr="A red circle in the dark&#10;&#10;AI-generated content may be incorrect.">
            <a:extLst>
              <a:ext uri="{FF2B5EF4-FFF2-40B4-BE49-F238E27FC236}">
                <a16:creationId xmlns:a16="http://schemas.microsoft.com/office/drawing/2014/main" id="{0DCBBFF4-B1B6-09CC-BF2E-9B16A7E09B19}"/>
              </a:ext>
            </a:extLst>
          </p:cNvPr>
          <p:cNvPicPr>
            <a:picLocks noChangeAspect="1"/>
          </p:cNvPicPr>
          <p:nvPr/>
        </p:nvPicPr>
        <p:blipFill>
          <a:blip r:embed="rId4"/>
          <a:srcRect l="34241" t="43230" r="-112" b="-112"/>
          <a:stretch/>
        </p:blipFill>
        <p:spPr>
          <a:xfrm rot="10800000">
            <a:off x="7579635" y="2864642"/>
            <a:ext cx="4616594" cy="4010577"/>
          </a:xfrm>
          <a:prstGeom prst="rect">
            <a:avLst/>
          </a:prstGeom>
          <a:ln>
            <a:noFill/>
          </a:ln>
        </p:spPr>
      </p:pic>
      <p:pic>
        <p:nvPicPr>
          <p:cNvPr id="6" name="Picture 5" descr="A magnifying glass with a pound symbol&#10;&#10;AI-generated content may be incorrect.">
            <a:extLst>
              <a:ext uri="{FF2B5EF4-FFF2-40B4-BE49-F238E27FC236}">
                <a16:creationId xmlns:a16="http://schemas.microsoft.com/office/drawing/2014/main" id="{DCB92D23-0166-18C9-7232-2B6FD1400C05}"/>
              </a:ext>
            </a:extLst>
          </p:cNvPr>
          <p:cNvPicPr>
            <a:picLocks noChangeAspect="1"/>
          </p:cNvPicPr>
          <p:nvPr/>
        </p:nvPicPr>
        <p:blipFill>
          <a:blip r:embed="rId5"/>
          <a:stretch>
            <a:fillRect/>
          </a:stretch>
        </p:blipFill>
        <p:spPr>
          <a:xfrm>
            <a:off x="913545" y="4122842"/>
            <a:ext cx="660705" cy="660705"/>
          </a:xfrm>
          <a:prstGeom prst="rect">
            <a:avLst/>
          </a:prstGeom>
          <a:ln>
            <a:noFill/>
          </a:ln>
        </p:spPr>
      </p:pic>
      <p:sp>
        <p:nvSpPr>
          <p:cNvPr id="5" name="Google Shape;93;p1">
            <a:extLst>
              <a:ext uri="{FF2B5EF4-FFF2-40B4-BE49-F238E27FC236}">
                <a16:creationId xmlns:a16="http://schemas.microsoft.com/office/drawing/2014/main" id="{4101284C-DD9E-83B4-A339-00D43CB7446C}"/>
              </a:ext>
            </a:extLst>
          </p:cNvPr>
          <p:cNvSpPr txBox="1"/>
          <p:nvPr/>
        </p:nvSpPr>
        <p:spPr>
          <a:xfrm>
            <a:off x="839233" y="607361"/>
            <a:ext cx="5909909" cy="954067"/>
          </a:xfrm>
          <a:prstGeom prst="rect">
            <a:avLst/>
          </a:prstGeom>
          <a:noFill/>
          <a:ln>
            <a:noFill/>
          </a:ln>
        </p:spPr>
        <p:txBody>
          <a:bodyPr spcFirstLastPara="1" wrap="square" lIns="91425" tIns="45700" rIns="91425" bIns="45700" anchor="t" anchorCtr="0">
            <a:spAutoFit/>
          </a:bodyPr>
          <a:lstStyle/>
          <a:p>
            <a:r>
              <a:rPr lang="en-US" sz="2800" b="1">
                <a:solidFill>
                  <a:schemeClr val="tx1">
                    <a:lumMod val="85000"/>
                    <a:lumOff val="15000"/>
                  </a:schemeClr>
                </a:solidFill>
                <a:latin typeface="Calibri"/>
                <a:ea typeface="Calibri"/>
                <a:cs typeface="Calibri"/>
              </a:rPr>
              <a:t>Enabling Smarter Expense Management with Digital Tools</a:t>
            </a:r>
          </a:p>
        </p:txBody>
      </p:sp>
      <p:sp>
        <p:nvSpPr>
          <p:cNvPr id="8" name="AutoShape 4">
            <a:extLst>
              <a:ext uri="{FF2B5EF4-FFF2-40B4-BE49-F238E27FC236}">
                <a16:creationId xmlns:a16="http://schemas.microsoft.com/office/drawing/2014/main" id="{F51DF223-5B2F-121D-8851-8F90E167B2E3}"/>
              </a:ext>
            </a:extLst>
          </p:cNvPr>
          <p:cNvSpPr/>
          <p:nvPr/>
        </p:nvSpPr>
        <p:spPr>
          <a:xfrm flipV="1">
            <a:off x="958673" y="170231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3" name="TextBox 2">
            <a:extLst>
              <a:ext uri="{FF2B5EF4-FFF2-40B4-BE49-F238E27FC236}">
                <a16:creationId xmlns:a16="http://schemas.microsoft.com/office/drawing/2014/main" id="{EF3E349B-455D-20BC-FD76-E8077D094740}"/>
              </a:ext>
            </a:extLst>
          </p:cNvPr>
          <p:cNvSpPr txBox="1"/>
          <p:nvPr/>
        </p:nvSpPr>
        <p:spPr>
          <a:xfrm>
            <a:off x="838982" y="2176169"/>
            <a:ext cx="57762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1">
                    <a:lumMod val="85000"/>
                    <a:lumOff val="15000"/>
                  </a:schemeClr>
                </a:solidFill>
                <a:ea typeface="+mn-lt"/>
                <a:cs typeface="+mn-lt"/>
              </a:rPr>
              <a:t>Digital tools can support the workflow, helping charities to:</a:t>
            </a:r>
          </a:p>
        </p:txBody>
      </p:sp>
      <p:sp>
        <p:nvSpPr>
          <p:cNvPr id="14" name="Google Shape;94;p1">
            <a:extLst>
              <a:ext uri="{FF2B5EF4-FFF2-40B4-BE49-F238E27FC236}">
                <a16:creationId xmlns:a16="http://schemas.microsoft.com/office/drawing/2014/main" id="{B6E16F7F-495F-9B53-A2C9-744DC62FC3F9}"/>
              </a:ext>
            </a:extLst>
          </p:cNvPr>
          <p:cNvSpPr txBox="1"/>
          <p:nvPr/>
        </p:nvSpPr>
        <p:spPr>
          <a:xfrm>
            <a:off x="1680649" y="2954122"/>
            <a:ext cx="2538173" cy="738623"/>
          </a:xfrm>
          <a:prstGeom prst="rect">
            <a:avLst/>
          </a:prstGeom>
          <a:noFill/>
          <a:ln>
            <a:noFill/>
          </a:ln>
        </p:spPr>
        <p:txBody>
          <a:bodyPr spcFirstLastPara="1" wrap="square" lIns="91425" tIns="45700" rIns="91425" bIns="45700" anchor="t" anchorCtr="0">
            <a:spAutoFit/>
          </a:bodyPr>
          <a:lstStyle/>
          <a:p>
            <a:r>
              <a:rPr lang="en-GB" sz="1400" b="1">
                <a:highlight>
                  <a:srgbClr val="FFFFFF"/>
                </a:highlight>
              </a:rPr>
              <a:t>Simplify submissions</a:t>
            </a:r>
          </a:p>
          <a:p>
            <a:r>
              <a:rPr lang="en-GB" sz="1400">
                <a:highlight>
                  <a:srgbClr val="FFFFFF"/>
                </a:highlight>
              </a:rPr>
              <a:t>Capture receipts and submit claims quickly and consistently </a:t>
            </a:r>
            <a:endParaRPr lang="en-GB" sz="1400"/>
          </a:p>
        </p:txBody>
      </p:sp>
      <p:sp>
        <p:nvSpPr>
          <p:cNvPr id="16" name="TextBox 15">
            <a:extLst>
              <a:ext uri="{FF2B5EF4-FFF2-40B4-BE49-F238E27FC236}">
                <a16:creationId xmlns:a16="http://schemas.microsoft.com/office/drawing/2014/main" id="{DB75BEB3-367A-6CE3-938E-3C8A10081001}"/>
              </a:ext>
            </a:extLst>
          </p:cNvPr>
          <p:cNvSpPr txBox="1"/>
          <p:nvPr/>
        </p:nvSpPr>
        <p:spPr>
          <a:xfrm>
            <a:off x="5106806" y="2956404"/>
            <a:ext cx="194734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a:highlight>
                  <a:srgbClr val="FFFFFF"/>
                </a:highlight>
              </a:rPr>
              <a:t>Speed up approvals</a:t>
            </a:r>
          </a:p>
          <a:p>
            <a:pPr lvl="0"/>
            <a:r>
              <a:rPr lang="en-GB" sz="1400">
                <a:highlight>
                  <a:srgbClr val="FFFFFF"/>
                </a:highlight>
              </a:rPr>
              <a:t>Automate workflows and reduce bottlenecks.</a:t>
            </a:r>
          </a:p>
        </p:txBody>
      </p:sp>
      <p:sp>
        <p:nvSpPr>
          <p:cNvPr id="18" name="Google Shape;94;p1">
            <a:extLst>
              <a:ext uri="{FF2B5EF4-FFF2-40B4-BE49-F238E27FC236}">
                <a16:creationId xmlns:a16="http://schemas.microsoft.com/office/drawing/2014/main" id="{B5A3B29F-F363-B1F1-9A52-36253988BD8C}"/>
              </a:ext>
            </a:extLst>
          </p:cNvPr>
          <p:cNvSpPr txBox="1"/>
          <p:nvPr/>
        </p:nvSpPr>
        <p:spPr>
          <a:xfrm>
            <a:off x="1660731" y="4124911"/>
            <a:ext cx="2074248" cy="733404"/>
          </a:xfrm>
          <a:prstGeom prst="rect">
            <a:avLst/>
          </a:prstGeom>
          <a:noFill/>
          <a:ln>
            <a:noFill/>
          </a:ln>
        </p:spPr>
        <p:txBody>
          <a:bodyPr spcFirstLastPara="1" wrap="square" lIns="91425" tIns="45700" rIns="91425" bIns="45700" anchor="t" anchorCtr="0">
            <a:spAutoFit/>
          </a:bodyPr>
          <a:lstStyle/>
          <a:p>
            <a:pPr lvl="0"/>
            <a:r>
              <a:rPr lang="en-GB" sz="1400" b="1">
                <a:highlight>
                  <a:srgbClr val="FFFFFF"/>
                </a:highlight>
              </a:rPr>
              <a:t>Improve visibility</a:t>
            </a:r>
            <a:br>
              <a:rPr lang="en-GB" sz="1400">
                <a:highlight>
                  <a:srgbClr val="FFFFFF"/>
                </a:highlight>
              </a:rPr>
            </a:br>
            <a:r>
              <a:rPr lang="en-GB" sz="1400">
                <a:highlight>
                  <a:srgbClr val="FFFFFF"/>
                </a:highlight>
              </a:rPr>
              <a:t>Provide real time insight into claims and spending </a:t>
            </a:r>
          </a:p>
        </p:txBody>
      </p:sp>
      <p:sp>
        <p:nvSpPr>
          <p:cNvPr id="20" name="TextBox 19">
            <a:extLst>
              <a:ext uri="{FF2B5EF4-FFF2-40B4-BE49-F238E27FC236}">
                <a16:creationId xmlns:a16="http://schemas.microsoft.com/office/drawing/2014/main" id="{A7DFDEE9-58E1-FB8A-2EB3-A02D464CF0CE}"/>
              </a:ext>
            </a:extLst>
          </p:cNvPr>
          <p:cNvSpPr txBox="1"/>
          <p:nvPr/>
        </p:nvSpPr>
        <p:spPr>
          <a:xfrm>
            <a:off x="3106683" y="5252403"/>
            <a:ext cx="2996347"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sz="1400" b="1">
                <a:highlight>
                  <a:srgbClr val="FFFFFF"/>
                </a:highlight>
              </a:rPr>
              <a:t>Strengthen security and compliance</a:t>
            </a:r>
            <a:br>
              <a:rPr lang="en-GB" sz="1400">
                <a:highlight>
                  <a:srgbClr val="FFFFFF"/>
                </a:highlight>
              </a:rPr>
            </a:br>
            <a:r>
              <a:rPr lang="en-GB" sz="1400">
                <a:highlight>
                  <a:srgbClr val="FFFFFF"/>
                </a:highlight>
              </a:rPr>
              <a:t>Ensure policies are applied consistently with clear audit trails.</a:t>
            </a:r>
          </a:p>
        </p:txBody>
      </p:sp>
      <p:pic>
        <p:nvPicPr>
          <p:cNvPr id="22" name="Picture 21">
            <a:extLst>
              <a:ext uri="{FF2B5EF4-FFF2-40B4-BE49-F238E27FC236}">
                <a16:creationId xmlns:a16="http://schemas.microsoft.com/office/drawing/2014/main" id="{88F02DB4-4DEB-CD4F-0D08-8C694D6E0AB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13546" y="3011158"/>
            <a:ext cx="660705" cy="660705"/>
          </a:xfrm>
          <a:prstGeom prst="rect">
            <a:avLst/>
          </a:prstGeom>
          <a:ln>
            <a:noFill/>
          </a:ln>
        </p:spPr>
      </p:pic>
      <p:pic>
        <p:nvPicPr>
          <p:cNvPr id="24" name="Picture 23">
            <a:extLst>
              <a:ext uri="{FF2B5EF4-FFF2-40B4-BE49-F238E27FC236}">
                <a16:creationId xmlns:a16="http://schemas.microsoft.com/office/drawing/2014/main" id="{3D7D0ABA-00FD-FB88-432D-4EC2490B5DE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4347908" y="3011158"/>
            <a:ext cx="665268" cy="665268"/>
          </a:xfrm>
          <a:prstGeom prst="rect">
            <a:avLst/>
          </a:prstGeom>
          <a:ln>
            <a:noFill/>
          </a:ln>
        </p:spPr>
      </p:pic>
      <p:pic>
        <p:nvPicPr>
          <p:cNvPr id="28" name="Picture 27">
            <a:extLst>
              <a:ext uri="{FF2B5EF4-FFF2-40B4-BE49-F238E27FC236}">
                <a16:creationId xmlns:a16="http://schemas.microsoft.com/office/drawing/2014/main" id="{777E5AAF-34D1-5690-3F29-91743C0765F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427108" y="5254596"/>
            <a:ext cx="660705" cy="660705"/>
          </a:xfrm>
          <a:prstGeom prst="rect">
            <a:avLst/>
          </a:prstGeom>
          <a:ln>
            <a:noFill/>
          </a:ln>
        </p:spPr>
      </p:pic>
      <p:sp>
        <p:nvSpPr>
          <p:cNvPr id="2" name="Google Shape;94;p1">
            <a:extLst>
              <a:ext uri="{FF2B5EF4-FFF2-40B4-BE49-F238E27FC236}">
                <a16:creationId xmlns:a16="http://schemas.microsoft.com/office/drawing/2014/main" id="{7F344578-4FE3-D17C-2FE4-750BAC056B44}"/>
              </a:ext>
            </a:extLst>
          </p:cNvPr>
          <p:cNvSpPr txBox="1"/>
          <p:nvPr/>
        </p:nvSpPr>
        <p:spPr>
          <a:xfrm>
            <a:off x="5104196" y="4116231"/>
            <a:ext cx="2272577" cy="738623"/>
          </a:xfrm>
          <a:prstGeom prst="rect">
            <a:avLst/>
          </a:prstGeom>
          <a:noFill/>
          <a:ln>
            <a:noFill/>
          </a:ln>
        </p:spPr>
        <p:txBody>
          <a:bodyPr spcFirstLastPara="1" wrap="square" lIns="91425" tIns="45700" rIns="91425" bIns="45700" anchor="t" anchorCtr="0">
            <a:spAutoFit/>
          </a:bodyPr>
          <a:lstStyle/>
          <a:p>
            <a:pPr lvl="0"/>
            <a:r>
              <a:rPr lang="en-GB" sz="1400" b="1">
                <a:highlight>
                  <a:srgbClr val="FFFFFF"/>
                </a:highlight>
              </a:rPr>
              <a:t>Reduce admin time</a:t>
            </a:r>
            <a:br>
              <a:rPr lang="en-GB" sz="1400">
                <a:highlight>
                  <a:srgbClr val="FFFFFF"/>
                </a:highlight>
              </a:rPr>
            </a:br>
            <a:r>
              <a:rPr lang="en-GB" sz="1400">
                <a:highlight>
                  <a:srgbClr val="FFFFFF"/>
                </a:highlight>
              </a:rPr>
              <a:t>Minimise manual processing for finance teams</a:t>
            </a:r>
          </a:p>
        </p:txBody>
      </p:sp>
      <p:pic>
        <p:nvPicPr>
          <p:cNvPr id="4" name="Picture 3">
            <a:extLst>
              <a:ext uri="{FF2B5EF4-FFF2-40B4-BE49-F238E27FC236}">
                <a16:creationId xmlns:a16="http://schemas.microsoft.com/office/drawing/2014/main" id="{E321952A-6EA8-8593-743A-CF687DB1A9B0}"/>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341354" y="4120348"/>
            <a:ext cx="660705" cy="660705"/>
          </a:xfrm>
          <a:prstGeom prst="rect">
            <a:avLst/>
          </a:prstGeom>
          <a:ln>
            <a:noFill/>
          </a:ln>
        </p:spPr>
      </p:pic>
      <p:pic>
        <p:nvPicPr>
          <p:cNvPr id="11" name="Picture 10" descr="A screenshot of a computer&#10;&#10;AI-generated content may be incorrect.">
            <a:extLst>
              <a:ext uri="{FF2B5EF4-FFF2-40B4-BE49-F238E27FC236}">
                <a16:creationId xmlns:a16="http://schemas.microsoft.com/office/drawing/2014/main" id="{CA43E0F9-D7F2-2AB9-28BD-ABA8C9E26880}"/>
              </a:ext>
            </a:extLst>
          </p:cNvPr>
          <p:cNvPicPr>
            <a:picLocks noChangeAspect="1"/>
          </p:cNvPicPr>
          <p:nvPr/>
        </p:nvPicPr>
        <p:blipFill>
          <a:blip r:embed="rId10"/>
          <a:srcRect r="13207"/>
          <a:stretch>
            <a:fillRect/>
          </a:stretch>
        </p:blipFill>
        <p:spPr>
          <a:xfrm>
            <a:off x="7571103" y="1691014"/>
            <a:ext cx="4623007" cy="4686821"/>
          </a:xfrm>
          <a:prstGeom prst="rect">
            <a:avLst/>
          </a:prstGeom>
          <a:ln>
            <a:noFill/>
          </a:ln>
        </p:spPr>
      </p:pic>
      <p:pic>
        <p:nvPicPr>
          <p:cNvPr id="13" name="Picture 12" descr="A close-up of a black background&#10;&#10;AI-generated content may be incorrect.">
            <a:extLst>
              <a:ext uri="{FF2B5EF4-FFF2-40B4-BE49-F238E27FC236}">
                <a16:creationId xmlns:a16="http://schemas.microsoft.com/office/drawing/2014/main" id="{1CF42202-B013-12F2-8A4E-9D0009CF0AE2}"/>
              </a:ext>
            </a:extLst>
          </p:cNvPr>
          <p:cNvPicPr>
            <a:picLocks noChangeAspect="1"/>
          </p:cNvPicPr>
          <p:nvPr/>
        </p:nvPicPr>
        <p:blipFill>
          <a:blip r:embed="rId11"/>
          <a:stretch>
            <a:fillRect/>
          </a:stretch>
        </p:blipFill>
        <p:spPr>
          <a:xfrm>
            <a:off x="10220633" y="373473"/>
            <a:ext cx="1614907" cy="469797"/>
          </a:xfrm>
          <a:prstGeom prst="rect">
            <a:avLst/>
          </a:prstGeom>
          <a:ln>
            <a:noFill/>
          </a:ln>
        </p:spPr>
      </p:pic>
      <p:sp>
        <p:nvSpPr>
          <p:cNvPr id="10" name="TextBox 9">
            <a:extLst>
              <a:ext uri="{FF2B5EF4-FFF2-40B4-BE49-F238E27FC236}">
                <a16:creationId xmlns:a16="http://schemas.microsoft.com/office/drawing/2014/main" id="{454513DE-4CDF-E670-19EE-B8B172C2AADE}"/>
              </a:ext>
            </a:extLst>
          </p:cNvPr>
          <p:cNvSpPr txBox="1"/>
          <p:nvPr/>
        </p:nvSpPr>
        <p:spPr>
          <a:xfrm>
            <a:off x="9442589" y="6073881"/>
            <a:ext cx="180344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i="1">
                <a:solidFill>
                  <a:schemeClr val="bg2">
                    <a:lumMod val="49000"/>
                  </a:schemeClr>
                </a:solidFill>
                <a:ea typeface="Calibri"/>
                <a:cs typeface="Calibri"/>
              </a:rPr>
              <a:t>Cards issued by Stripe</a:t>
            </a:r>
          </a:p>
        </p:txBody>
      </p:sp>
    </p:spTree>
    <p:extLst>
      <p:ext uri="{BB962C8B-B14F-4D97-AF65-F5344CB8AC3E}">
        <p14:creationId xmlns:p14="http://schemas.microsoft.com/office/powerpoint/2010/main" val="2663051471"/>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circle in the dark&#10;&#10;AI-generated content may be incorrect.">
            <a:extLst>
              <a:ext uri="{FF2B5EF4-FFF2-40B4-BE49-F238E27FC236}">
                <a16:creationId xmlns:a16="http://schemas.microsoft.com/office/drawing/2014/main" id="{7BA14958-0A3A-D07A-9560-DB7F51F8E6E9}"/>
              </a:ext>
            </a:extLst>
          </p:cNvPr>
          <p:cNvPicPr>
            <a:picLocks noChangeAspect="1"/>
          </p:cNvPicPr>
          <p:nvPr/>
        </p:nvPicPr>
        <p:blipFill>
          <a:blip r:embed="rId3"/>
          <a:srcRect l="34241" t="43230" r="-112" b="-112"/>
          <a:stretch/>
        </p:blipFill>
        <p:spPr>
          <a:xfrm rot="16200000">
            <a:off x="-308226" y="2645487"/>
            <a:ext cx="4517427" cy="3900974"/>
          </a:xfrm>
          <a:prstGeom prst="rect">
            <a:avLst/>
          </a:prstGeom>
          <a:ln>
            <a:noFill/>
          </a:ln>
        </p:spPr>
      </p:pic>
      <p:pic>
        <p:nvPicPr>
          <p:cNvPr id="8" name="Picture 7" descr="A red circle in the dark&#10;&#10;AI-generated content may be incorrect.">
            <a:extLst>
              <a:ext uri="{FF2B5EF4-FFF2-40B4-BE49-F238E27FC236}">
                <a16:creationId xmlns:a16="http://schemas.microsoft.com/office/drawing/2014/main" id="{BE5B283D-E7FD-B321-85CA-C5A69800D698}"/>
              </a:ext>
            </a:extLst>
          </p:cNvPr>
          <p:cNvPicPr>
            <a:picLocks noChangeAspect="1"/>
          </p:cNvPicPr>
          <p:nvPr/>
        </p:nvPicPr>
        <p:blipFill>
          <a:blip r:embed="rId3"/>
          <a:srcRect l="34241" t="43230" r="-112" b="-112"/>
          <a:stretch/>
        </p:blipFill>
        <p:spPr>
          <a:xfrm rot="10800000">
            <a:off x="7675802" y="2953712"/>
            <a:ext cx="4517427" cy="3900974"/>
          </a:xfrm>
          <a:prstGeom prst="rect">
            <a:avLst/>
          </a:prstGeom>
          <a:ln>
            <a:noFill/>
          </a:ln>
        </p:spPr>
      </p:pic>
      <p:sp>
        <p:nvSpPr>
          <p:cNvPr id="14" name="Google Shape;95;p1">
            <a:extLst>
              <a:ext uri="{FF2B5EF4-FFF2-40B4-BE49-F238E27FC236}">
                <a16:creationId xmlns:a16="http://schemas.microsoft.com/office/drawing/2014/main" id="{962C5B57-494E-5DD2-3AF9-B55D3288BD37}"/>
              </a:ext>
            </a:extLst>
          </p:cNvPr>
          <p:cNvSpPr txBox="1"/>
          <p:nvPr/>
        </p:nvSpPr>
        <p:spPr>
          <a:xfrm>
            <a:off x="259905" y="3064819"/>
            <a:ext cx="6713746" cy="584735"/>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a:p>
            <a:pPr marL="285750" marR="0" lvl="0" indent="-184150" algn="l" rtl="0">
              <a:spcBef>
                <a:spcPts val="0"/>
              </a:spcBef>
              <a:spcAft>
                <a:spcPts val="0"/>
              </a:spcAft>
              <a:buClr>
                <a:schemeClr val="dk1"/>
              </a:buClr>
              <a:buSzPts val="1600"/>
              <a:buFont typeface="Arial"/>
              <a:buNone/>
            </a:pPr>
            <a:endParaRPr sz="1600">
              <a:solidFill>
                <a:schemeClr val="lt1"/>
              </a:solidFill>
              <a:latin typeface="Open Sans" panose="020B0606030504020204" pitchFamily="34" charset="0"/>
              <a:ea typeface="Open Sans" panose="020B0606030504020204" pitchFamily="34" charset="0"/>
              <a:cs typeface="Open Sans" panose="020B0606030504020204" pitchFamily="34" charset="0"/>
              <a:sym typeface="Calibri"/>
            </a:endParaRPr>
          </a:p>
        </p:txBody>
      </p:sp>
      <p:sp>
        <p:nvSpPr>
          <p:cNvPr id="3" name="Google Shape;94;p1">
            <a:extLst>
              <a:ext uri="{FF2B5EF4-FFF2-40B4-BE49-F238E27FC236}">
                <a16:creationId xmlns:a16="http://schemas.microsoft.com/office/drawing/2014/main" id="{3CEE4F76-B88F-0C05-5FD9-3C25CCD82507}"/>
              </a:ext>
            </a:extLst>
          </p:cNvPr>
          <p:cNvSpPr txBox="1"/>
          <p:nvPr/>
        </p:nvSpPr>
        <p:spPr>
          <a:xfrm>
            <a:off x="1192708" y="2021081"/>
            <a:ext cx="5958159" cy="2862282"/>
          </a:xfrm>
          <a:prstGeom prst="rect">
            <a:avLst/>
          </a:prstGeom>
          <a:noFill/>
          <a:ln>
            <a:noFill/>
          </a:ln>
        </p:spPr>
        <p:txBody>
          <a:bodyPr spcFirstLastPara="1" wrap="square" lIns="91425" tIns="45700" rIns="91425" bIns="45700" anchor="t" anchorCtr="0">
            <a:spAutoFit/>
          </a:bodyPr>
          <a:lstStyle/>
          <a:p>
            <a:r>
              <a:rPr lang="en-US">
                <a:ea typeface="+mn-lt"/>
                <a:cs typeface="+mn-lt"/>
              </a:rPr>
              <a:t>Expense processes impact more than finance.</a:t>
            </a:r>
            <a:endParaRPr lang="en-US" sz="1900">
              <a:ea typeface="+mn-lt"/>
              <a:cs typeface="+mn-lt"/>
            </a:endParaRPr>
          </a:p>
          <a:p>
            <a:endParaRPr lang="en-US">
              <a:ea typeface="+mn-lt"/>
              <a:cs typeface="+mn-lt"/>
            </a:endParaRPr>
          </a:p>
          <a:p>
            <a:r>
              <a:rPr lang="en-US">
                <a:ea typeface="+mn-lt"/>
                <a:cs typeface="+mn-lt"/>
              </a:rPr>
              <a:t>Inefficient workflows create hidden </a:t>
            </a:r>
            <a:r>
              <a:rPr lang="en-US" err="1">
                <a:ea typeface="+mn-lt"/>
                <a:cs typeface="+mn-lt"/>
              </a:rPr>
              <a:t>organisational</a:t>
            </a:r>
            <a:r>
              <a:rPr lang="en-US">
                <a:ea typeface="+mn-lt"/>
                <a:cs typeface="+mn-lt"/>
              </a:rPr>
              <a:t> costs.</a:t>
            </a:r>
          </a:p>
          <a:p>
            <a:endParaRPr lang="en-US">
              <a:ea typeface="+mn-lt"/>
              <a:cs typeface="+mn-lt"/>
            </a:endParaRPr>
          </a:p>
          <a:p>
            <a:r>
              <a:rPr lang="en-US">
                <a:ea typeface="+mn-lt"/>
                <a:cs typeface="+mn-lt"/>
              </a:rPr>
              <a:t>Clear, structured processes reduce friction and risk.</a:t>
            </a:r>
          </a:p>
          <a:p>
            <a:endParaRPr lang="en-US">
              <a:ea typeface="+mn-lt"/>
              <a:cs typeface="+mn-lt"/>
            </a:endParaRPr>
          </a:p>
          <a:p>
            <a:r>
              <a:rPr lang="en-US">
                <a:ea typeface="+mn-lt"/>
                <a:cs typeface="+mn-lt"/>
              </a:rPr>
              <a:t>Small improvements can have a big impact.</a:t>
            </a:r>
            <a:endParaRPr lang="en-US">
              <a:ea typeface="Calibri"/>
              <a:cs typeface="Calibri"/>
            </a:endParaRPr>
          </a:p>
          <a:p>
            <a:endParaRPr lang="en-US">
              <a:ea typeface="Calibri"/>
              <a:cs typeface="Calibri"/>
            </a:endParaRPr>
          </a:p>
          <a:p>
            <a:r>
              <a:rPr lang="en-US">
                <a:ea typeface="Calibri"/>
                <a:cs typeface="Calibri"/>
              </a:rPr>
              <a:t>Remove the friction so, you can focus on delivering your mission.</a:t>
            </a:r>
            <a:endParaRPr lang="en-US">
              <a:latin typeface="Calibri"/>
              <a:ea typeface="Calibri"/>
              <a:cs typeface="Calibri"/>
            </a:endParaRPr>
          </a:p>
        </p:txBody>
      </p:sp>
      <p:sp>
        <p:nvSpPr>
          <p:cNvPr id="7" name="AutoShape 4">
            <a:extLst>
              <a:ext uri="{FF2B5EF4-FFF2-40B4-BE49-F238E27FC236}">
                <a16:creationId xmlns:a16="http://schemas.microsoft.com/office/drawing/2014/main" id="{683C33BF-D3F7-DDC3-D5D1-C0B5D7D80AA9}"/>
              </a:ext>
            </a:extLst>
          </p:cNvPr>
          <p:cNvSpPr/>
          <p:nvPr/>
        </p:nvSpPr>
        <p:spPr>
          <a:xfrm flipV="1">
            <a:off x="958673" y="1338003"/>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Google Shape;93;p1">
            <a:extLst>
              <a:ext uri="{FF2B5EF4-FFF2-40B4-BE49-F238E27FC236}">
                <a16:creationId xmlns:a16="http://schemas.microsoft.com/office/drawing/2014/main" id="{EEE898BA-4395-72BA-4202-0ACD0CA4E972}"/>
              </a:ext>
            </a:extLst>
          </p:cNvPr>
          <p:cNvSpPr txBox="1"/>
          <p:nvPr/>
        </p:nvSpPr>
        <p:spPr>
          <a:xfrm>
            <a:off x="839234" y="607361"/>
            <a:ext cx="5745699" cy="523180"/>
          </a:xfrm>
          <a:prstGeom prst="rect">
            <a:avLst/>
          </a:prstGeom>
          <a:noFill/>
          <a:ln>
            <a:noFill/>
          </a:ln>
        </p:spPr>
        <p:txBody>
          <a:bodyPr spcFirstLastPara="1" wrap="square" lIns="91425" tIns="45700" rIns="91425" bIns="45700" anchor="t" anchorCtr="0">
            <a:spAutoFit/>
          </a:bodyPr>
          <a:lstStyle/>
          <a:p>
            <a:r>
              <a:rPr lang="en-US" sz="2800" b="1">
                <a:solidFill>
                  <a:srgbClr val="3B434C"/>
                </a:solidFill>
                <a:latin typeface="Open Sans"/>
                <a:ea typeface="Open Sans"/>
                <a:cs typeface="Open Sans"/>
                <a:sym typeface="Calibri"/>
              </a:rPr>
              <a:t>Key Takeaways</a:t>
            </a:r>
            <a:endParaRPr lang="en-US" sz="2800">
              <a:solidFill>
                <a:srgbClr val="3B434C"/>
              </a:solidFill>
              <a:latin typeface="Open Sans"/>
              <a:ea typeface="Open Sans"/>
              <a:cs typeface="Open Sans"/>
            </a:endParaRPr>
          </a:p>
        </p:txBody>
      </p:sp>
      <p:pic>
        <p:nvPicPr>
          <p:cNvPr id="11" name="Picture 10" descr="A close-up of a black background&#10;&#10;AI-generated content may be incorrect.">
            <a:extLst>
              <a:ext uri="{FF2B5EF4-FFF2-40B4-BE49-F238E27FC236}">
                <a16:creationId xmlns:a16="http://schemas.microsoft.com/office/drawing/2014/main" id="{93E15CF4-F37A-FF3E-2AC9-844F434472EE}"/>
              </a:ext>
            </a:extLst>
          </p:cNvPr>
          <p:cNvPicPr>
            <a:picLocks noChangeAspect="1"/>
          </p:cNvPicPr>
          <p:nvPr/>
        </p:nvPicPr>
        <p:blipFill>
          <a:blip r:embed="rId4"/>
          <a:stretch>
            <a:fillRect/>
          </a:stretch>
        </p:blipFill>
        <p:spPr>
          <a:xfrm>
            <a:off x="10220633" y="373473"/>
            <a:ext cx="1614907" cy="469797"/>
          </a:xfrm>
          <a:prstGeom prst="rect">
            <a:avLst/>
          </a:prstGeom>
          <a:ln>
            <a:noFill/>
          </a:ln>
        </p:spPr>
      </p:pic>
      <p:pic>
        <p:nvPicPr>
          <p:cNvPr id="10" name="Picture 9" descr="A white tick in a red circle&#10;&#10;Description automatically generated with medium confidence">
            <a:extLst>
              <a:ext uri="{FF2B5EF4-FFF2-40B4-BE49-F238E27FC236}">
                <a16:creationId xmlns:a16="http://schemas.microsoft.com/office/drawing/2014/main" id="{86CADFE8-CE72-C415-B155-07D0EAEA6747}"/>
              </a:ext>
            </a:extLst>
          </p:cNvPr>
          <p:cNvPicPr>
            <a:picLocks noChangeAspect="1"/>
          </p:cNvPicPr>
          <p:nvPr/>
        </p:nvPicPr>
        <p:blipFill>
          <a:blip r:embed="rId5"/>
          <a:stretch>
            <a:fillRect/>
          </a:stretch>
        </p:blipFill>
        <p:spPr>
          <a:xfrm>
            <a:off x="838276" y="2040534"/>
            <a:ext cx="285750" cy="295275"/>
          </a:xfrm>
          <a:prstGeom prst="rect">
            <a:avLst/>
          </a:prstGeom>
          <a:ln>
            <a:noFill/>
          </a:ln>
        </p:spPr>
      </p:pic>
      <p:pic>
        <p:nvPicPr>
          <p:cNvPr id="12" name="Picture 11" descr="A white tick in a red circle&#10;&#10;Description automatically generated with medium confidence">
            <a:extLst>
              <a:ext uri="{FF2B5EF4-FFF2-40B4-BE49-F238E27FC236}">
                <a16:creationId xmlns:a16="http://schemas.microsoft.com/office/drawing/2014/main" id="{A08C9A83-5C59-4B35-810D-F338574BE4EE}"/>
              </a:ext>
            </a:extLst>
          </p:cNvPr>
          <p:cNvPicPr>
            <a:picLocks noChangeAspect="1"/>
          </p:cNvPicPr>
          <p:nvPr/>
        </p:nvPicPr>
        <p:blipFill>
          <a:blip r:embed="rId5"/>
          <a:stretch>
            <a:fillRect/>
          </a:stretch>
        </p:blipFill>
        <p:spPr>
          <a:xfrm>
            <a:off x="838276" y="3127970"/>
            <a:ext cx="285750" cy="295275"/>
          </a:xfrm>
          <a:prstGeom prst="rect">
            <a:avLst/>
          </a:prstGeom>
          <a:ln>
            <a:noFill/>
          </a:ln>
        </p:spPr>
      </p:pic>
      <p:pic>
        <p:nvPicPr>
          <p:cNvPr id="13" name="Picture 12" descr="A white tick in a red circle&#10;&#10;Description automatically generated with medium confidence">
            <a:extLst>
              <a:ext uri="{FF2B5EF4-FFF2-40B4-BE49-F238E27FC236}">
                <a16:creationId xmlns:a16="http://schemas.microsoft.com/office/drawing/2014/main" id="{043B67BA-85DE-0E37-48D9-1F0248ECD28B}"/>
              </a:ext>
            </a:extLst>
          </p:cNvPr>
          <p:cNvPicPr>
            <a:picLocks noChangeAspect="1"/>
          </p:cNvPicPr>
          <p:nvPr/>
        </p:nvPicPr>
        <p:blipFill>
          <a:blip r:embed="rId5"/>
          <a:stretch>
            <a:fillRect/>
          </a:stretch>
        </p:blipFill>
        <p:spPr>
          <a:xfrm>
            <a:off x="837019" y="4237695"/>
            <a:ext cx="285750" cy="295275"/>
          </a:xfrm>
          <a:prstGeom prst="rect">
            <a:avLst/>
          </a:prstGeom>
          <a:ln>
            <a:noFill/>
          </a:ln>
        </p:spPr>
      </p:pic>
      <p:pic>
        <p:nvPicPr>
          <p:cNvPr id="15" name="Picture 14" descr="A white tick in a red circle&#10;&#10;Description automatically generated with medium confidence">
            <a:extLst>
              <a:ext uri="{FF2B5EF4-FFF2-40B4-BE49-F238E27FC236}">
                <a16:creationId xmlns:a16="http://schemas.microsoft.com/office/drawing/2014/main" id="{465AE442-76A3-1703-5EDB-8EDA04DE9A4A}"/>
              </a:ext>
            </a:extLst>
          </p:cNvPr>
          <p:cNvPicPr>
            <a:picLocks noChangeAspect="1"/>
          </p:cNvPicPr>
          <p:nvPr/>
        </p:nvPicPr>
        <p:blipFill>
          <a:blip r:embed="rId5"/>
          <a:stretch>
            <a:fillRect/>
          </a:stretch>
        </p:blipFill>
        <p:spPr>
          <a:xfrm>
            <a:off x="837019" y="2581757"/>
            <a:ext cx="285750" cy="295275"/>
          </a:xfrm>
          <a:prstGeom prst="rect">
            <a:avLst/>
          </a:prstGeom>
          <a:ln>
            <a:noFill/>
          </a:ln>
        </p:spPr>
      </p:pic>
      <p:pic>
        <p:nvPicPr>
          <p:cNvPr id="16" name="Picture 15" descr="A white tick in a red circle&#10;&#10;Description automatically generated with medium confidence">
            <a:extLst>
              <a:ext uri="{FF2B5EF4-FFF2-40B4-BE49-F238E27FC236}">
                <a16:creationId xmlns:a16="http://schemas.microsoft.com/office/drawing/2014/main" id="{FC5B9F31-9A17-92C3-968C-FE3396FD959E}"/>
              </a:ext>
            </a:extLst>
          </p:cNvPr>
          <p:cNvPicPr>
            <a:picLocks noChangeAspect="1"/>
          </p:cNvPicPr>
          <p:nvPr/>
        </p:nvPicPr>
        <p:blipFill>
          <a:blip r:embed="rId5"/>
          <a:stretch>
            <a:fillRect/>
          </a:stretch>
        </p:blipFill>
        <p:spPr>
          <a:xfrm>
            <a:off x="837019" y="3686632"/>
            <a:ext cx="285750" cy="295275"/>
          </a:xfrm>
          <a:prstGeom prst="rect">
            <a:avLst/>
          </a:prstGeom>
          <a:ln>
            <a:noFill/>
          </a:ln>
        </p:spPr>
      </p:pic>
      <p:pic>
        <p:nvPicPr>
          <p:cNvPr id="4" name="Picture 3">
            <a:extLst>
              <a:ext uri="{FF2B5EF4-FFF2-40B4-BE49-F238E27FC236}">
                <a16:creationId xmlns:a16="http://schemas.microsoft.com/office/drawing/2014/main" id="{EFBBF8D7-15B3-4B51-CB1C-80CA6948D548}"/>
              </a:ext>
            </a:extLst>
          </p:cNvPr>
          <p:cNvPicPr>
            <a:picLocks noChangeAspect="1"/>
          </p:cNvPicPr>
          <p:nvPr/>
        </p:nvPicPr>
        <p:blipFill>
          <a:blip r:embed="rId6"/>
          <a:stretch>
            <a:fillRect/>
          </a:stretch>
        </p:blipFill>
        <p:spPr>
          <a:xfrm>
            <a:off x="7202465" y="1518782"/>
            <a:ext cx="4227535" cy="4253630"/>
          </a:xfrm>
          <a:prstGeom prst="rect">
            <a:avLst/>
          </a:prstGeom>
          <a:ln>
            <a:noFill/>
          </a:ln>
        </p:spPr>
      </p:pic>
      <p:sp>
        <p:nvSpPr>
          <p:cNvPr id="17" name="TextBox 16">
            <a:extLst>
              <a:ext uri="{FF2B5EF4-FFF2-40B4-BE49-F238E27FC236}">
                <a16:creationId xmlns:a16="http://schemas.microsoft.com/office/drawing/2014/main" id="{8287BAA6-B93A-4DA7-9982-ECAE75D82220}"/>
              </a:ext>
            </a:extLst>
          </p:cNvPr>
          <p:cNvSpPr txBox="1"/>
          <p:nvPr/>
        </p:nvSpPr>
        <p:spPr>
          <a:xfrm>
            <a:off x="568777" y="5279686"/>
            <a:ext cx="6582089" cy="954107"/>
          </a:xfrm>
          <a:prstGeom prst="rect">
            <a:avLst/>
          </a:prstGeom>
          <a:noFill/>
        </p:spPr>
        <p:txBody>
          <a:bodyPr wrap="square" lIns="91440" tIns="45720" rIns="91440" bIns="45720" anchor="t">
            <a:spAutoFit/>
          </a:bodyPr>
          <a:lstStyle/>
          <a:p>
            <a:r>
              <a:rPr lang="en-US" sz="1800" b="1" i="0" u="none" strike="noStrike">
                <a:solidFill>
                  <a:srgbClr val="3B434C"/>
                </a:solidFill>
                <a:effectLst/>
                <a:latin typeface="Calibri"/>
                <a:ea typeface="Calibri"/>
                <a:cs typeface="Calibri"/>
              </a:rPr>
              <a:t>Want to learn more about ExpenseIn? Book a call with the team: </a:t>
            </a:r>
          </a:p>
          <a:p>
            <a:endParaRPr lang="en-US" sz="1800" b="1" i="0" u="none" strike="noStrike">
              <a:solidFill>
                <a:srgbClr val="3B434C"/>
              </a:solidFill>
              <a:effectLst/>
              <a:latin typeface="Calibri" panose="020F0502020204030204" pitchFamily="34" charset="0"/>
            </a:endParaRPr>
          </a:p>
          <a:p>
            <a:pPr marL="285750" indent="-285750">
              <a:buFont typeface="Arial" panose="020B0604020202020204" pitchFamily="34" charset="0"/>
              <a:buChar char="•"/>
            </a:pPr>
            <a:r>
              <a:rPr lang="en-GB" sz="2000">
                <a:solidFill>
                  <a:srgbClr val="ED5455"/>
                </a:solidFill>
                <a:hlinkClick r:id="rId7" tooltip="mailto:jahana.khan@expensein.com">
                  <a:extLst>
                    <a:ext uri="{A12FA001-AC4F-418D-AE19-62706E023703}">
                      <ahyp:hlinkClr xmlns:ahyp="http://schemas.microsoft.com/office/drawing/2018/hyperlinkcolor" val="tx"/>
                    </a:ext>
                  </a:extLst>
                </a:hlinkClick>
              </a:rPr>
              <a:t>jahana.khan@expensein.com</a:t>
            </a:r>
            <a:endParaRPr lang="en-US" sz="2000" b="1">
              <a:solidFill>
                <a:srgbClr val="ED5455"/>
              </a:solidFill>
              <a:latin typeface="Calibri"/>
              <a:ea typeface="Calibri"/>
              <a:cs typeface="Calibri"/>
              <a:hlinkClick r:id="rId8">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416765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A5C6342-AFFD-A54E-7D2B-F4335F336D66}"/>
              </a:ext>
            </a:extLst>
          </p:cNvPr>
          <p:cNvSpPr txBox="1"/>
          <p:nvPr/>
        </p:nvSpPr>
        <p:spPr>
          <a:xfrm>
            <a:off x="1439333" y="4181505"/>
            <a:ext cx="931545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b="1">
                <a:solidFill>
                  <a:srgbClr val="3B434C"/>
                </a:solidFill>
                <a:latin typeface="Open Sans"/>
                <a:ea typeface="Open Sans"/>
                <a:cs typeface="Open Sans"/>
              </a:rPr>
              <a:t>Questions?</a:t>
            </a:r>
            <a:endParaRPr lang="en-US" sz="5400" b="1">
              <a:solidFill>
                <a:srgbClr val="3B434C"/>
              </a:solidFill>
              <a:latin typeface="Open Sans"/>
              <a:ea typeface="Calibri"/>
              <a:cs typeface="Calibri"/>
            </a:endParaRPr>
          </a:p>
        </p:txBody>
      </p:sp>
      <p:pic>
        <p:nvPicPr>
          <p:cNvPr id="2" name="Graphic 1" descr="Questions outline">
            <a:extLst>
              <a:ext uri="{FF2B5EF4-FFF2-40B4-BE49-F238E27FC236}">
                <a16:creationId xmlns:a16="http://schemas.microsoft.com/office/drawing/2014/main" id="{2DA1D29A-6E50-3595-752E-4BD5BC11772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179608" y="2072053"/>
            <a:ext cx="1820832" cy="1795931"/>
          </a:xfrm>
          <a:prstGeom prst="rect">
            <a:avLst/>
          </a:prstGeom>
        </p:spPr>
      </p:pic>
      <p:pic>
        <p:nvPicPr>
          <p:cNvPr id="5" name="Picture 4" descr="A red circle in the dark&#10;&#10;AI-generated content may be incorrect.">
            <a:extLst>
              <a:ext uri="{FF2B5EF4-FFF2-40B4-BE49-F238E27FC236}">
                <a16:creationId xmlns:a16="http://schemas.microsoft.com/office/drawing/2014/main" id="{CC9EC759-ED2A-361A-ADCF-55A6820DEA7B}"/>
              </a:ext>
            </a:extLst>
          </p:cNvPr>
          <p:cNvPicPr>
            <a:picLocks noChangeAspect="1"/>
          </p:cNvPicPr>
          <p:nvPr/>
        </p:nvPicPr>
        <p:blipFill>
          <a:blip r:embed="rId3"/>
          <a:srcRect l="34241" t="43230" r="-112" b="-112"/>
          <a:stretch/>
        </p:blipFill>
        <p:spPr>
          <a:xfrm rot="10800000">
            <a:off x="7675802" y="2953712"/>
            <a:ext cx="4517427" cy="3900974"/>
          </a:xfrm>
          <a:prstGeom prst="rect">
            <a:avLst/>
          </a:prstGeom>
          <a:ln>
            <a:noFill/>
          </a:ln>
        </p:spPr>
      </p:pic>
      <p:pic>
        <p:nvPicPr>
          <p:cNvPr id="7" name="Picture 6" descr="A red circle in the dark&#10;&#10;AI-generated content may be incorrect.">
            <a:extLst>
              <a:ext uri="{FF2B5EF4-FFF2-40B4-BE49-F238E27FC236}">
                <a16:creationId xmlns:a16="http://schemas.microsoft.com/office/drawing/2014/main" id="{BE65C6C3-67FD-7D67-A357-EB134AB985D5}"/>
              </a:ext>
            </a:extLst>
          </p:cNvPr>
          <p:cNvPicPr>
            <a:picLocks noChangeAspect="1"/>
          </p:cNvPicPr>
          <p:nvPr/>
        </p:nvPicPr>
        <p:blipFill>
          <a:blip r:embed="rId3"/>
          <a:srcRect l="34241" t="43230" r="-112" b="-112"/>
          <a:stretch/>
        </p:blipFill>
        <p:spPr>
          <a:xfrm>
            <a:off x="-5773" y="-1924"/>
            <a:ext cx="4517427" cy="3900974"/>
          </a:xfrm>
          <a:prstGeom prst="rect">
            <a:avLst/>
          </a:prstGeom>
          <a:ln>
            <a:noFill/>
          </a:ln>
        </p:spPr>
      </p:pic>
      <p:pic>
        <p:nvPicPr>
          <p:cNvPr id="9" name="Picture 8" descr="A close-up of a black background&#10;&#10;AI-generated content may be incorrect.">
            <a:extLst>
              <a:ext uri="{FF2B5EF4-FFF2-40B4-BE49-F238E27FC236}">
                <a16:creationId xmlns:a16="http://schemas.microsoft.com/office/drawing/2014/main" id="{58265A6A-E2E4-EF6A-5F43-00A7AC3160C6}"/>
              </a:ext>
            </a:extLst>
          </p:cNvPr>
          <p:cNvPicPr>
            <a:picLocks noChangeAspect="1"/>
          </p:cNvPicPr>
          <p:nvPr/>
        </p:nvPicPr>
        <p:blipFill>
          <a:blip r:embed="rId4"/>
          <a:stretch>
            <a:fillRect/>
          </a:stretch>
        </p:blipFill>
        <p:spPr>
          <a:xfrm>
            <a:off x="5287736" y="461963"/>
            <a:ext cx="1614907" cy="469797"/>
          </a:xfrm>
          <a:prstGeom prst="rect">
            <a:avLst/>
          </a:prstGeom>
          <a:ln>
            <a:noFill/>
          </a:ln>
        </p:spPr>
      </p:pic>
    </p:spTree>
    <p:extLst>
      <p:ext uri="{BB962C8B-B14F-4D97-AF65-F5344CB8AC3E}">
        <p14:creationId xmlns:p14="http://schemas.microsoft.com/office/powerpoint/2010/main" val="3351534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black background&#10;&#10;AI-generated content may be incorrect.">
            <a:extLst>
              <a:ext uri="{FF2B5EF4-FFF2-40B4-BE49-F238E27FC236}">
                <a16:creationId xmlns:a16="http://schemas.microsoft.com/office/drawing/2014/main" id="{A1A4E613-2082-6B8B-9F6F-F1D344A5C021}"/>
              </a:ext>
            </a:extLst>
          </p:cNvPr>
          <p:cNvPicPr>
            <a:picLocks noChangeAspect="1"/>
          </p:cNvPicPr>
          <p:nvPr/>
        </p:nvPicPr>
        <p:blipFill>
          <a:blip r:embed="rId2"/>
          <a:stretch>
            <a:fillRect/>
          </a:stretch>
        </p:blipFill>
        <p:spPr>
          <a:xfrm>
            <a:off x="10220633" y="373473"/>
            <a:ext cx="1614907" cy="469797"/>
          </a:xfrm>
          <a:prstGeom prst="rect">
            <a:avLst/>
          </a:prstGeom>
          <a:ln>
            <a:noFill/>
          </a:ln>
        </p:spPr>
      </p:pic>
      <p:sp>
        <p:nvSpPr>
          <p:cNvPr id="11" name="AutoShape 4">
            <a:extLst>
              <a:ext uri="{FF2B5EF4-FFF2-40B4-BE49-F238E27FC236}">
                <a16:creationId xmlns:a16="http://schemas.microsoft.com/office/drawing/2014/main" id="{5AE4206A-E12C-7C67-A931-131805B98D8A}"/>
              </a:ext>
            </a:extLst>
          </p:cNvPr>
          <p:cNvSpPr/>
          <p:nvPr/>
        </p:nvSpPr>
        <p:spPr>
          <a:xfrm flipV="1">
            <a:off x="958673" y="130534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5" name="Google Shape;93;p1">
            <a:extLst>
              <a:ext uri="{FF2B5EF4-FFF2-40B4-BE49-F238E27FC236}">
                <a16:creationId xmlns:a16="http://schemas.microsoft.com/office/drawing/2014/main" id="{25D9CAAD-D316-64ED-48B6-1F4FDC652CE1}"/>
              </a:ext>
            </a:extLst>
          </p:cNvPr>
          <p:cNvSpPr txBox="1"/>
          <p:nvPr/>
        </p:nvSpPr>
        <p:spPr>
          <a:xfrm>
            <a:off x="825496" y="618567"/>
            <a:ext cx="9292699" cy="523180"/>
          </a:xfrm>
          <a:prstGeom prst="rect">
            <a:avLst/>
          </a:prstGeom>
          <a:noFill/>
          <a:ln>
            <a:noFill/>
          </a:ln>
        </p:spPr>
        <p:txBody>
          <a:bodyPr spcFirstLastPara="1" wrap="square" lIns="91425" tIns="45700" rIns="91425" bIns="45700" anchor="t" anchorCtr="0">
            <a:spAutoFit/>
          </a:bodyPr>
          <a:lstStyle/>
          <a:p>
            <a:r>
              <a:rPr lang="en-US" sz="2800" b="1">
                <a:solidFill>
                  <a:schemeClr val="tx1">
                    <a:lumMod val="85000"/>
                    <a:lumOff val="15000"/>
                  </a:schemeClr>
                </a:solidFill>
                <a:latin typeface="Calibri"/>
                <a:ea typeface="Calibri"/>
                <a:cs typeface="Calibri"/>
                <a:sym typeface="Calibri"/>
              </a:rPr>
              <a:t>Meet Jahana</a:t>
            </a:r>
            <a:endParaRPr lang="en-US" sz="2800" b="1">
              <a:solidFill>
                <a:schemeClr val="tx1">
                  <a:lumMod val="85000"/>
                  <a:lumOff val="15000"/>
                </a:schemeClr>
              </a:solidFill>
              <a:latin typeface="Calibri"/>
              <a:ea typeface="Calibri"/>
              <a:cs typeface="Calibri"/>
            </a:endParaRPr>
          </a:p>
        </p:txBody>
      </p:sp>
      <p:pic>
        <p:nvPicPr>
          <p:cNvPr id="3" name="Picture 2" descr="A red circle in the dark&#10;&#10;AI-generated content may be incorrect.">
            <a:extLst>
              <a:ext uri="{FF2B5EF4-FFF2-40B4-BE49-F238E27FC236}">
                <a16:creationId xmlns:a16="http://schemas.microsoft.com/office/drawing/2014/main" id="{6E040613-1C14-6A76-960A-C166F3FBF70A}"/>
              </a:ext>
            </a:extLst>
          </p:cNvPr>
          <p:cNvPicPr>
            <a:picLocks noChangeAspect="1"/>
          </p:cNvPicPr>
          <p:nvPr/>
        </p:nvPicPr>
        <p:blipFill>
          <a:blip r:embed="rId3"/>
          <a:srcRect l="34241" t="43230" r="-112" b="-112"/>
          <a:stretch/>
        </p:blipFill>
        <p:spPr>
          <a:xfrm rot="16200000">
            <a:off x="-309228" y="2647999"/>
            <a:ext cx="4517427" cy="3900974"/>
          </a:xfrm>
          <a:prstGeom prst="rect">
            <a:avLst/>
          </a:prstGeom>
          <a:ln>
            <a:noFill/>
          </a:ln>
        </p:spPr>
      </p:pic>
      <p:pic>
        <p:nvPicPr>
          <p:cNvPr id="5" name="Picture 4" descr="A red circle in the dark&#10;&#10;AI-generated content may be incorrect.">
            <a:extLst>
              <a:ext uri="{FF2B5EF4-FFF2-40B4-BE49-F238E27FC236}">
                <a16:creationId xmlns:a16="http://schemas.microsoft.com/office/drawing/2014/main" id="{4CA2F94D-83BF-F345-E204-9C0EDBF7A2EB}"/>
              </a:ext>
            </a:extLst>
          </p:cNvPr>
          <p:cNvPicPr>
            <a:picLocks noChangeAspect="1"/>
          </p:cNvPicPr>
          <p:nvPr/>
        </p:nvPicPr>
        <p:blipFill>
          <a:blip r:embed="rId3"/>
          <a:srcRect l="34241" t="43230" r="-112" b="-112"/>
          <a:stretch/>
        </p:blipFill>
        <p:spPr>
          <a:xfrm rot="10800000">
            <a:off x="7675802" y="2953712"/>
            <a:ext cx="4517427" cy="3900974"/>
          </a:xfrm>
          <a:prstGeom prst="rect">
            <a:avLst/>
          </a:prstGeom>
          <a:ln>
            <a:noFill/>
          </a:ln>
        </p:spPr>
      </p:pic>
      <p:pic>
        <p:nvPicPr>
          <p:cNvPr id="38" name="Picture 37" descr="A person wearing glasses and smiling&#10;&#10;AI-generated content may be incorrect.">
            <a:extLst>
              <a:ext uri="{FF2B5EF4-FFF2-40B4-BE49-F238E27FC236}">
                <a16:creationId xmlns:a16="http://schemas.microsoft.com/office/drawing/2014/main" id="{0FC0EF83-CEE3-6ACF-0B61-8746488D14E4}"/>
              </a:ext>
            </a:extLst>
          </p:cNvPr>
          <p:cNvPicPr>
            <a:picLocks noChangeAspect="1"/>
          </p:cNvPicPr>
          <p:nvPr/>
        </p:nvPicPr>
        <p:blipFill>
          <a:blip r:embed="rId4"/>
          <a:stretch>
            <a:fillRect/>
          </a:stretch>
        </p:blipFill>
        <p:spPr>
          <a:xfrm>
            <a:off x="1921573" y="2085388"/>
            <a:ext cx="2241627" cy="2738340"/>
          </a:xfrm>
          <a:prstGeom prst="rect">
            <a:avLst/>
          </a:prstGeom>
          <a:ln>
            <a:noFill/>
          </a:ln>
        </p:spPr>
      </p:pic>
      <p:sp>
        <p:nvSpPr>
          <p:cNvPr id="2" name="Google Shape;93;p1">
            <a:extLst>
              <a:ext uri="{FF2B5EF4-FFF2-40B4-BE49-F238E27FC236}">
                <a16:creationId xmlns:a16="http://schemas.microsoft.com/office/drawing/2014/main" id="{BD1A331D-5310-CDAE-854D-1E4C0D38590F}"/>
              </a:ext>
            </a:extLst>
          </p:cNvPr>
          <p:cNvSpPr txBox="1"/>
          <p:nvPr/>
        </p:nvSpPr>
        <p:spPr>
          <a:xfrm>
            <a:off x="1823470" y="4984621"/>
            <a:ext cx="2439262" cy="523180"/>
          </a:xfrm>
          <a:prstGeom prst="rect">
            <a:avLst/>
          </a:prstGeom>
          <a:noFill/>
          <a:ln>
            <a:noFill/>
          </a:ln>
        </p:spPr>
        <p:txBody>
          <a:bodyPr spcFirstLastPara="1" wrap="square" lIns="91425" tIns="45700" rIns="91425" bIns="45700" anchor="t" anchorCtr="0">
            <a:spAutoFit/>
          </a:bodyPr>
          <a:lstStyle/>
          <a:p>
            <a:pPr algn="ctr"/>
            <a:r>
              <a:rPr lang="en-US" sz="1400" b="1">
                <a:solidFill>
                  <a:schemeClr val="tx1">
                    <a:lumMod val="85000"/>
                    <a:lumOff val="15000"/>
                  </a:schemeClr>
                </a:solidFill>
                <a:latin typeface="Open Sans"/>
                <a:ea typeface="Open Sans"/>
                <a:cs typeface="Open Sans"/>
              </a:rPr>
              <a:t>Customer Success </a:t>
            </a:r>
            <a:endParaRPr lang="en-US">
              <a:solidFill>
                <a:schemeClr val="tx1">
                  <a:lumMod val="85000"/>
                  <a:lumOff val="15000"/>
                </a:schemeClr>
              </a:solidFill>
              <a:latin typeface="Calibri" panose="020F0502020204030204"/>
              <a:ea typeface="Calibri" panose="020F0502020204030204"/>
              <a:cs typeface="Calibri" panose="020F0502020204030204"/>
            </a:endParaRPr>
          </a:p>
          <a:p>
            <a:pPr algn="ctr"/>
            <a:r>
              <a:rPr lang="en-US" sz="1400" b="1">
                <a:solidFill>
                  <a:schemeClr val="tx1">
                    <a:lumMod val="85000"/>
                    <a:lumOff val="15000"/>
                  </a:schemeClr>
                </a:solidFill>
                <a:latin typeface="Open Sans"/>
                <a:ea typeface="Open Sans"/>
                <a:cs typeface="Open Sans"/>
              </a:rPr>
              <a:t>Team Manager</a:t>
            </a:r>
            <a:endParaRPr lang="en-US">
              <a:solidFill>
                <a:schemeClr val="tx1">
                  <a:lumMod val="85000"/>
                  <a:lumOff val="15000"/>
                </a:schemeClr>
              </a:solidFill>
              <a:ea typeface="Calibri"/>
              <a:cs typeface="Calibri"/>
            </a:endParaRPr>
          </a:p>
        </p:txBody>
      </p:sp>
      <p:pic>
        <p:nvPicPr>
          <p:cNvPr id="4" name="Picture 3" descr="A black and red background&#10;&#10;AI-generated content may be incorrect.">
            <a:extLst>
              <a:ext uri="{FF2B5EF4-FFF2-40B4-BE49-F238E27FC236}">
                <a16:creationId xmlns:a16="http://schemas.microsoft.com/office/drawing/2014/main" id="{B205DEF9-C2BF-DB17-F850-D9F36EA98D42}"/>
              </a:ext>
            </a:extLst>
          </p:cNvPr>
          <p:cNvPicPr>
            <a:picLocks noChangeAspect="1"/>
          </p:cNvPicPr>
          <p:nvPr/>
        </p:nvPicPr>
        <p:blipFill>
          <a:blip r:embed="rId5">
            <a:alphaModFix/>
          </a:blip>
          <a:stretch>
            <a:fillRect/>
          </a:stretch>
        </p:blipFill>
        <p:spPr>
          <a:xfrm>
            <a:off x="4449867" y="2087866"/>
            <a:ext cx="5835036" cy="3518134"/>
          </a:xfrm>
          <a:prstGeom prst="rect">
            <a:avLst/>
          </a:prstGeom>
          <a:ln>
            <a:noFill/>
          </a:ln>
        </p:spPr>
      </p:pic>
      <p:sp>
        <p:nvSpPr>
          <p:cNvPr id="37" name="TextBox 36">
            <a:extLst>
              <a:ext uri="{FF2B5EF4-FFF2-40B4-BE49-F238E27FC236}">
                <a16:creationId xmlns:a16="http://schemas.microsoft.com/office/drawing/2014/main" id="{703DF059-00DE-6BD9-FE0D-273651401A5E}"/>
              </a:ext>
            </a:extLst>
          </p:cNvPr>
          <p:cNvSpPr txBox="1"/>
          <p:nvPr/>
        </p:nvSpPr>
        <p:spPr>
          <a:xfrm>
            <a:off x="4819259" y="3229613"/>
            <a:ext cx="5139752"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85000"/>
                    <a:lumOff val="15000"/>
                  </a:schemeClr>
                </a:solidFill>
                <a:latin typeface="Open Sans"/>
                <a:ea typeface="+mn-lt"/>
                <a:cs typeface="+mn-lt"/>
              </a:rPr>
              <a:t>I work closely with existing customers day to day</a:t>
            </a:r>
            <a:r>
              <a:rPr lang="en-US" sz="1400" dirty="0">
                <a:solidFill>
                  <a:schemeClr val="tx1">
                    <a:lumMod val="85000"/>
                    <a:lumOff val="15000"/>
                  </a:schemeClr>
                </a:solidFill>
                <a:latin typeface="Calibri"/>
                <a:ea typeface="+mn-lt"/>
                <a:cs typeface="+mn-lt"/>
              </a:rPr>
              <a:t> </a:t>
            </a:r>
          </a:p>
          <a:p>
            <a:r>
              <a:rPr lang="en-US" sz="1400" b="1" dirty="0">
                <a:solidFill>
                  <a:schemeClr val="tx1">
                    <a:lumMod val="85000"/>
                    <a:lumOff val="15000"/>
                  </a:schemeClr>
                </a:solidFill>
                <a:latin typeface="Open Sans"/>
                <a:ea typeface="+mn-lt"/>
                <a:cs typeface="+mn-lt"/>
              </a:rPr>
              <a:t>to ensure ExpenseIn not only meets their expectations but also helps streamline business processes.</a:t>
            </a:r>
            <a:endParaRPr lang="en-US" b="1" dirty="0">
              <a:solidFill>
                <a:schemeClr val="tx1">
                  <a:lumMod val="85000"/>
                  <a:lumOff val="15000"/>
                </a:schemeClr>
              </a:solidFill>
              <a:latin typeface="Open Sans"/>
              <a:ea typeface="+mn-lt"/>
              <a:cs typeface="+mn-lt"/>
            </a:endParaRPr>
          </a:p>
          <a:p>
            <a:endParaRPr lang="en-US" sz="1400" b="1" dirty="0">
              <a:solidFill>
                <a:schemeClr val="tx1">
                  <a:lumMod val="85000"/>
                  <a:lumOff val="15000"/>
                </a:schemeClr>
              </a:solidFill>
              <a:latin typeface="Open Sans"/>
              <a:ea typeface="Calibri"/>
              <a:cs typeface="Calibri"/>
            </a:endParaRPr>
          </a:p>
          <a:p>
            <a:r>
              <a:rPr lang="en-US" sz="1400" b="1" dirty="0">
                <a:solidFill>
                  <a:schemeClr val="tx1">
                    <a:lumMod val="85000"/>
                    <a:lumOff val="15000"/>
                  </a:schemeClr>
                </a:solidFill>
                <a:latin typeface="Open Sans"/>
                <a:ea typeface="Verdana"/>
                <a:cs typeface="+mn-lt"/>
              </a:rPr>
              <a:t>My focus is to make sure our customers feel supported, confident and they're able to get real value from ExpenseIn.  </a:t>
            </a:r>
            <a:endParaRPr lang="en-US" sz="1400" b="1" dirty="0">
              <a:solidFill>
                <a:schemeClr val="tx1">
                  <a:lumMod val="85000"/>
                  <a:lumOff val="15000"/>
                </a:schemeClr>
              </a:solidFill>
              <a:latin typeface="Open Sans"/>
              <a:ea typeface="Open Sans"/>
              <a:cs typeface="Open Sans"/>
            </a:endParaRPr>
          </a:p>
        </p:txBody>
      </p:sp>
      <p:sp>
        <p:nvSpPr>
          <p:cNvPr id="36" name="TextBox 35">
            <a:extLst>
              <a:ext uri="{FF2B5EF4-FFF2-40B4-BE49-F238E27FC236}">
                <a16:creationId xmlns:a16="http://schemas.microsoft.com/office/drawing/2014/main" id="{ED8C641C-7170-12B2-4A79-07DAB809AEF9}"/>
              </a:ext>
            </a:extLst>
          </p:cNvPr>
          <p:cNvSpPr txBox="1"/>
          <p:nvPr/>
        </p:nvSpPr>
        <p:spPr>
          <a:xfrm>
            <a:off x="4845997" y="2468864"/>
            <a:ext cx="47767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b="1">
                <a:solidFill>
                  <a:schemeClr val="tx1">
                    <a:lumMod val="85000"/>
                    <a:lumOff val="15000"/>
                  </a:schemeClr>
                </a:solidFill>
                <a:latin typeface="Open Sans"/>
                <a:ea typeface="Calibri"/>
                <a:cs typeface="Calibri"/>
              </a:rPr>
              <a:t>Here's a little bit about me...</a:t>
            </a:r>
          </a:p>
        </p:txBody>
      </p:sp>
    </p:spTree>
    <p:extLst>
      <p:ext uri="{BB962C8B-B14F-4D97-AF65-F5344CB8AC3E}">
        <p14:creationId xmlns:p14="http://schemas.microsoft.com/office/powerpoint/2010/main" val="1426166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ed circle in the dark&#10;&#10;AI-generated content may be incorrect.">
            <a:extLst>
              <a:ext uri="{FF2B5EF4-FFF2-40B4-BE49-F238E27FC236}">
                <a16:creationId xmlns:a16="http://schemas.microsoft.com/office/drawing/2014/main" id="{34435D61-1828-8D10-6798-3D9258A19F63}"/>
              </a:ext>
            </a:extLst>
          </p:cNvPr>
          <p:cNvPicPr>
            <a:picLocks noChangeAspect="1"/>
          </p:cNvPicPr>
          <p:nvPr/>
        </p:nvPicPr>
        <p:blipFill>
          <a:blip r:embed="rId3"/>
          <a:srcRect l="34241" t="43230" r="-112" b="-112"/>
          <a:stretch/>
        </p:blipFill>
        <p:spPr>
          <a:xfrm rot="10800000">
            <a:off x="7675802" y="2953712"/>
            <a:ext cx="4517427" cy="3900974"/>
          </a:xfrm>
          <a:prstGeom prst="rect">
            <a:avLst/>
          </a:prstGeom>
          <a:ln>
            <a:noFill/>
          </a:ln>
        </p:spPr>
      </p:pic>
      <p:pic>
        <p:nvPicPr>
          <p:cNvPr id="8" name="Picture 7" descr="A red circle in the dark&#10;&#10;AI-generated content may be incorrect.">
            <a:extLst>
              <a:ext uri="{FF2B5EF4-FFF2-40B4-BE49-F238E27FC236}">
                <a16:creationId xmlns:a16="http://schemas.microsoft.com/office/drawing/2014/main" id="{94DCE379-8813-D086-40E0-25DA89042467}"/>
              </a:ext>
            </a:extLst>
          </p:cNvPr>
          <p:cNvPicPr>
            <a:picLocks noChangeAspect="1"/>
          </p:cNvPicPr>
          <p:nvPr/>
        </p:nvPicPr>
        <p:blipFill>
          <a:blip r:embed="rId3"/>
          <a:srcRect l="34241" t="43230" r="-112" b="-112"/>
          <a:stretch/>
        </p:blipFill>
        <p:spPr>
          <a:xfrm>
            <a:off x="-5773" y="-1924"/>
            <a:ext cx="4517427" cy="3900974"/>
          </a:xfrm>
          <a:prstGeom prst="rect">
            <a:avLst/>
          </a:prstGeom>
          <a:ln>
            <a:noFill/>
          </a:ln>
        </p:spPr>
      </p:pic>
      <p:sp>
        <p:nvSpPr>
          <p:cNvPr id="2" name="TextBox 1">
            <a:extLst>
              <a:ext uri="{FF2B5EF4-FFF2-40B4-BE49-F238E27FC236}">
                <a16:creationId xmlns:a16="http://schemas.microsoft.com/office/drawing/2014/main" id="{4F544861-6450-3AD0-1FB9-7D267C74F36F}"/>
              </a:ext>
            </a:extLst>
          </p:cNvPr>
          <p:cNvSpPr txBox="1"/>
          <p:nvPr/>
        </p:nvSpPr>
        <p:spPr>
          <a:xfrm>
            <a:off x="839597" y="1483292"/>
            <a:ext cx="6180368" cy="4555093"/>
          </a:xfrm>
          <a:prstGeom prst="rect">
            <a:avLst/>
          </a:prstGeom>
          <a:noFill/>
        </p:spPr>
        <p:txBody>
          <a:bodyPr wrap="square" lIns="91440" tIns="45720" rIns="91440" bIns="45720" rtlCol="0" anchor="t">
            <a:spAutoFit/>
          </a:bodyPr>
          <a:lstStyle/>
          <a:p>
            <a:pPr marL="342900" indent="-342900">
              <a:lnSpc>
                <a:spcPct val="150000"/>
              </a:lnSpc>
              <a:buFont typeface="Arial"/>
              <a:buChar char="•"/>
            </a:pPr>
            <a:r>
              <a:rPr lang="en-US" sz="2000" b="1">
                <a:solidFill>
                  <a:schemeClr val="tx1">
                    <a:lumMod val="85000"/>
                    <a:lumOff val="15000"/>
                  </a:schemeClr>
                </a:solidFill>
              </a:rPr>
              <a:t>Why Expense Processes Matter More Than We Think</a:t>
            </a:r>
            <a:endParaRPr lang="en-US" sz="2000" b="1">
              <a:solidFill>
                <a:schemeClr val="tx1">
                  <a:lumMod val="85000"/>
                  <a:lumOff val="15000"/>
                </a:schemeClr>
              </a:solidFill>
              <a:ea typeface="Calibri" panose="020F0502020204030204"/>
              <a:cs typeface="Calibri" panose="020F0502020204030204"/>
            </a:endParaRPr>
          </a:p>
          <a:p>
            <a:pPr marL="342900" indent="-342900">
              <a:lnSpc>
                <a:spcPct val="150000"/>
              </a:lnSpc>
              <a:buFont typeface="Arial" panose="020B0604020202020204" pitchFamily="34" charset="0"/>
              <a:buChar char="•"/>
            </a:pPr>
            <a:r>
              <a:rPr lang="en-US" sz="2000" b="1">
                <a:solidFill>
                  <a:schemeClr val="tx1">
                    <a:lumMod val="85000"/>
                    <a:lumOff val="15000"/>
                  </a:schemeClr>
                </a:solidFill>
              </a:rPr>
              <a:t>Where Does Your Expense Process Sit?</a:t>
            </a:r>
            <a:endParaRPr lang="en-US" sz="2000" b="1">
              <a:solidFill>
                <a:schemeClr val="tx1">
                  <a:lumMod val="85000"/>
                  <a:lumOff val="15000"/>
                </a:schemeClr>
              </a:solidFill>
              <a:ea typeface="Calibri" panose="020F0502020204030204"/>
              <a:cs typeface="Calibri" panose="020F0502020204030204"/>
            </a:endParaRPr>
          </a:p>
          <a:p>
            <a:pPr marL="342900" indent="-342900">
              <a:lnSpc>
                <a:spcPct val="150000"/>
              </a:lnSpc>
              <a:buFont typeface="Arial" panose="020B0604020202020204" pitchFamily="34" charset="0"/>
              <a:buChar char="•"/>
            </a:pPr>
            <a:r>
              <a:rPr lang="en-US" sz="2000" b="1">
                <a:solidFill>
                  <a:schemeClr val="tx1">
                    <a:lumMod val="85000"/>
                    <a:lumOff val="15000"/>
                  </a:schemeClr>
                </a:solidFill>
              </a:rPr>
              <a:t>The Invisible Cost of Poor Expense Processes</a:t>
            </a:r>
            <a:endParaRPr lang="en-US" sz="2000" b="1">
              <a:solidFill>
                <a:schemeClr val="tx1">
                  <a:lumMod val="85000"/>
                  <a:lumOff val="15000"/>
                </a:schemeClr>
              </a:solidFill>
              <a:ea typeface="Calibri" panose="020F0502020204030204"/>
              <a:cs typeface="Calibri" panose="020F0502020204030204"/>
            </a:endParaRPr>
          </a:p>
          <a:p>
            <a:pPr marL="342900" indent="-342900">
              <a:lnSpc>
                <a:spcPct val="150000"/>
              </a:lnSpc>
              <a:buFont typeface="Arial" panose="020B0604020202020204" pitchFamily="34" charset="0"/>
              <a:buChar char="•"/>
            </a:pPr>
            <a:r>
              <a:rPr lang="en-US" sz="2000" b="1">
                <a:solidFill>
                  <a:schemeClr val="tx1">
                    <a:lumMod val="85000"/>
                    <a:lumOff val="15000"/>
                  </a:schemeClr>
                </a:solidFill>
              </a:rPr>
              <a:t>Where Do Expense Processes Break Down?</a:t>
            </a:r>
            <a:endParaRPr lang="en-US" sz="2000" b="1">
              <a:solidFill>
                <a:schemeClr val="tx1">
                  <a:lumMod val="85000"/>
                  <a:lumOff val="15000"/>
                </a:schemeClr>
              </a:solidFill>
              <a:ea typeface="Calibri" panose="020F0502020204030204"/>
              <a:cs typeface="Calibri" panose="020F0502020204030204"/>
            </a:endParaRPr>
          </a:p>
          <a:p>
            <a:pPr marL="342900" indent="-342900">
              <a:lnSpc>
                <a:spcPct val="150000"/>
              </a:lnSpc>
              <a:buFont typeface="Arial" panose="020B0604020202020204" pitchFamily="34" charset="0"/>
              <a:buChar char="•"/>
            </a:pPr>
            <a:r>
              <a:rPr lang="en-US" sz="2000" b="1">
                <a:solidFill>
                  <a:schemeClr val="tx1">
                    <a:lumMod val="85000"/>
                    <a:lumOff val="15000"/>
                  </a:schemeClr>
                </a:solidFill>
              </a:rPr>
              <a:t>A Smarter Expense Workflow for Charities</a:t>
            </a:r>
            <a:endParaRPr lang="en-US" sz="2000" b="1">
              <a:solidFill>
                <a:schemeClr val="tx1">
                  <a:lumMod val="85000"/>
                  <a:lumOff val="15000"/>
                </a:schemeClr>
              </a:solidFill>
              <a:ea typeface="Calibri" panose="020F0502020204030204"/>
              <a:cs typeface="Calibri" panose="020F0502020204030204"/>
            </a:endParaRPr>
          </a:p>
          <a:p>
            <a:pPr marL="342900" indent="-342900">
              <a:lnSpc>
                <a:spcPct val="150000"/>
              </a:lnSpc>
              <a:buFont typeface="Arial" panose="020B0604020202020204" pitchFamily="34" charset="0"/>
              <a:buChar char="•"/>
            </a:pPr>
            <a:r>
              <a:rPr lang="en-US" sz="2000" b="1">
                <a:solidFill>
                  <a:schemeClr val="tx1">
                    <a:lumMod val="85000"/>
                    <a:lumOff val="15000"/>
                  </a:schemeClr>
                </a:solidFill>
              </a:rPr>
              <a:t>What Better Processes Can Achieve </a:t>
            </a:r>
            <a:endParaRPr lang="en-US" sz="2000" b="1">
              <a:solidFill>
                <a:schemeClr val="tx1">
                  <a:lumMod val="85000"/>
                  <a:lumOff val="15000"/>
                </a:schemeClr>
              </a:solidFill>
              <a:ea typeface="Calibri" panose="020F0502020204030204"/>
              <a:cs typeface="Calibri" panose="020F0502020204030204"/>
            </a:endParaRPr>
          </a:p>
          <a:p>
            <a:pPr marL="342900" indent="-342900">
              <a:lnSpc>
                <a:spcPct val="150000"/>
              </a:lnSpc>
              <a:buFont typeface="Arial" panose="020B0604020202020204" pitchFamily="34" charset="0"/>
              <a:buChar char="•"/>
            </a:pPr>
            <a:r>
              <a:rPr lang="en-US" sz="2000" b="1">
                <a:solidFill>
                  <a:schemeClr val="tx1">
                    <a:lumMod val="85000"/>
                    <a:lumOff val="15000"/>
                  </a:schemeClr>
                </a:solidFill>
              </a:rPr>
              <a:t>Practical Steps to Improve Your Process</a:t>
            </a:r>
            <a:endParaRPr lang="en-US" sz="2000" b="1">
              <a:solidFill>
                <a:schemeClr val="tx1">
                  <a:lumMod val="85000"/>
                  <a:lumOff val="15000"/>
                </a:schemeClr>
              </a:solidFill>
              <a:ea typeface="Calibri" panose="020F0502020204030204"/>
              <a:cs typeface="Calibri" panose="020F0502020204030204"/>
            </a:endParaRPr>
          </a:p>
          <a:p>
            <a:pPr marL="342900" indent="-342900">
              <a:lnSpc>
                <a:spcPct val="150000"/>
              </a:lnSpc>
              <a:buFont typeface="Arial" panose="020B0604020202020204" pitchFamily="34" charset="0"/>
              <a:buChar char="•"/>
            </a:pPr>
            <a:r>
              <a:rPr lang="en-US" sz="2000" b="1">
                <a:solidFill>
                  <a:schemeClr val="tx1">
                    <a:lumMod val="85000"/>
                    <a:lumOff val="15000"/>
                  </a:schemeClr>
                </a:solidFill>
              </a:rPr>
              <a:t>Enabling Smarter Expense Management with Digital Tools</a:t>
            </a:r>
            <a:endParaRPr lang="en-US" sz="2000" b="1">
              <a:solidFill>
                <a:schemeClr val="tx1">
                  <a:lumMod val="85000"/>
                  <a:lumOff val="15000"/>
                </a:schemeClr>
              </a:solidFill>
              <a:ea typeface="Calibri" panose="020F0502020204030204"/>
              <a:cs typeface="Calibri" panose="020F0502020204030204"/>
            </a:endParaRPr>
          </a:p>
          <a:p>
            <a:pPr marL="342900" indent="-342900">
              <a:buFont typeface="Arial" panose="020B0604020202020204" pitchFamily="34" charset="0"/>
              <a:buChar char="•"/>
            </a:pPr>
            <a:r>
              <a:rPr lang="en-US" sz="2000" b="1">
                <a:solidFill>
                  <a:schemeClr val="tx1">
                    <a:lumMod val="85000"/>
                    <a:lumOff val="15000"/>
                  </a:schemeClr>
                </a:solidFill>
              </a:rPr>
              <a:t>Key Takeaways</a:t>
            </a:r>
            <a:endParaRPr lang="en-US" sz="2000" b="1">
              <a:solidFill>
                <a:schemeClr val="tx1">
                  <a:lumMod val="85000"/>
                  <a:lumOff val="15000"/>
                </a:schemeClr>
              </a:solidFill>
              <a:latin typeface="Open Sans"/>
              <a:ea typeface="Calibri"/>
              <a:cs typeface="Calibri"/>
            </a:endParaRPr>
          </a:p>
        </p:txBody>
      </p:sp>
      <p:sp>
        <p:nvSpPr>
          <p:cNvPr id="10" name="AutoShape 4">
            <a:extLst>
              <a:ext uri="{FF2B5EF4-FFF2-40B4-BE49-F238E27FC236}">
                <a16:creationId xmlns:a16="http://schemas.microsoft.com/office/drawing/2014/main" id="{378F688C-E184-26D9-C1E2-174194C4335B}"/>
              </a:ext>
            </a:extLst>
          </p:cNvPr>
          <p:cNvSpPr/>
          <p:nvPr/>
        </p:nvSpPr>
        <p:spPr>
          <a:xfrm flipV="1">
            <a:off x="958673" y="130534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 name="Google Shape;93;p1">
            <a:extLst>
              <a:ext uri="{FF2B5EF4-FFF2-40B4-BE49-F238E27FC236}">
                <a16:creationId xmlns:a16="http://schemas.microsoft.com/office/drawing/2014/main" id="{BAE65D71-A039-006E-E181-3B0571603D73}"/>
              </a:ext>
            </a:extLst>
          </p:cNvPr>
          <p:cNvSpPr txBox="1"/>
          <p:nvPr/>
        </p:nvSpPr>
        <p:spPr>
          <a:xfrm>
            <a:off x="839234" y="607361"/>
            <a:ext cx="7154182" cy="523180"/>
          </a:xfrm>
          <a:prstGeom prst="rect">
            <a:avLst/>
          </a:prstGeom>
          <a:noFill/>
          <a:ln>
            <a:noFill/>
          </a:ln>
        </p:spPr>
        <p:txBody>
          <a:bodyPr spcFirstLastPara="1" wrap="square" lIns="91425" tIns="45700" rIns="91425" bIns="45700" anchor="t" anchorCtr="0">
            <a:spAutoFit/>
          </a:bodyPr>
          <a:lstStyle/>
          <a:p>
            <a:r>
              <a:rPr lang="en-US" sz="2800" b="1">
                <a:solidFill>
                  <a:schemeClr val="tx1">
                    <a:lumMod val="85000"/>
                    <a:lumOff val="15000"/>
                  </a:schemeClr>
                </a:solidFill>
                <a:latin typeface="Calibri"/>
                <a:ea typeface="Calibri"/>
                <a:cs typeface="Calibri"/>
                <a:sym typeface="Calibri"/>
              </a:rPr>
              <a:t>Agenda</a:t>
            </a:r>
            <a:endParaRPr lang="en-US" b="1">
              <a:solidFill>
                <a:schemeClr val="tx1">
                  <a:lumMod val="85000"/>
                  <a:lumOff val="15000"/>
                </a:schemeClr>
              </a:solidFill>
              <a:latin typeface="Calibri"/>
              <a:ea typeface="Calibri"/>
              <a:cs typeface="Calibri"/>
            </a:endParaRPr>
          </a:p>
        </p:txBody>
      </p:sp>
      <p:pic>
        <p:nvPicPr>
          <p:cNvPr id="11" name="Picture 10" descr="A person looking at a tablet&#10;&#10;AI-generated content may be incorrect.">
            <a:extLst>
              <a:ext uri="{FF2B5EF4-FFF2-40B4-BE49-F238E27FC236}">
                <a16:creationId xmlns:a16="http://schemas.microsoft.com/office/drawing/2014/main" id="{7CF3A609-3912-6C93-4F86-32D6AA152B01}"/>
              </a:ext>
            </a:extLst>
          </p:cNvPr>
          <p:cNvPicPr>
            <a:picLocks noChangeAspect="1"/>
          </p:cNvPicPr>
          <p:nvPr/>
        </p:nvPicPr>
        <p:blipFill>
          <a:blip r:embed="rId4"/>
          <a:stretch>
            <a:fillRect/>
          </a:stretch>
        </p:blipFill>
        <p:spPr>
          <a:xfrm>
            <a:off x="7411853" y="2490"/>
            <a:ext cx="4773248" cy="6857999"/>
          </a:xfrm>
          <a:prstGeom prst="rect">
            <a:avLst/>
          </a:prstGeom>
          <a:ln>
            <a:noFill/>
          </a:ln>
        </p:spPr>
      </p:pic>
      <p:pic>
        <p:nvPicPr>
          <p:cNvPr id="14" name="Picture 13" descr="A white text on a black background&#10;&#10;AI-generated content may be incorrect.">
            <a:extLst>
              <a:ext uri="{FF2B5EF4-FFF2-40B4-BE49-F238E27FC236}">
                <a16:creationId xmlns:a16="http://schemas.microsoft.com/office/drawing/2014/main" id="{CE72F788-287E-7D4A-5435-7A20614CE225}"/>
              </a:ext>
            </a:extLst>
          </p:cNvPr>
          <p:cNvPicPr>
            <a:picLocks noChangeAspect="1"/>
          </p:cNvPicPr>
          <p:nvPr/>
        </p:nvPicPr>
        <p:blipFill>
          <a:blip r:embed="rId5"/>
          <a:stretch>
            <a:fillRect/>
          </a:stretch>
        </p:blipFill>
        <p:spPr>
          <a:xfrm>
            <a:off x="10220633" y="383864"/>
            <a:ext cx="1614907" cy="449015"/>
          </a:xfrm>
          <a:prstGeom prst="rect">
            <a:avLst/>
          </a:prstGeom>
          <a:ln>
            <a:noFill/>
          </a:ln>
        </p:spPr>
      </p:pic>
    </p:spTree>
    <p:extLst>
      <p:ext uri="{BB962C8B-B14F-4D97-AF65-F5344CB8AC3E}">
        <p14:creationId xmlns:p14="http://schemas.microsoft.com/office/powerpoint/2010/main" val="4286420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D441E-A1D9-CBE8-AED3-F150572A3C40}"/>
            </a:ext>
          </a:extLst>
        </p:cNvPr>
        <p:cNvGrpSpPr/>
        <p:nvPr/>
      </p:nvGrpSpPr>
      <p:grpSpPr>
        <a:xfrm>
          <a:off x="0" y="0"/>
          <a:ext cx="0" cy="0"/>
          <a:chOff x="0" y="0"/>
          <a:chExt cx="0" cy="0"/>
        </a:xfrm>
      </p:grpSpPr>
      <p:pic>
        <p:nvPicPr>
          <p:cNvPr id="4" name="Picture 3" descr="A person laughing with a tablet&#10;&#10;AI-generated content may be incorrect.">
            <a:extLst>
              <a:ext uri="{FF2B5EF4-FFF2-40B4-BE49-F238E27FC236}">
                <a16:creationId xmlns:a16="http://schemas.microsoft.com/office/drawing/2014/main" id="{02DAAD2B-2B8C-355C-F218-BC7CD8DDDFE3}"/>
              </a:ext>
            </a:extLst>
          </p:cNvPr>
          <p:cNvPicPr>
            <a:picLocks noChangeAspect="1"/>
          </p:cNvPicPr>
          <p:nvPr/>
        </p:nvPicPr>
        <p:blipFill>
          <a:blip r:embed="rId3"/>
          <a:stretch>
            <a:fillRect/>
          </a:stretch>
        </p:blipFill>
        <p:spPr>
          <a:xfrm>
            <a:off x="7411853" y="2490"/>
            <a:ext cx="4773249" cy="6858000"/>
          </a:xfrm>
          <a:prstGeom prst="rect">
            <a:avLst/>
          </a:prstGeom>
          <a:ln>
            <a:noFill/>
          </a:ln>
        </p:spPr>
      </p:pic>
      <p:pic>
        <p:nvPicPr>
          <p:cNvPr id="37" name="Picture 36" descr="A red circle in the dark&#10;&#10;AI-generated content may be incorrect.">
            <a:extLst>
              <a:ext uri="{FF2B5EF4-FFF2-40B4-BE49-F238E27FC236}">
                <a16:creationId xmlns:a16="http://schemas.microsoft.com/office/drawing/2014/main" id="{A24DDA0A-71C2-B2C7-5FB0-45D32C7A90C4}"/>
              </a:ext>
            </a:extLst>
          </p:cNvPr>
          <p:cNvPicPr>
            <a:picLocks noChangeAspect="1"/>
          </p:cNvPicPr>
          <p:nvPr/>
        </p:nvPicPr>
        <p:blipFill>
          <a:blip r:embed="rId4"/>
          <a:srcRect l="34241" t="43230" r="-112" b="-112"/>
          <a:stretch/>
        </p:blipFill>
        <p:spPr>
          <a:xfrm>
            <a:off x="-5773" y="-1924"/>
            <a:ext cx="4517427" cy="3900974"/>
          </a:xfrm>
          <a:prstGeom prst="rect">
            <a:avLst/>
          </a:prstGeom>
          <a:ln>
            <a:noFill/>
          </a:ln>
        </p:spPr>
      </p:pic>
      <p:sp>
        <p:nvSpPr>
          <p:cNvPr id="7" name="Google Shape;93;p1">
            <a:extLst>
              <a:ext uri="{FF2B5EF4-FFF2-40B4-BE49-F238E27FC236}">
                <a16:creationId xmlns:a16="http://schemas.microsoft.com/office/drawing/2014/main" id="{CB9A1B73-ACD7-D569-D709-D10953107AE1}"/>
              </a:ext>
            </a:extLst>
          </p:cNvPr>
          <p:cNvSpPr txBox="1"/>
          <p:nvPr/>
        </p:nvSpPr>
        <p:spPr>
          <a:xfrm>
            <a:off x="839234" y="607361"/>
            <a:ext cx="5256766" cy="954067"/>
          </a:xfrm>
          <a:prstGeom prst="rect">
            <a:avLst/>
          </a:prstGeom>
          <a:noFill/>
          <a:ln>
            <a:noFill/>
          </a:ln>
        </p:spPr>
        <p:txBody>
          <a:bodyPr spcFirstLastPara="1" wrap="square" lIns="91425" tIns="45700" rIns="91425" bIns="45700" anchor="t" anchorCtr="0">
            <a:spAutoFit/>
          </a:bodyPr>
          <a:lstStyle/>
          <a:p>
            <a:r>
              <a:rPr lang="en-GB" sz="2800" b="1"/>
              <a:t>Why Expense Processes Matter More Than We Think</a:t>
            </a:r>
            <a:endParaRPr lang="en-US" sz="2800" b="1">
              <a:solidFill>
                <a:schemeClr val="tx1">
                  <a:lumMod val="75000"/>
                  <a:lumOff val="25000"/>
                </a:schemeClr>
              </a:solidFill>
              <a:latin typeface="Open Sans"/>
              <a:ea typeface="Open Sans"/>
              <a:cs typeface="Open Sans"/>
            </a:endParaRPr>
          </a:p>
        </p:txBody>
      </p:sp>
      <p:pic>
        <p:nvPicPr>
          <p:cNvPr id="17" name="Picture 16" descr="A white text on a black background&#10;&#10;AI-generated content may be incorrect.">
            <a:extLst>
              <a:ext uri="{FF2B5EF4-FFF2-40B4-BE49-F238E27FC236}">
                <a16:creationId xmlns:a16="http://schemas.microsoft.com/office/drawing/2014/main" id="{20B078C7-7EF8-7ECF-DD40-86009818C88F}"/>
              </a:ext>
            </a:extLst>
          </p:cNvPr>
          <p:cNvPicPr>
            <a:picLocks noChangeAspect="1"/>
          </p:cNvPicPr>
          <p:nvPr/>
        </p:nvPicPr>
        <p:blipFill>
          <a:blip r:embed="rId5"/>
          <a:stretch>
            <a:fillRect/>
          </a:stretch>
        </p:blipFill>
        <p:spPr>
          <a:xfrm>
            <a:off x="10220633" y="383864"/>
            <a:ext cx="1614907" cy="449015"/>
          </a:xfrm>
          <a:prstGeom prst="rect">
            <a:avLst/>
          </a:prstGeom>
          <a:ln>
            <a:noFill/>
          </a:ln>
        </p:spPr>
      </p:pic>
      <p:sp>
        <p:nvSpPr>
          <p:cNvPr id="2" name="TextBox 1">
            <a:extLst>
              <a:ext uri="{FF2B5EF4-FFF2-40B4-BE49-F238E27FC236}">
                <a16:creationId xmlns:a16="http://schemas.microsoft.com/office/drawing/2014/main" id="{EBC76534-DBF4-B1D2-7AA0-1DF02A3BD8FF}"/>
              </a:ext>
            </a:extLst>
          </p:cNvPr>
          <p:cNvSpPr txBox="1"/>
          <p:nvPr/>
        </p:nvSpPr>
        <p:spPr>
          <a:xfrm>
            <a:off x="1300090" y="3142949"/>
            <a:ext cx="519292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a:t>Expenses are part of everyday charity operations</a:t>
            </a:r>
          </a:p>
          <a:p>
            <a:pPr lvl="0"/>
            <a:endParaRPr lang="en-GB"/>
          </a:p>
          <a:p>
            <a:pPr lvl="0"/>
            <a:r>
              <a:rPr lang="en-GB"/>
              <a:t>As charities grow, processes often evolve informally over time</a:t>
            </a:r>
          </a:p>
          <a:p>
            <a:pPr lvl="0"/>
            <a:endParaRPr lang="en-GB"/>
          </a:p>
          <a:p>
            <a:pPr lvl="0"/>
            <a:r>
              <a:rPr lang="en-GB"/>
              <a:t>Volunteers and staff regularly incur small costs</a:t>
            </a:r>
          </a:p>
          <a:p>
            <a:pPr lvl="0"/>
            <a:endParaRPr lang="en-GB"/>
          </a:p>
          <a:p>
            <a:pPr lvl="0"/>
            <a:r>
              <a:rPr lang="en-GB"/>
              <a:t>Finance teams need visibility and control</a:t>
            </a:r>
          </a:p>
        </p:txBody>
      </p:sp>
      <p:pic>
        <p:nvPicPr>
          <p:cNvPr id="6" name="Picture 5" descr="A white tick in a red circle&#10;&#10;Description automatically generated with medium confidence">
            <a:extLst>
              <a:ext uri="{FF2B5EF4-FFF2-40B4-BE49-F238E27FC236}">
                <a16:creationId xmlns:a16="http://schemas.microsoft.com/office/drawing/2014/main" id="{F2BC9158-4E47-2435-EC48-25D9027908CC}"/>
              </a:ext>
            </a:extLst>
          </p:cNvPr>
          <p:cNvPicPr>
            <a:picLocks noChangeAspect="1"/>
          </p:cNvPicPr>
          <p:nvPr/>
        </p:nvPicPr>
        <p:blipFill>
          <a:blip r:embed="rId6"/>
          <a:stretch>
            <a:fillRect/>
          </a:stretch>
        </p:blipFill>
        <p:spPr>
          <a:xfrm>
            <a:off x="938525" y="3152464"/>
            <a:ext cx="285750" cy="295275"/>
          </a:xfrm>
          <a:prstGeom prst="rect">
            <a:avLst/>
          </a:prstGeom>
          <a:ln>
            <a:noFill/>
          </a:ln>
        </p:spPr>
      </p:pic>
      <p:pic>
        <p:nvPicPr>
          <p:cNvPr id="8" name="Picture 7" descr="A white tick in a red circle&#10;&#10;Description automatically generated with medium confidence">
            <a:extLst>
              <a:ext uri="{FF2B5EF4-FFF2-40B4-BE49-F238E27FC236}">
                <a16:creationId xmlns:a16="http://schemas.microsoft.com/office/drawing/2014/main" id="{CD49E0DC-F07B-C911-5739-1E45CF79D6CA}"/>
              </a:ext>
            </a:extLst>
          </p:cNvPr>
          <p:cNvPicPr>
            <a:picLocks noChangeAspect="1"/>
          </p:cNvPicPr>
          <p:nvPr/>
        </p:nvPicPr>
        <p:blipFill>
          <a:blip r:embed="rId6"/>
          <a:stretch>
            <a:fillRect/>
          </a:stretch>
        </p:blipFill>
        <p:spPr>
          <a:xfrm>
            <a:off x="938525" y="3783576"/>
            <a:ext cx="285750" cy="295275"/>
          </a:xfrm>
          <a:prstGeom prst="rect">
            <a:avLst/>
          </a:prstGeom>
          <a:ln>
            <a:noFill/>
          </a:ln>
        </p:spPr>
      </p:pic>
      <p:pic>
        <p:nvPicPr>
          <p:cNvPr id="14" name="Picture 13" descr="A white tick in a red circle&#10;&#10;Description automatically generated with medium confidence">
            <a:extLst>
              <a:ext uri="{FF2B5EF4-FFF2-40B4-BE49-F238E27FC236}">
                <a16:creationId xmlns:a16="http://schemas.microsoft.com/office/drawing/2014/main" id="{12C77169-CDF3-BC52-F422-E78004FA311A}"/>
              </a:ext>
            </a:extLst>
          </p:cNvPr>
          <p:cNvPicPr>
            <a:picLocks noChangeAspect="1"/>
          </p:cNvPicPr>
          <p:nvPr/>
        </p:nvPicPr>
        <p:blipFill>
          <a:blip r:embed="rId6"/>
          <a:stretch>
            <a:fillRect/>
          </a:stretch>
        </p:blipFill>
        <p:spPr>
          <a:xfrm>
            <a:off x="938525" y="4534422"/>
            <a:ext cx="285750" cy="295275"/>
          </a:xfrm>
          <a:prstGeom prst="rect">
            <a:avLst/>
          </a:prstGeom>
          <a:ln>
            <a:noFill/>
          </a:ln>
        </p:spPr>
      </p:pic>
      <p:pic>
        <p:nvPicPr>
          <p:cNvPr id="16" name="Picture 15" descr="A white tick in a red circle&#10;&#10;Description automatically generated with medium confidence">
            <a:extLst>
              <a:ext uri="{FF2B5EF4-FFF2-40B4-BE49-F238E27FC236}">
                <a16:creationId xmlns:a16="http://schemas.microsoft.com/office/drawing/2014/main" id="{3DC5A1E7-762D-BC34-5DFB-F0DEC84DC3BF}"/>
              </a:ext>
            </a:extLst>
          </p:cNvPr>
          <p:cNvPicPr>
            <a:picLocks noChangeAspect="1"/>
          </p:cNvPicPr>
          <p:nvPr/>
        </p:nvPicPr>
        <p:blipFill>
          <a:blip r:embed="rId6"/>
          <a:stretch>
            <a:fillRect/>
          </a:stretch>
        </p:blipFill>
        <p:spPr>
          <a:xfrm>
            <a:off x="938525" y="5109809"/>
            <a:ext cx="285750" cy="295275"/>
          </a:xfrm>
          <a:prstGeom prst="rect">
            <a:avLst/>
          </a:prstGeom>
          <a:ln>
            <a:noFill/>
          </a:ln>
        </p:spPr>
      </p:pic>
      <p:sp>
        <p:nvSpPr>
          <p:cNvPr id="3" name="TextBox 2">
            <a:extLst>
              <a:ext uri="{FF2B5EF4-FFF2-40B4-BE49-F238E27FC236}">
                <a16:creationId xmlns:a16="http://schemas.microsoft.com/office/drawing/2014/main" id="{948672D5-F425-8345-2855-94DA8C74D1FF}"/>
              </a:ext>
            </a:extLst>
          </p:cNvPr>
          <p:cNvSpPr txBox="1"/>
          <p:nvPr/>
        </p:nvSpPr>
        <p:spPr>
          <a:xfrm>
            <a:off x="838981" y="2176169"/>
            <a:ext cx="619318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ea typeface="Open Sans"/>
                <a:cs typeface="Open Sans"/>
              </a:rPr>
              <a:t>Charity finance teams need expense management processes that are simple and easy for staff and volunteers to use.</a:t>
            </a:r>
          </a:p>
        </p:txBody>
      </p:sp>
      <p:sp>
        <p:nvSpPr>
          <p:cNvPr id="12" name="AutoShape 4">
            <a:extLst>
              <a:ext uri="{FF2B5EF4-FFF2-40B4-BE49-F238E27FC236}">
                <a16:creationId xmlns:a16="http://schemas.microsoft.com/office/drawing/2014/main" id="{B0BEFC42-C5BF-EBF2-58A2-4B50C612B0A9}"/>
              </a:ext>
            </a:extLst>
          </p:cNvPr>
          <p:cNvSpPr/>
          <p:nvPr/>
        </p:nvSpPr>
        <p:spPr>
          <a:xfrm flipV="1">
            <a:off x="958673" y="1702310"/>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13" name="Picture 12">
            <a:extLst>
              <a:ext uri="{FF2B5EF4-FFF2-40B4-BE49-F238E27FC236}">
                <a16:creationId xmlns:a16="http://schemas.microsoft.com/office/drawing/2014/main" id="{66E5F226-B5D4-A9D5-ED29-3F06C6AA423A}"/>
              </a:ext>
            </a:extLst>
          </p:cNvPr>
          <p:cNvPicPr>
            <a:picLocks noChangeAspect="1"/>
          </p:cNvPicPr>
          <p:nvPr/>
        </p:nvPicPr>
        <p:blipFill>
          <a:blip r:embed="rId7"/>
          <a:stretch>
            <a:fillRect/>
          </a:stretch>
        </p:blipFill>
        <p:spPr>
          <a:xfrm>
            <a:off x="9518411" y="2590430"/>
            <a:ext cx="507164" cy="367597"/>
          </a:xfrm>
          <a:prstGeom prst="rect">
            <a:avLst/>
          </a:prstGeom>
          <a:ln>
            <a:noFill/>
          </a:ln>
        </p:spPr>
      </p:pic>
      <p:sp>
        <p:nvSpPr>
          <p:cNvPr id="15" name="TextBox 12">
            <a:extLst>
              <a:ext uri="{FF2B5EF4-FFF2-40B4-BE49-F238E27FC236}">
                <a16:creationId xmlns:a16="http://schemas.microsoft.com/office/drawing/2014/main" id="{9A7F08B9-BE84-8ED2-5D99-60ECD2DAC319}"/>
              </a:ext>
            </a:extLst>
          </p:cNvPr>
          <p:cNvSpPr txBox="1"/>
          <p:nvPr/>
        </p:nvSpPr>
        <p:spPr>
          <a:xfrm>
            <a:off x="8060540" y="3806491"/>
            <a:ext cx="3483057"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i="1">
                <a:solidFill>
                  <a:schemeClr val="bg1"/>
                </a:solidFill>
                <a:latin typeface="Open Sans"/>
                <a:ea typeface="+mn-lt"/>
                <a:cs typeface="+mn-lt"/>
              </a:rPr>
              <a:t>"</a:t>
            </a:r>
            <a:r>
              <a:rPr lang="en-GB" sz="2000" i="1">
                <a:solidFill>
                  <a:schemeClr val="bg1"/>
                </a:solidFill>
                <a:ea typeface="+mn-lt"/>
                <a:cs typeface="+mn-lt"/>
              </a:rPr>
              <a:t>An expense process that</a:t>
            </a:r>
            <a:r>
              <a:rPr lang="en-GB" sz="2000" i="1">
                <a:solidFill>
                  <a:schemeClr val="bg1"/>
                </a:solidFill>
                <a:latin typeface="Calibri"/>
                <a:ea typeface="+mn-lt"/>
                <a:cs typeface="+mn-lt"/>
              </a:rPr>
              <a:t> typically would have taken months has now been significantly reduced.</a:t>
            </a:r>
            <a:r>
              <a:rPr lang="en-GB" sz="2000" i="1">
                <a:solidFill>
                  <a:schemeClr val="bg1"/>
                </a:solidFill>
                <a:latin typeface="Open Sans"/>
                <a:ea typeface="+mn-lt"/>
                <a:cs typeface="+mn-lt"/>
              </a:rPr>
              <a:t>"</a:t>
            </a:r>
            <a:endParaRPr lang="en-US" sz="2000" b="1" i="1">
              <a:solidFill>
                <a:schemeClr val="bg1"/>
              </a:solidFill>
              <a:latin typeface="Open Sans"/>
              <a:ea typeface="Calibri" panose="020F0502020204030204"/>
              <a:cs typeface="Calibri" panose="020F0502020204030204"/>
            </a:endParaRPr>
          </a:p>
        </p:txBody>
      </p:sp>
      <p:sp>
        <p:nvSpPr>
          <p:cNvPr id="19" name="TextBox 14">
            <a:extLst>
              <a:ext uri="{FF2B5EF4-FFF2-40B4-BE49-F238E27FC236}">
                <a16:creationId xmlns:a16="http://schemas.microsoft.com/office/drawing/2014/main" id="{72A59581-69B8-FCE6-C5AB-84DF79A5F066}"/>
              </a:ext>
            </a:extLst>
          </p:cNvPr>
          <p:cNvSpPr txBox="1"/>
          <p:nvPr/>
        </p:nvSpPr>
        <p:spPr>
          <a:xfrm>
            <a:off x="8484016" y="5406405"/>
            <a:ext cx="264129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a:solidFill>
                  <a:schemeClr val="bg1"/>
                </a:solidFill>
                <a:latin typeface="Open Sans"/>
                <a:ea typeface="Calibri"/>
                <a:cs typeface="Calibri"/>
              </a:rPr>
              <a:t>Brandon Trust</a:t>
            </a:r>
          </a:p>
        </p:txBody>
      </p:sp>
    </p:spTree>
    <p:extLst>
      <p:ext uri="{BB962C8B-B14F-4D97-AF65-F5344CB8AC3E}">
        <p14:creationId xmlns:p14="http://schemas.microsoft.com/office/powerpoint/2010/main" val="826998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F2192-BE44-2B31-F7C6-D4CBA0D7932E}"/>
            </a:ext>
          </a:extLst>
        </p:cNvPr>
        <p:cNvGrpSpPr/>
        <p:nvPr/>
      </p:nvGrpSpPr>
      <p:grpSpPr>
        <a:xfrm>
          <a:off x="0" y="0"/>
          <a:ext cx="0" cy="0"/>
          <a:chOff x="0" y="0"/>
          <a:chExt cx="0" cy="0"/>
        </a:xfrm>
      </p:grpSpPr>
      <p:pic>
        <p:nvPicPr>
          <p:cNvPr id="6" name="Picture 5" descr="A red circle in the dark&#10;&#10;AI-generated content may be incorrect.">
            <a:extLst>
              <a:ext uri="{FF2B5EF4-FFF2-40B4-BE49-F238E27FC236}">
                <a16:creationId xmlns:a16="http://schemas.microsoft.com/office/drawing/2014/main" id="{E5594A48-612C-43AE-9448-E01C78E89169}"/>
              </a:ext>
            </a:extLst>
          </p:cNvPr>
          <p:cNvPicPr>
            <a:picLocks noChangeAspect="1"/>
          </p:cNvPicPr>
          <p:nvPr/>
        </p:nvPicPr>
        <p:blipFill>
          <a:blip r:embed="rId4"/>
          <a:srcRect l="34241" t="43230" r="-112" b="-112"/>
          <a:stretch/>
        </p:blipFill>
        <p:spPr>
          <a:xfrm rot="10800000">
            <a:off x="7675802" y="2953712"/>
            <a:ext cx="4517427" cy="3900974"/>
          </a:xfrm>
          <a:prstGeom prst="rect">
            <a:avLst/>
          </a:prstGeom>
          <a:ln>
            <a:noFill/>
          </a:ln>
        </p:spPr>
      </p:pic>
      <p:sp>
        <p:nvSpPr>
          <p:cNvPr id="11" name="Rectangle: Top Corners Rounded 10">
            <a:extLst>
              <a:ext uri="{FF2B5EF4-FFF2-40B4-BE49-F238E27FC236}">
                <a16:creationId xmlns:a16="http://schemas.microsoft.com/office/drawing/2014/main" id="{6DD298FD-D116-49F6-A70B-8A51470D6B0D}"/>
              </a:ext>
            </a:extLst>
          </p:cNvPr>
          <p:cNvSpPr/>
          <p:nvPr/>
        </p:nvSpPr>
        <p:spPr>
          <a:xfrm>
            <a:off x="9143999" y="1142997"/>
            <a:ext cx="3048000" cy="5715000"/>
          </a:xfrm>
          <a:prstGeom prst="round2SameRect">
            <a:avLst/>
          </a:prstGeom>
          <a:solidFill>
            <a:srgbClr val="ED5455">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Top Corners Rounded 8">
            <a:extLst>
              <a:ext uri="{FF2B5EF4-FFF2-40B4-BE49-F238E27FC236}">
                <a16:creationId xmlns:a16="http://schemas.microsoft.com/office/drawing/2014/main" id="{6CBDBF22-0AC5-9601-2C0A-1A347502BE44}"/>
              </a:ext>
            </a:extLst>
          </p:cNvPr>
          <p:cNvSpPr/>
          <p:nvPr/>
        </p:nvSpPr>
        <p:spPr>
          <a:xfrm>
            <a:off x="6106436" y="2056353"/>
            <a:ext cx="3037562" cy="4801644"/>
          </a:xfrm>
          <a:prstGeom prst="round2SameRect">
            <a:avLst/>
          </a:prstGeom>
          <a:solidFill>
            <a:srgbClr val="ED5455">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Top Corners Rounded 3">
            <a:extLst>
              <a:ext uri="{FF2B5EF4-FFF2-40B4-BE49-F238E27FC236}">
                <a16:creationId xmlns:a16="http://schemas.microsoft.com/office/drawing/2014/main" id="{35893742-90A5-8812-861C-7B1CDE7B545E}"/>
              </a:ext>
            </a:extLst>
          </p:cNvPr>
          <p:cNvSpPr/>
          <p:nvPr/>
        </p:nvSpPr>
        <p:spPr>
          <a:xfrm>
            <a:off x="5219" y="3924821"/>
            <a:ext cx="3058438" cy="2933178"/>
          </a:xfrm>
          <a:prstGeom prst="round2SameRect">
            <a:avLst/>
          </a:prstGeom>
          <a:solidFill>
            <a:srgbClr val="ED5455">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Top Corners Rounded 4">
            <a:extLst>
              <a:ext uri="{FF2B5EF4-FFF2-40B4-BE49-F238E27FC236}">
                <a16:creationId xmlns:a16="http://schemas.microsoft.com/office/drawing/2014/main" id="{92516797-01C0-BD5D-F38E-84CB97DF6F51}"/>
              </a:ext>
            </a:extLst>
          </p:cNvPr>
          <p:cNvSpPr/>
          <p:nvPr/>
        </p:nvSpPr>
        <p:spPr>
          <a:xfrm>
            <a:off x="3068875" y="2865326"/>
            <a:ext cx="3037562" cy="3987453"/>
          </a:xfrm>
          <a:prstGeom prst="round2SameRect">
            <a:avLst/>
          </a:prstGeom>
          <a:solidFill>
            <a:srgbClr val="ED5455">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red circle in the dark&#10;&#10;AI-generated content may be incorrect.">
            <a:extLst>
              <a:ext uri="{FF2B5EF4-FFF2-40B4-BE49-F238E27FC236}">
                <a16:creationId xmlns:a16="http://schemas.microsoft.com/office/drawing/2014/main" id="{D50012B3-9F31-556F-D5FA-9E372AF52F4D}"/>
              </a:ext>
            </a:extLst>
          </p:cNvPr>
          <p:cNvPicPr>
            <a:picLocks noChangeAspect="1"/>
          </p:cNvPicPr>
          <p:nvPr/>
        </p:nvPicPr>
        <p:blipFill>
          <a:blip r:embed="rId4"/>
          <a:srcRect l="34241" t="43230" r="-112" b="-112"/>
          <a:stretch/>
        </p:blipFill>
        <p:spPr>
          <a:xfrm>
            <a:off x="-5773" y="-1924"/>
            <a:ext cx="4517427" cy="3900974"/>
          </a:xfrm>
          <a:prstGeom prst="rect">
            <a:avLst/>
          </a:prstGeom>
          <a:ln>
            <a:noFill/>
          </a:ln>
        </p:spPr>
      </p:pic>
      <p:sp>
        <p:nvSpPr>
          <p:cNvPr id="2" name="TextBox 1">
            <a:extLst>
              <a:ext uri="{FF2B5EF4-FFF2-40B4-BE49-F238E27FC236}">
                <a16:creationId xmlns:a16="http://schemas.microsoft.com/office/drawing/2014/main" id="{B8F8840D-2F5A-EA0E-1206-75F27E9A7AC9}"/>
              </a:ext>
            </a:extLst>
          </p:cNvPr>
          <p:cNvSpPr txBox="1"/>
          <p:nvPr/>
        </p:nvSpPr>
        <p:spPr>
          <a:xfrm>
            <a:off x="970336" y="1467453"/>
            <a:ext cx="4698124" cy="1200329"/>
          </a:xfrm>
          <a:prstGeom prst="rect">
            <a:avLst/>
          </a:prstGeom>
          <a:noFill/>
        </p:spPr>
        <p:txBody>
          <a:bodyPr wrap="square" rtlCol="0">
            <a:spAutoFit/>
          </a:bodyPr>
          <a:lstStyle/>
          <a:p>
            <a:pPr marL="285750" indent="-285750">
              <a:buFont typeface="Arial" panose="020B0604020202020204" pitchFamily="34" charset="0"/>
              <a:buChar char="•"/>
            </a:pPr>
            <a:endParaRPr lang="en-GB">
              <a:solidFill>
                <a:schemeClr val="bg1"/>
              </a:solidFill>
            </a:endParaRPr>
          </a:p>
          <a:p>
            <a:endParaRPr lang="en-GB">
              <a:solidFill>
                <a:schemeClr val="bg1"/>
              </a:solidFill>
            </a:endParaRPr>
          </a:p>
          <a:p>
            <a:endParaRPr lang="en-GB">
              <a:solidFill>
                <a:schemeClr val="bg1"/>
              </a:solidFill>
            </a:endParaRPr>
          </a:p>
          <a:p>
            <a:endParaRPr lang="en-GB">
              <a:solidFill>
                <a:schemeClr val="bg1"/>
              </a:solidFill>
            </a:endParaRPr>
          </a:p>
        </p:txBody>
      </p:sp>
      <p:sp>
        <p:nvSpPr>
          <p:cNvPr id="10" name="AutoShape 4">
            <a:extLst>
              <a:ext uri="{FF2B5EF4-FFF2-40B4-BE49-F238E27FC236}">
                <a16:creationId xmlns:a16="http://schemas.microsoft.com/office/drawing/2014/main" id="{FF73CDAF-FF01-678C-42D7-DD6FE7E1659E}"/>
              </a:ext>
            </a:extLst>
          </p:cNvPr>
          <p:cNvSpPr/>
          <p:nvPr/>
        </p:nvSpPr>
        <p:spPr>
          <a:xfrm flipV="1">
            <a:off x="958673" y="1664569"/>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3" name="Google Shape;93;p1">
            <a:extLst>
              <a:ext uri="{FF2B5EF4-FFF2-40B4-BE49-F238E27FC236}">
                <a16:creationId xmlns:a16="http://schemas.microsoft.com/office/drawing/2014/main" id="{F41A6366-5289-C63F-95EB-8DCC15B6DC9F}"/>
              </a:ext>
            </a:extLst>
          </p:cNvPr>
          <p:cNvSpPr txBox="1"/>
          <p:nvPr/>
        </p:nvSpPr>
        <p:spPr>
          <a:xfrm>
            <a:off x="839234" y="607361"/>
            <a:ext cx="3837150" cy="969724"/>
          </a:xfrm>
          <a:prstGeom prst="rect">
            <a:avLst/>
          </a:prstGeom>
          <a:noFill/>
          <a:ln>
            <a:noFill/>
          </a:ln>
        </p:spPr>
        <p:txBody>
          <a:bodyPr spcFirstLastPara="1" wrap="square" lIns="91425" tIns="45700" rIns="91425" bIns="45700" anchor="t" anchorCtr="0">
            <a:spAutoFit/>
          </a:bodyPr>
          <a:lstStyle/>
          <a:p>
            <a:r>
              <a:rPr lang="en-US" sz="2800" b="1">
                <a:solidFill>
                  <a:schemeClr val="tx1">
                    <a:lumMod val="85000"/>
                    <a:lumOff val="15000"/>
                  </a:schemeClr>
                </a:solidFill>
                <a:latin typeface="Calibri"/>
                <a:ea typeface="Calibri"/>
                <a:cs typeface="Calibri"/>
                <a:sym typeface="Calibri"/>
              </a:rPr>
              <a:t>Where Does Your Expense Process Sit?</a:t>
            </a:r>
            <a:endParaRPr lang="en-US">
              <a:solidFill>
                <a:schemeClr val="tx1">
                  <a:lumMod val="85000"/>
                  <a:lumOff val="15000"/>
                </a:schemeClr>
              </a:solidFill>
              <a:latin typeface="Calibri"/>
              <a:ea typeface="Calibri"/>
              <a:cs typeface="Calibri"/>
            </a:endParaRPr>
          </a:p>
        </p:txBody>
      </p:sp>
      <p:sp>
        <p:nvSpPr>
          <p:cNvPr id="3" name="TextBox 2">
            <a:extLst>
              <a:ext uri="{FF2B5EF4-FFF2-40B4-BE49-F238E27FC236}">
                <a16:creationId xmlns:a16="http://schemas.microsoft.com/office/drawing/2014/main" id="{77B42BF6-40E8-D236-6C13-51BEAB564D2B}"/>
              </a:ext>
            </a:extLst>
          </p:cNvPr>
          <p:cNvSpPr txBox="1"/>
          <p:nvPr/>
        </p:nvSpPr>
        <p:spPr>
          <a:xfrm>
            <a:off x="248865" y="4276745"/>
            <a:ext cx="2548353" cy="23698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sz="2400" b="1">
                <a:solidFill>
                  <a:srgbClr val="ED5455"/>
                </a:solidFill>
              </a:rPr>
              <a:t>Manual &amp; reactive</a:t>
            </a:r>
            <a:endParaRPr lang="en-GB" sz="2400" b="1">
              <a:solidFill>
                <a:srgbClr val="ED5455"/>
              </a:solidFill>
              <a:ea typeface="Calibri"/>
              <a:cs typeface="Calibri"/>
            </a:endParaRPr>
          </a:p>
          <a:p>
            <a:endParaRPr lang="en-GB" sz="1400" b="1">
              <a:ea typeface="Calibri"/>
              <a:cs typeface="Calibri"/>
            </a:endParaRPr>
          </a:p>
          <a:p>
            <a:pPr marL="285750" lvl="0" indent="-285750">
              <a:buFont typeface="Arial" panose="020B0604020202020204" pitchFamily="34" charset="0"/>
              <a:buChar char="•"/>
            </a:pPr>
            <a:r>
              <a:rPr lang="en-US"/>
              <a:t>Spreadsheet or paper-based claims</a:t>
            </a:r>
            <a:endParaRPr lang="en-US">
              <a:ea typeface="Calibri"/>
              <a:cs typeface="Calibri"/>
            </a:endParaRPr>
          </a:p>
          <a:p>
            <a:pPr marL="285750" lvl="0" indent="-285750">
              <a:buFont typeface="Arial" panose="020B0604020202020204" pitchFamily="34" charset="0"/>
              <a:buChar char="•"/>
            </a:pPr>
            <a:r>
              <a:rPr lang="en-US"/>
              <a:t>Email approvals</a:t>
            </a:r>
            <a:endParaRPr lang="en-US">
              <a:ea typeface="Calibri" panose="020F0502020204030204"/>
              <a:cs typeface="Calibri" panose="020F0502020204030204"/>
            </a:endParaRPr>
          </a:p>
          <a:p>
            <a:pPr marL="285750" lvl="0" indent="-285750">
              <a:buFont typeface="Arial" panose="020B0604020202020204" pitchFamily="34" charset="0"/>
              <a:buChar char="•"/>
            </a:pPr>
            <a:r>
              <a:rPr lang="en-US"/>
              <a:t>Limited visibility</a:t>
            </a:r>
            <a:endParaRPr lang="en-US">
              <a:ea typeface="Calibri" panose="020F0502020204030204"/>
              <a:cs typeface="Calibri" panose="020F0502020204030204"/>
            </a:endParaRPr>
          </a:p>
          <a:p>
            <a:pPr marL="285750" lvl="0" indent="-285750">
              <a:buFont typeface="Arial" panose="020B0604020202020204" pitchFamily="34" charset="0"/>
              <a:buChar char="•"/>
            </a:pPr>
            <a:r>
              <a:rPr lang="en-US"/>
              <a:t>Slow, inconsistent reimbursements</a:t>
            </a:r>
            <a:endParaRPr lang="en-GB">
              <a:ea typeface="Calibri" panose="020F0502020204030204"/>
              <a:cs typeface="Calibri" panose="020F0502020204030204"/>
            </a:endParaRPr>
          </a:p>
        </p:txBody>
      </p:sp>
      <p:sp>
        <p:nvSpPr>
          <p:cNvPr id="7" name="TextBox 6">
            <a:extLst>
              <a:ext uri="{FF2B5EF4-FFF2-40B4-BE49-F238E27FC236}">
                <a16:creationId xmlns:a16="http://schemas.microsoft.com/office/drawing/2014/main" id="{5D21F7D7-F968-8942-52D6-FC27630F358E}"/>
              </a:ext>
            </a:extLst>
          </p:cNvPr>
          <p:cNvSpPr txBox="1"/>
          <p:nvPr/>
        </p:nvSpPr>
        <p:spPr>
          <a:xfrm>
            <a:off x="3324013" y="3302957"/>
            <a:ext cx="2526305" cy="3262432"/>
          </a:xfrm>
          <a:prstGeom prst="rect">
            <a:avLst/>
          </a:prstGeom>
          <a:noFill/>
        </p:spPr>
        <p:txBody>
          <a:bodyPr wrap="square" lIns="91440" tIns="45720" rIns="91440" bIns="45720" anchor="t">
            <a:spAutoFit/>
          </a:bodyPr>
          <a:lstStyle/>
          <a:p>
            <a:pPr lvl="0"/>
            <a:r>
              <a:rPr lang="en-GB" sz="2400" b="1">
                <a:solidFill>
                  <a:srgbClr val="ED5455"/>
                </a:solidFill>
              </a:rPr>
              <a:t>Partially structured</a:t>
            </a:r>
            <a:endParaRPr lang="en-GB" sz="2400" b="1">
              <a:solidFill>
                <a:srgbClr val="ED5455"/>
              </a:solidFill>
              <a:ea typeface="Calibri"/>
              <a:cs typeface="Calibri"/>
            </a:endParaRPr>
          </a:p>
          <a:p>
            <a:endParaRPr lang="en-GB" sz="1400" b="1">
              <a:ea typeface="Calibri"/>
              <a:cs typeface="Calibri"/>
            </a:endParaRPr>
          </a:p>
          <a:p>
            <a:pPr marL="285750" lvl="0" indent="-285750">
              <a:buFont typeface="Arial" panose="020B0604020202020204" pitchFamily="34" charset="0"/>
              <a:buChar char="•"/>
            </a:pPr>
            <a:r>
              <a:rPr lang="en-US"/>
              <a:t>Some policies in place</a:t>
            </a:r>
          </a:p>
          <a:p>
            <a:pPr marL="285750" lvl="0" indent="-285750">
              <a:buFont typeface="Arial" panose="020B0604020202020204" pitchFamily="34" charset="0"/>
              <a:buChar char="•"/>
            </a:pPr>
            <a:r>
              <a:rPr lang="en-US"/>
              <a:t>Mix of manual and digital processes</a:t>
            </a:r>
          </a:p>
          <a:p>
            <a:pPr marL="285750" lvl="0" indent="-285750">
              <a:buFont typeface="Arial" panose="020B0604020202020204" pitchFamily="34" charset="0"/>
              <a:buChar char="•"/>
            </a:pPr>
            <a:r>
              <a:rPr lang="en-US"/>
              <a:t>Approval workflows exist but are inconsistent</a:t>
            </a:r>
          </a:p>
          <a:p>
            <a:pPr marL="285750" lvl="0" indent="-285750">
              <a:buFont typeface="Arial" panose="020B0604020202020204" pitchFamily="34" charset="0"/>
              <a:buChar char="•"/>
            </a:pPr>
            <a:r>
              <a:rPr lang="en-US"/>
              <a:t>Delays still common</a:t>
            </a:r>
          </a:p>
          <a:p>
            <a:pPr lvl="0"/>
            <a:endParaRPr lang="en-GB"/>
          </a:p>
        </p:txBody>
      </p:sp>
      <p:sp>
        <p:nvSpPr>
          <p:cNvPr id="15" name="TextBox 14">
            <a:extLst>
              <a:ext uri="{FF2B5EF4-FFF2-40B4-BE49-F238E27FC236}">
                <a16:creationId xmlns:a16="http://schemas.microsoft.com/office/drawing/2014/main" id="{012458BC-B1B4-F7E2-F32C-725CA9637F2C}"/>
              </a:ext>
            </a:extLst>
          </p:cNvPr>
          <p:cNvSpPr txBox="1"/>
          <p:nvPr/>
        </p:nvSpPr>
        <p:spPr>
          <a:xfrm>
            <a:off x="6549637" y="2467890"/>
            <a:ext cx="2155744" cy="3724096"/>
          </a:xfrm>
          <a:prstGeom prst="rect">
            <a:avLst/>
          </a:prstGeom>
          <a:noFill/>
        </p:spPr>
        <p:txBody>
          <a:bodyPr wrap="square" lIns="91440" tIns="45720" rIns="91440" bIns="45720" anchor="t">
            <a:spAutoFit/>
          </a:bodyPr>
          <a:lstStyle/>
          <a:p>
            <a:pPr lvl="0"/>
            <a:r>
              <a:rPr lang="en-GB" sz="2400" b="1">
                <a:solidFill>
                  <a:srgbClr val="ED5455"/>
                </a:solidFill>
              </a:rPr>
              <a:t>Streamlined</a:t>
            </a:r>
            <a:endParaRPr lang="en-GB" sz="2400" b="1">
              <a:solidFill>
                <a:srgbClr val="ED5455"/>
              </a:solidFill>
              <a:ea typeface="Calibri"/>
              <a:cs typeface="Calibri"/>
            </a:endParaRPr>
          </a:p>
          <a:p>
            <a:endParaRPr lang="en-GB" sz="1400" b="1">
              <a:ea typeface="Calibri"/>
              <a:cs typeface="Calibri"/>
            </a:endParaRPr>
          </a:p>
          <a:p>
            <a:pPr marL="285750" lvl="0" indent="-285750">
              <a:buFont typeface="Arial" panose="020B0604020202020204" pitchFamily="34" charset="0"/>
              <a:buChar char="•"/>
            </a:pPr>
            <a:r>
              <a:rPr lang="en-US"/>
              <a:t>Clear policies and submission guidelines</a:t>
            </a:r>
          </a:p>
          <a:p>
            <a:pPr marL="285750" lvl="0" indent="-285750">
              <a:buFont typeface="Arial" panose="020B0604020202020204" pitchFamily="34" charset="0"/>
              <a:buChar char="•"/>
            </a:pPr>
            <a:r>
              <a:rPr lang="en-US"/>
              <a:t>Defined approval workflows</a:t>
            </a:r>
          </a:p>
          <a:p>
            <a:pPr marL="285750" lvl="0" indent="-285750">
              <a:buFont typeface="Arial" panose="020B0604020202020204" pitchFamily="34" charset="0"/>
              <a:buChar char="•"/>
            </a:pPr>
            <a:r>
              <a:rPr lang="en-US"/>
              <a:t>Faster, more predictable reimbursements</a:t>
            </a:r>
          </a:p>
          <a:p>
            <a:pPr marL="285750" lvl="0" indent="-285750">
              <a:buFont typeface="Arial" panose="020B0604020202020204" pitchFamily="34" charset="0"/>
              <a:buChar char="•"/>
            </a:pPr>
            <a:r>
              <a:rPr lang="en-US"/>
              <a:t>Improved visibility for finance teams</a:t>
            </a:r>
            <a:endParaRPr lang="en-GB"/>
          </a:p>
        </p:txBody>
      </p:sp>
      <p:sp>
        <p:nvSpPr>
          <p:cNvPr id="18" name="TextBox 17">
            <a:extLst>
              <a:ext uri="{FF2B5EF4-FFF2-40B4-BE49-F238E27FC236}">
                <a16:creationId xmlns:a16="http://schemas.microsoft.com/office/drawing/2014/main" id="{1E006A9B-542B-736A-16F3-11AA47EAF3F7}"/>
              </a:ext>
            </a:extLst>
          </p:cNvPr>
          <p:cNvSpPr txBox="1"/>
          <p:nvPr/>
        </p:nvSpPr>
        <p:spPr>
          <a:xfrm>
            <a:off x="9529997" y="1585849"/>
            <a:ext cx="2281005" cy="3724096"/>
          </a:xfrm>
          <a:prstGeom prst="rect">
            <a:avLst/>
          </a:prstGeom>
          <a:noFill/>
        </p:spPr>
        <p:txBody>
          <a:bodyPr wrap="square" lIns="91440" tIns="45720" rIns="91440" bIns="45720" anchor="t">
            <a:spAutoFit/>
          </a:bodyPr>
          <a:lstStyle/>
          <a:p>
            <a:pPr lvl="0"/>
            <a:r>
              <a:rPr lang="en-GB" sz="2400" b="1">
                <a:solidFill>
                  <a:srgbClr val="ED5455"/>
                </a:solidFill>
              </a:rPr>
              <a:t>Fully optimised</a:t>
            </a:r>
            <a:endParaRPr lang="en-GB" sz="2400" b="1">
              <a:solidFill>
                <a:srgbClr val="ED5455"/>
              </a:solidFill>
              <a:ea typeface="Calibri"/>
              <a:cs typeface="Calibri"/>
            </a:endParaRPr>
          </a:p>
          <a:p>
            <a:endParaRPr lang="en-GB" sz="1400" b="1">
              <a:ea typeface="Calibri"/>
              <a:cs typeface="Calibri"/>
            </a:endParaRPr>
          </a:p>
          <a:p>
            <a:pPr marL="285750" lvl="0" indent="-285750">
              <a:buFont typeface="Arial" panose="020B0604020202020204" pitchFamily="34" charset="0"/>
              <a:buChar char="•"/>
            </a:pPr>
            <a:r>
              <a:rPr lang="en-US"/>
              <a:t>Simple, consistent submission experience for staff and volunteers</a:t>
            </a:r>
          </a:p>
          <a:p>
            <a:pPr marL="285750" lvl="0" indent="-285750">
              <a:buFont typeface="Arial" panose="020B0604020202020204" pitchFamily="34" charset="0"/>
              <a:buChar char="•"/>
            </a:pPr>
            <a:r>
              <a:rPr lang="en-US"/>
              <a:t>Automated workflows and approvals</a:t>
            </a:r>
          </a:p>
          <a:p>
            <a:pPr marL="285750" lvl="0" indent="-285750">
              <a:buFont typeface="Arial" panose="020B0604020202020204" pitchFamily="34" charset="0"/>
              <a:buChar char="•"/>
            </a:pPr>
            <a:r>
              <a:rPr lang="en-US"/>
              <a:t>Real time visibility and reporting</a:t>
            </a:r>
          </a:p>
          <a:p>
            <a:pPr marL="285750" lvl="0" indent="-285750">
              <a:buFont typeface="Arial" panose="020B0604020202020204" pitchFamily="34" charset="0"/>
              <a:buChar char="•"/>
            </a:pPr>
            <a:r>
              <a:rPr lang="en-US"/>
              <a:t>Strong audit trail and compliance</a:t>
            </a:r>
            <a:endParaRPr lang="en-GB"/>
          </a:p>
        </p:txBody>
      </p:sp>
      <p:pic>
        <p:nvPicPr>
          <p:cNvPr id="16" name="Picture 15" descr="A close-up of a black background&#10;&#10;AI-generated content may be incorrect.">
            <a:extLst>
              <a:ext uri="{FF2B5EF4-FFF2-40B4-BE49-F238E27FC236}">
                <a16:creationId xmlns:a16="http://schemas.microsoft.com/office/drawing/2014/main" id="{59126CED-6622-A444-3445-0719E7C900EB}"/>
              </a:ext>
            </a:extLst>
          </p:cNvPr>
          <p:cNvPicPr>
            <a:picLocks noChangeAspect="1"/>
          </p:cNvPicPr>
          <p:nvPr/>
        </p:nvPicPr>
        <p:blipFill>
          <a:blip r:embed="rId5"/>
          <a:stretch>
            <a:fillRect/>
          </a:stretch>
        </p:blipFill>
        <p:spPr>
          <a:xfrm>
            <a:off x="10220633" y="373473"/>
            <a:ext cx="1614907" cy="469797"/>
          </a:xfrm>
          <a:prstGeom prst="rect">
            <a:avLst/>
          </a:prstGeom>
          <a:ln>
            <a:noFill/>
          </a:ln>
        </p:spPr>
      </p:pic>
    </p:spTree>
    <p:extLst>
      <p:ext uri="{BB962C8B-B14F-4D97-AF65-F5344CB8AC3E}">
        <p14:creationId xmlns:p14="http://schemas.microsoft.com/office/powerpoint/2010/main" val="3138385003"/>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7F617-25C6-B969-0B90-043238BA17D7}"/>
            </a:ext>
          </a:extLst>
        </p:cNvPr>
        <p:cNvGrpSpPr/>
        <p:nvPr/>
      </p:nvGrpSpPr>
      <p:grpSpPr>
        <a:xfrm>
          <a:off x="0" y="0"/>
          <a:ext cx="0" cy="0"/>
          <a:chOff x="0" y="0"/>
          <a:chExt cx="0" cy="0"/>
        </a:xfrm>
      </p:grpSpPr>
      <p:pic>
        <p:nvPicPr>
          <p:cNvPr id="11" name="Picture 10" descr="A red circle in the dark&#10;&#10;AI-generated content may be incorrect.">
            <a:extLst>
              <a:ext uri="{FF2B5EF4-FFF2-40B4-BE49-F238E27FC236}">
                <a16:creationId xmlns:a16="http://schemas.microsoft.com/office/drawing/2014/main" id="{8FF6F6E5-0162-0E93-C36C-10BEBA2B1255}"/>
              </a:ext>
            </a:extLst>
          </p:cNvPr>
          <p:cNvPicPr>
            <a:picLocks noChangeAspect="1"/>
          </p:cNvPicPr>
          <p:nvPr/>
        </p:nvPicPr>
        <p:blipFill>
          <a:blip r:embed="rId3"/>
          <a:srcRect l="34241" t="43230" r="-112" b="-112"/>
          <a:stretch/>
        </p:blipFill>
        <p:spPr>
          <a:xfrm rot="10800000">
            <a:off x="7675802" y="2953712"/>
            <a:ext cx="4517427" cy="3900974"/>
          </a:xfrm>
          <a:prstGeom prst="rect">
            <a:avLst/>
          </a:prstGeom>
          <a:ln>
            <a:noFill/>
          </a:ln>
        </p:spPr>
      </p:pic>
      <p:pic>
        <p:nvPicPr>
          <p:cNvPr id="9" name="Picture 8" descr="A map of united kingdom with text&#10;&#10;AI-generated content may be incorrect.">
            <a:extLst>
              <a:ext uri="{FF2B5EF4-FFF2-40B4-BE49-F238E27FC236}">
                <a16:creationId xmlns:a16="http://schemas.microsoft.com/office/drawing/2014/main" id="{168FFC60-1117-5D58-9993-BD3C92105708}"/>
              </a:ext>
            </a:extLst>
          </p:cNvPr>
          <p:cNvPicPr>
            <a:picLocks noChangeAspect="1"/>
          </p:cNvPicPr>
          <p:nvPr/>
        </p:nvPicPr>
        <p:blipFill>
          <a:blip r:embed="rId4"/>
          <a:stretch>
            <a:fillRect/>
          </a:stretch>
        </p:blipFill>
        <p:spPr>
          <a:xfrm>
            <a:off x="6514881" y="1610693"/>
            <a:ext cx="4742631" cy="4772767"/>
          </a:xfrm>
          <a:prstGeom prst="rect">
            <a:avLst/>
          </a:prstGeom>
          <a:ln>
            <a:noFill/>
          </a:ln>
        </p:spPr>
      </p:pic>
      <p:pic>
        <p:nvPicPr>
          <p:cNvPr id="37" name="Picture 36" descr="A red circle in the dark&#10;&#10;AI-generated content may be incorrect.">
            <a:extLst>
              <a:ext uri="{FF2B5EF4-FFF2-40B4-BE49-F238E27FC236}">
                <a16:creationId xmlns:a16="http://schemas.microsoft.com/office/drawing/2014/main" id="{8A789B49-0E4D-912B-10C4-F9165197EEF5}"/>
              </a:ext>
            </a:extLst>
          </p:cNvPr>
          <p:cNvPicPr>
            <a:picLocks noChangeAspect="1"/>
          </p:cNvPicPr>
          <p:nvPr/>
        </p:nvPicPr>
        <p:blipFill>
          <a:blip r:embed="rId3"/>
          <a:srcRect l="34241" t="43230" r="-112" b="-112"/>
          <a:stretch/>
        </p:blipFill>
        <p:spPr>
          <a:xfrm>
            <a:off x="-1210" y="-1924"/>
            <a:ext cx="4517427" cy="3900974"/>
          </a:xfrm>
          <a:prstGeom prst="rect">
            <a:avLst/>
          </a:prstGeom>
          <a:ln>
            <a:noFill/>
          </a:ln>
        </p:spPr>
      </p:pic>
      <p:sp>
        <p:nvSpPr>
          <p:cNvPr id="7" name="Google Shape;93;p1">
            <a:extLst>
              <a:ext uri="{FF2B5EF4-FFF2-40B4-BE49-F238E27FC236}">
                <a16:creationId xmlns:a16="http://schemas.microsoft.com/office/drawing/2014/main" id="{03F99D1D-AFFA-55CE-EB0D-2430864E0E40}"/>
              </a:ext>
            </a:extLst>
          </p:cNvPr>
          <p:cNvSpPr txBox="1"/>
          <p:nvPr/>
        </p:nvSpPr>
        <p:spPr>
          <a:xfrm>
            <a:off x="839234" y="607361"/>
            <a:ext cx="6998480" cy="523180"/>
          </a:xfrm>
          <a:prstGeom prst="rect">
            <a:avLst/>
          </a:prstGeom>
          <a:noFill/>
          <a:ln>
            <a:noFill/>
          </a:ln>
        </p:spPr>
        <p:txBody>
          <a:bodyPr spcFirstLastPara="1" wrap="square" lIns="91425" tIns="45700" rIns="91425" bIns="45700" anchor="t" anchorCtr="0">
            <a:spAutoFit/>
          </a:bodyPr>
          <a:lstStyle/>
          <a:p>
            <a:r>
              <a:rPr lang="en-GB" sz="2800" b="1"/>
              <a:t>The Invisible Cost of Poor Expense Processes</a:t>
            </a:r>
            <a:endParaRPr lang="en-US" sz="2800" b="1">
              <a:solidFill>
                <a:schemeClr val="tx1">
                  <a:lumMod val="75000"/>
                  <a:lumOff val="25000"/>
                </a:schemeClr>
              </a:solidFill>
              <a:latin typeface="Open Sans"/>
              <a:ea typeface="Open Sans"/>
              <a:cs typeface="Open Sans"/>
            </a:endParaRPr>
          </a:p>
        </p:txBody>
      </p:sp>
      <p:sp>
        <p:nvSpPr>
          <p:cNvPr id="2" name="TextBox 1">
            <a:extLst>
              <a:ext uri="{FF2B5EF4-FFF2-40B4-BE49-F238E27FC236}">
                <a16:creationId xmlns:a16="http://schemas.microsoft.com/office/drawing/2014/main" id="{B681B7E1-8924-AF03-E0C7-37C53DD7A903}"/>
              </a:ext>
            </a:extLst>
          </p:cNvPr>
          <p:cNvSpPr txBox="1"/>
          <p:nvPr/>
        </p:nvSpPr>
        <p:spPr>
          <a:xfrm>
            <a:off x="1273995" y="3137730"/>
            <a:ext cx="461099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a:t>Volunteers may have to cover expenses themselves</a:t>
            </a:r>
          </a:p>
          <a:p>
            <a:pPr lvl="0"/>
            <a:endParaRPr lang="en-GB"/>
          </a:p>
          <a:p>
            <a:pPr lvl="0"/>
            <a:r>
              <a:rPr lang="en-GB"/>
              <a:t>Some people simply cannot afford to volunteer regularly</a:t>
            </a:r>
          </a:p>
          <a:p>
            <a:pPr lvl="0"/>
            <a:endParaRPr lang="en-GB"/>
          </a:p>
          <a:p>
            <a:pPr lvl="0"/>
            <a:r>
              <a:rPr lang="en-GB"/>
              <a:t>Unintentionally create barriers to participation</a:t>
            </a:r>
          </a:p>
        </p:txBody>
      </p:sp>
      <p:pic>
        <p:nvPicPr>
          <p:cNvPr id="6" name="Picture 5" descr="A white tick in a red circle&#10;&#10;Description automatically generated with medium confidence">
            <a:extLst>
              <a:ext uri="{FF2B5EF4-FFF2-40B4-BE49-F238E27FC236}">
                <a16:creationId xmlns:a16="http://schemas.microsoft.com/office/drawing/2014/main" id="{B019393E-4C19-CAE8-E190-1553241CA8F0}"/>
              </a:ext>
            </a:extLst>
          </p:cNvPr>
          <p:cNvPicPr>
            <a:picLocks noChangeAspect="1"/>
          </p:cNvPicPr>
          <p:nvPr/>
        </p:nvPicPr>
        <p:blipFill>
          <a:blip r:embed="rId5"/>
          <a:stretch>
            <a:fillRect/>
          </a:stretch>
        </p:blipFill>
        <p:spPr>
          <a:xfrm>
            <a:off x="956777" y="3190370"/>
            <a:ext cx="285750" cy="295275"/>
          </a:xfrm>
          <a:prstGeom prst="rect">
            <a:avLst/>
          </a:prstGeom>
          <a:ln>
            <a:noFill/>
          </a:ln>
        </p:spPr>
      </p:pic>
      <p:pic>
        <p:nvPicPr>
          <p:cNvPr id="8" name="Picture 7" descr="A white tick in a red circle&#10;&#10;Description automatically generated with medium confidence">
            <a:extLst>
              <a:ext uri="{FF2B5EF4-FFF2-40B4-BE49-F238E27FC236}">
                <a16:creationId xmlns:a16="http://schemas.microsoft.com/office/drawing/2014/main" id="{5B5814D4-CDED-D390-4679-E35408123AB2}"/>
              </a:ext>
            </a:extLst>
          </p:cNvPr>
          <p:cNvPicPr>
            <a:picLocks noChangeAspect="1"/>
          </p:cNvPicPr>
          <p:nvPr/>
        </p:nvPicPr>
        <p:blipFill>
          <a:blip r:embed="rId5"/>
          <a:stretch>
            <a:fillRect/>
          </a:stretch>
        </p:blipFill>
        <p:spPr>
          <a:xfrm>
            <a:off x="956777" y="4007783"/>
            <a:ext cx="285750" cy="295275"/>
          </a:xfrm>
          <a:prstGeom prst="rect">
            <a:avLst/>
          </a:prstGeom>
          <a:ln>
            <a:noFill/>
          </a:ln>
        </p:spPr>
      </p:pic>
      <p:pic>
        <p:nvPicPr>
          <p:cNvPr id="14" name="Picture 13" descr="A white tick in a red circle&#10;&#10;Description automatically generated with medium confidence">
            <a:extLst>
              <a:ext uri="{FF2B5EF4-FFF2-40B4-BE49-F238E27FC236}">
                <a16:creationId xmlns:a16="http://schemas.microsoft.com/office/drawing/2014/main" id="{E318F3BA-9749-265D-ED18-3C78A56B7490}"/>
              </a:ext>
            </a:extLst>
          </p:cNvPr>
          <p:cNvPicPr>
            <a:picLocks noChangeAspect="1"/>
          </p:cNvPicPr>
          <p:nvPr/>
        </p:nvPicPr>
        <p:blipFill>
          <a:blip r:embed="rId5"/>
          <a:stretch>
            <a:fillRect/>
          </a:stretch>
        </p:blipFill>
        <p:spPr>
          <a:xfrm>
            <a:off x="956777" y="4794496"/>
            <a:ext cx="285750" cy="295275"/>
          </a:xfrm>
          <a:prstGeom prst="rect">
            <a:avLst/>
          </a:prstGeom>
          <a:ln>
            <a:noFill/>
          </a:ln>
        </p:spPr>
      </p:pic>
      <p:sp>
        <p:nvSpPr>
          <p:cNvPr id="3" name="TextBox 2">
            <a:extLst>
              <a:ext uri="{FF2B5EF4-FFF2-40B4-BE49-F238E27FC236}">
                <a16:creationId xmlns:a16="http://schemas.microsoft.com/office/drawing/2014/main" id="{9DBCDEE8-050B-4F44-A7D5-5871F1E710B0}"/>
              </a:ext>
            </a:extLst>
          </p:cNvPr>
          <p:cNvSpPr txBox="1"/>
          <p:nvPr/>
        </p:nvSpPr>
        <p:spPr>
          <a:xfrm>
            <a:off x="938525" y="2391496"/>
            <a:ext cx="30581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62626"/>
                </a:solidFill>
                <a:latin typeface="Calibri"/>
                <a:ea typeface="Open Sans"/>
                <a:cs typeface="Open Sans"/>
              </a:rPr>
              <a:t>Volunteers Left Out of Pocket</a:t>
            </a:r>
          </a:p>
        </p:txBody>
      </p:sp>
      <p:sp>
        <p:nvSpPr>
          <p:cNvPr id="12" name="AutoShape 4">
            <a:extLst>
              <a:ext uri="{FF2B5EF4-FFF2-40B4-BE49-F238E27FC236}">
                <a16:creationId xmlns:a16="http://schemas.microsoft.com/office/drawing/2014/main" id="{1813679E-142E-B231-922F-707BF7E68920}"/>
              </a:ext>
            </a:extLst>
          </p:cNvPr>
          <p:cNvSpPr/>
          <p:nvPr/>
        </p:nvSpPr>
        <p:spPr>
          <a:xfrm flipV="1">
            <a:off x="938525" y="1317539"/>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8" name="TextBox 17">
            <a:extLst>
              <a:ext uri="{FF2B5EF4-FFF2-40B4-BE49-F238E27FC236}">
                <a16:creationId xmlns:a16="http://schemas.microsoft.com/office/drawing/2014/main" id="{64672BFF-4583-CF62-3BD4-FBB9A2CC2CF4}"/>
              </a:ext>
            </a:extLst>
          </p:cNvPr>
          <p:cNvSpPr txBox="1"/>
          <p:nvPr/>
        </p:nvSpPr>
        <p:spPr>
          <a:xfrm>
            <a:off x="9338309" y="4229477"/>
            <a:ext cx="1917746" cy="430887"/>
          </a:xfrm>
          <a:prstGeom prst="rect">
            <a:avLst/>
          </a:prstGeom>
          <a:noFill/>
        </p:spPr>
        <p:txBody>
          <a:bodyPr wrap="square" lIns="91440" tIns="45720" rIns="91440" bIns="45720" anchor="t">
            <a:spAutoFit/>
          </a:bodyPr>
          <a:lstStyle/>
          <a:p>
            <a:r>
              <a:rPr lang="en-US" sz="1100" b="1" i="1">
                <a:solidFill>
                  <a:schemeClr val="bg1">
                    <a:lumMod val="49000"/>
                  </a:schemeClr>
                </a:solidFill>
              </a:rPr>
              <a:t>NCVO, </a:t>
            </a:r>
            <a:r>
              <a:rPr lang="en-US" sz="1100" i="1">
                <a:solidFill>
                  <a:schemeClr val="bg1">
                    <a:lumMod val="49000"/>
                  </a:schemeClr>
                </a:solidFill>
                <a:ea typeface="+mn-lt"/>
                <a:cs typeface="+mn-lt"/>
              </a:rPr>
              <a:t>UK Civil Society Almanac 2024</a:t>
            </a:r>
            <a:endParaRPr lang="en-US" sz="1100" b="1" i="1">
              <a:solidFill>
                <a:schemeClr val="bg1">
                  <a:lumMod val="49000"/>
                </a:schemeClr>
              </a:solidFill>
              <a:ea typeface="Calibri"/>
              <a:cs typeface="Calibri"/>
            </a:endParaRPr>
          </a:p>
        </p:txBody>
      </p:sp>
      <p:pic>
        <p:nvPicPr>
          <p:cNvPr id="5" name="Picture 4" descr="A close-up of a black background&#10;&#10;AI-generated content may be incorrect.">
            <a:extLst>
              <a:ext uri="{FF2B5EF4-FFF2-40B4-BE49-F238E27FC236}">
                <a16:creationId xmlns:a16="http://schemas.microsoft.com/office/drawing/2014/main" id="{1B3599E6-56F3-FDE0-4618-BA247DD71157}"/>
              </a:ext>
            </a:extLst>
          </p:cNvPr>
          <p:cNvPicPr>
            <a:picLocks noChangeAspect="1"/>
          </p:cNvPicPr>
          <p:nvPr/>
        </p:nvPicPr>
        <p:blipFill>
          <a:blip r:embed="rId6"/>
          <a:stretch>
            <a:fillRect/>
          </a:stretch>
        </p:blipFill>
        <p:spPr>
          <a:xfrm>
            <a:off x="10220633" y="373473"/>
            <a:ext cx="1614907" cy="469797"/>
          </a:xfrm>
          <a:prstGeom prst="rect">
            <a:avLst/>
          </a:prstGeom>
          <a:ln>
            <a:noFill/>
          </a:ln>
        </p:spPr>
      </p:pic>
    </p:spTree>
    <p:extLst>
      <p:ext uri="{BB962C8B-B14F-4D97-AF65-F5344CB8AC3E}">
        <p14:creationId xmlns:p14="http://schemas.microsoft.com/office/powerpoint/2010/main" val="3799281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07E86-F6E8-19EF-18D5-B2B2951AC9B9}"/>
            </a:ext>
          </a:extLst>
        </p:cNvPr>
        <p:cNvGrpSpPr/>
        <p:nvPr/>
      </p:nvGrpSpPr>
      <p:grpSpPr>
        <a:xfrm>
          <a:off x="0" y="0"/>
          <a:ext cx="0" cy="0"/>
          <a:chOff x="0" y="0"/>
          <a:chExt cx="0" cy="0"/>
        </a:xfrm>
      </p:grpSpPr>
      <p:pic>
        <p:nvPicPr>
          <p:cNvPr id="37" name="Picture 36" descr="A red circle in the dark&#10;&#10;AI-generated content may be incorrect.">
            <a:extLst>
              <a:ext uri="{FF2B5EF4-FFF2-40B4-BE49-F238E27FC236}">
                <a16:creationId xmlns:a16="http://schemas.microsoft.com/office/drawing/2014/main" id="{D2D54760-1020-87BC-DE4F-3AD7A1204A50}"/>
              </a:ext>
            </a:extLst>
          </p:cNvPr>
          <p:cNvPicPr>
            <a:picLocks noChangeAspect="1"/>
          </p:cNvPicPr>
          <p:nvPr/>
        </p:nvPicPr>
        <p:blipFill>
          <a:blip r:embed="rId3"/>
          <a:srcRect l="34241" t="43230" r="-112" b="-112"/>
          <a:stretch/>
        </p:blipFill>
        <p:spPr>
          <a:xfrm>
            <a:off x="-5773" y="-1924"/>
            <a:ext cx="4517427" cy="3900974"/>
          </a:xfrm>
          <a:prstGeom prst="rect">
            <a:avLst/>
          </a:prstGeom>
          <a:ln>
            <a:noFill/>
          </a:ln>
        </p:spPr>
      </p:pic>
      <p:sp>
        <p:nvSpPr>
          <p:cNvPr id="7" name="Google Shape;93;p1">
            <a:extLst>
              <a:ext uri="{FF2B5EF4-FFF2-40B4-BE49-F238E27FC236}">
                <a16:creationId xmlns:a16="http://schemas.microsoft.com/office/drawing/2014/main" id="{9B29BFCB-0EB2-E07A-CBDA-34902E7D0D10}"/>
              </a:ext>
            </a:extLst>
          </p:cNvPr>
          <p:cNvSpPr txBox="1"/>
          <p:nvPr/>
        </p:nvSpPr>
        <p:spPr>
          <a:xfrm>
            <a:off x="839234" y="607361"/>
            <a:ext cx="6998480" cy="523180"/>
          </a:xfrm>
          <a:prstGeom prst="rect">
            <a:avLst/>
          </a:prstGeom>
          <a:noFill/>
          <a:ln>
            <a:noFill/>
          </a:ln>
        </p:spPr>
        <p:txBody>
          <a:bodyPr spcFirstLastPara="1" wrap="square" lIns="91425" tIns="45700" rIns="91425" bIns="45700" anchor="t" anchorCtr="0">
            <a:spAutoFit/>
          </a:bodyPr>
          <a:lstStyle/>
          <a:p>
            <a:r>
              <a:rPr lang="en-GB" sz="2800" b="1"/>
              <a:t>The Invisible Cost of Poor Expense Processes</a:t>
            </a:r>
            <a:endParaRPr lang="en-US" sz="2800" b="1">
              <a:solidFill>
                <a:schemeClr val="tx1">
                  <a:lumMod val="75000"/>
                  <a:lumOff val="25000"/>
                </a:schemeClr>
              </a:solidFill>
              <a:latin typeface="Open Sans"/>
              <a:ea typeface="Open Sans"/>
              <a:cs typeface="Open Sans"/>
            </a:endParaRPr>
          </a:p>
        </p:txBody>
      </p:sp>
      <p:sp>
        <p:nvSpPr>
          <p:cNvPr id="12" name="AutoShape 4">
            <a:extLst>
              <a:ext uri="{FF2B5EF4-FFF2-40B4-BE49-F238E27FC236}">
                <a16:creationId xmlns:a16="http://schemas.microsoft.com/office/drawing/2014/main" id="{57B7F11A-CB59-666F-5800-1DBB100F764B}"/>
              </a:ext>
            </a:extLst>
          </p:cNvPr>
          <p:cNvSpPr/>
          <p:nvPr/>
        </p:nvSpPr>
        <p:spPr>
          <a:xfrm flipV="1">
            <a:off x="938525" y="1317539"/>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2" name="TextBox 1">
            <a:extLst>
              <a:ext uri="{FF2B5EF4-FFF2-40B4-BE49-F238E27FC236}">
                <a16:creationId xmlns:a16="http://schemas.microsoft.com/office/drawing/2014/main" id="{C36221F3-8F52-7BC7-F098-982F8D2C10E7}"/>
              </a:ext>
            </a:extLst>
          </p:cNvPr>
          <p:cNvSpPr txBox="1"/>
          <p:nvPr/>
        </p:nvSpPr>
        <p:spPr>
          <a:xfrm>
            <a:off x="6261018" y="5974884"/>
            <a:ext cx="4527177"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i="1">
                <a:solidFill>
                  <a:schemeClr val="bg2">
                    <a:lumMod val="49000"/>
                  </a:schemeClr>
                </a:solidFill>
                <a:ea typeface="Calibri"/>
                <a:cs typeface="Calibri"/>
              </a:rPr>
              <a:t>2025 </a:t>
            </a:r>
            <a:r>
              <a:rPr lang="en-US" sz="1100" b="1" i="1" err="1">
                <a:solidFill>
                  <a:schemeClr val="bg2">
                    <a:lumMod val="49000"/>
                  </a:schemeClr>
                </a:solidFill>
                <a:ea typeface="Calibri"/>
                <a:cs typeface="Calibri"/>
              </a:rPr>
              <a:t>ExpenseIn</a:t>
            </a:r>
            <a:r>
              <a:rPr lang="en-US" sz="1100" b="1" i="1">
                <a:solidFill>
                  <a:schemeClr val="bg2">
                    <a:lumMod val="49000"/>
                  </a:schemeClr>
                </a:solidFill>
                <a:ea typeface="Calibri"/>
                <a:cs typeface="Calibri"/>
              </a:rPr>
              <a:t> survey </a:t>
            </a:r>
            <a:r>
              <a:rPr lang="en-US" sz="1100" b="1" i="1">
                <a:solidFill>
                  <a:schemeClr val="bg2">
                    <a:lumMod val="49000"/>
                  </a:schemeClr>
                </a:solidFill>
                <a:ea typeface="+mn-lt"/>
                <a:cs typeface="+mn-lt"/>
              </a:rPr>
              <a:t>of 500 UK employees</a:t>
            </a:r>
            <a:endParaRPr lang="en-US" sz="1100" b="1">
              <a:solidFill>
                <a:schemeClr val="bg2">
                  <a:lumMod val="49000"/>
                </a:schemeClr>
              </a:solidFill>
              <a:ea typeface="+mn-lt"/>
              <a:cs typeface="+mn-lt"/>
            </a:endParaRPr>
          </a:p>
          <a:p>
            <a:pPr algn="ctr"/>
            <a:r>
              <a:rPr lang="en-US" sz="1100" b="1" i="1">
                <a:solidFill>
                  <a:schemeClr val="bg2">
                    <a:lumMod val="49000"/>
                  </a:schemeClr>
                </a:solidFill>
                <a:ea typeface="+mn-lt"/>
                <a:cs typeface="+mn-lt"/>
              </a:rPr>
              <a:t>Asana, Anatomy of Work Index</a:t>
            </a:r>
            <a:endParaRPr lang="en-US" sz="1100" b="1">
              <a:solidFill>
                <a:schemeClr val="bg2">
                  <a:lumMod val="49000"/>
                </a:schemeClr>
              </a:solidFill>
              <a:ea typeface="Calibri" panose="020F0502020204030204"/>
              <a:cs typeface="Calibri" panose="020F0502020204030204"/>
            </a:endParaRPr>
          </a:p>
        </p:txBody>
      </p:sp>
      <p:pic>
        <p:nvPicPr>
          <p:cNvPr id="6" name="Picture 5" descr="A close-up of a black background&#10;&#10;AI-generated content may be incorrect.">
            <a:extLst>
              <a:ext uri="{FF2B5EF4-FFF2-40B4-BE49-F238E27FC236}">
                <a16:creationId xmlns:a16="http://schemas.microsoft.com/office/drawing/2014/main" id="{7C18C0E6-A0FD-D67C-E630-1DDEAD4CB90A}"/>
              </a:ext>
            </a:extLst>
          </p:cNvPr>
          <p:cNvPicPr>
            <a:picLocks noChangeAspect="1"/>
          </p:cNvPicPr>
          <p:nvPr/>
        </p:nvPicPr>
        <p:blipFill>
          <a:blip r:embed="rId4"/>
          <a:stretch>
            <a:fillRect/>
          </a:stretch>
        </p:blipFill>
        <p:spPr>
          <a:xfrm>
            <a:off x="10220633" y="373473"/>
            <a:ext cx="1614907" cy="469797"/>
          </a:xfrm>
          <a:prstGeom prst="rect">
            <a:avLst/>
          </a:prstGeom>
          <a:ln>
            <a:noFill/>
          </a:ln>
        </p:spPr>
      </p:pic>
      <p:pic>
        <p:nvPicPr>
          <p:cNvPr id="8" name="Picture 7" descr="A screenshot of a phone&#10;&#10;AI-generated content may be incorrect.">
            <a:extLst>
              <a:ext uri="{FF2B5EF4-FFF2-40B4-BE49-F238E27FC236}">
                <a16:creationId xmlns:a16="http://schemas.microsoft.com/office/drawing/2014/main" id="{A72C7F73-58ED-33D6-CB39-AECA242E12A4}"/>
              </a:ext>
            </a:extLst>
          </p:cNvPr>
          <p:cNvPicPr>
            <a:picLocks noChangeAspect="1"/>
          </p:cNvPicPr>
          <p:nvPr/>
        </p:nvPicPr>
        <p:blipFill>
          <a:blip r:embed="rId5"/>
          <a:stretch>
            <a:fillRect/>
          </a:stretch>
        </p:blipFill>
        <p:spPr>
          <a:xfrm>
            <a:off x="5758783" y="1514468"/>
            <a:ext cx="2673378" cy="3254954"/>
          </a:xfrm>
          <a:prstGeom prst="rect">
            <a:avLst/>
          </a:prstGeom>
          <a:ln>
            <a:noFill/>
          </a:ln>
        </p:spPr>
      </p:pic>
      <p:pic>
        <p:nvPicPr>
          <p:cNvPr id="11" name="Picture 10" descr="A screenshot of a graph&#10;&#10;AI-generated content may be incorrect.">
            <a:extLst>
              <a:ext uri="{FF2B5EF4-FFF2-40B4-BE49-F238E27FC236}">
                <a16:creationId xmlns:a16="http://schemas.microsoft.com/office/drawing/2014/main" id="{64E01319-6852-E12C-D6A8-4AFD490FDF6D}"/>
              </a:ext>
            </a:extLst>
          </p:cNvPr>
          <p:cNvPicPr>
            <a:picLocks noChangeAspect="1"/>
          </p:cNvPicPr>
          <p:nvPr/>
        </p:nvPicPr>
        <p:blipFill>
          <a:blip r:embed="rId6"/>
          <a:stretch>
            <a:fillRect/>
          </a:stretch>
        </p:blipFill>
        <p:spPr>
          <a:xfrm>
            <a:off x="8523209" y="1516170"/>
            <a:ext cx="3003463" cy="3256768"/>
          </a:xfrm>
          <a:prstGeom prst="rect">
            <a:avLst/>
          </a:prstGeom>
          <a:ln>
            <a:noFill/>
          </a:ln>
        </p:spPr>
      </p:pic>
      <p:grpSp>
        <p:nvGrpSpPr>
          <p:cNvPr id="16" name="Group 15">
            <a:extLst>
              <a:ext uri="{FF2B5EF4-FFF2-40B4-BE49-F238E27FC236}">
                <a16:creationId xmlns:a16="http://schemas.microsoft.com/office/drawing/2014/main" id="{C325C78A-BBAE-D499-22E9-8612E0420A51}"/>
              </a:ext>
            </a:extLst>
          </p:cNvPr>
          <p:cNvGrpSpPr/>
          <p:nvPr/>
        </p:nvGrpSpPr>
        <p:grpSpPr>
          <a:xfrm>
            <a:off x="5760744" y="5085783"/>
            <a:ext cx="5570246" cy="707886"/>
            <a:chOff x="5384963" y="5091002"/>
            <a:chExt cx="5570246" cy="707886"/>
          </a:xfrm>
        </p:grpSpPr>
        <p:sp>
          <p:nvSpPr>
            <p:cNvPr id="4" name="TextBox 3">
              <a:extLst>
                <a:ext uri="{FF2B5EF4-FFF2-40B4-BE49-F238E27FC236}">
                  <a16:creationId xmlns:a16="http://schemas.microsoft.com/office/drawing/2014/main" id="{71D842FE-E3E4-F3A4-35A1-E674277247A3}"/>
                </a:ext>
              </a:extLst>
            </p:cNvPr>
            <p:cNvSpPr txBox="1"/>
            <p:nvPr/>
          </p:nvSpPr>
          <p:spPr>
            <a:xfrm>
              <a:off x="5384963" y="5091002"/>
              <a:ext cx="31485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ED5455"/>
                  </a:solidFill>
                  <a:ea typeface="+mn-lt"/>
                  <a:cs typeface="+mn-lt"/>
                </a:rPr>
                <a:t>209 hours</a:t>
              </a:r>
              <a:endParaRPr lang="en-GB" sz="4000" b="1">
                <a:solidFill>
                  <a:srgbClr val="ED5455"/>
                </a:solidFill>
                <a:ea typeface="Calibri"/>
                <a:cs typeface="Segoe UI"/>
              </a:endParaRPr>
            </a:p>
          </p:txBody>
        </p:sp>
        <p:sp>
          <p:nvSpPr>
            <p:cNvPr id="14" name="TextBox 13">
              <a:extLst>
                <a:ext uri="{FF2B5EF4-FFF2-40B4-BE49-F238E27FC236}">
                  <a16:creationId xmlns:a16="http://schemas.microsoft.com/office/drawing/2014/main" id="{EFBDF62B-E814-E3D1-9747-05D7C2F446B5}"/>
                </a:ext>
              </a:extLst>
            </p:cNvPr>
            <p:cNvSpPr txBox="1"/>
            <p:nvPr/>
          </p:nvSpPr>
          <p:spPr>
            <a:xfrm>
              <a:off x="7556141" y="5278893"/>
              <a:ext cx="33990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a year are lost to duplicative work</a:t>
              </a:r>
              <a:r>
                <a:rPr lang="en-GB" sz="1800" b="1">
                  <a:latin typeface="Calibri"/>
                  <a:ea typeface="Segoe UI"/>
                  <a:cs typeface="Segoe UI"/>
                </a:rPr>
                <a:t>​</a:t>
              </a:r>
              <a:endParaRPr lang="en-US" sz="1800" b="1">
                <a:latin typeface="Arial"/>
                <a:ea typeface="Segoe UI"/>
                <a:cs typeface="Arial"/>
              </a:endParaRPr>
            </a:p>
          </p:txBody>
        </p:sp>
      </p:grpSp>
      <p:sp>
        <p:nvSpPr>
          <p:cNvPr id="19" name="TextBox 18">
            <a:extLst>
              <a:ext uri="{FF2B5EF4-FFF2-40B4-BE49-F238E27FC236}">
                <a16:creationId xmlns:a16="http://schemas.microsoft.com/office/drawing/2014/main" id="{97511806-1187-5BEC-AE53-0720A034D691}"/>
              </a:ext>
            </a:extLst>
          </p:cNvPr>
          <p:cNvSpPr txBox="1"/>
          <p:nvPr/>
        </p:nvSpPr>
        <p:spPr>
          <a:xfrm>
            <a:off x="938525" y="2391496"/>
            <a:ext cx="40758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262626"/>
                </a:solidFill>
                <a:latin typeface="Calibri"/>
                <a:ea typeface="Calibri"/>
                <a:cs typeface="Calibri"/>
              </a:rPr>
              <a:t>Staff Frustrated with Administration</a:t>
            </a:r>
            <a:endParaRPr lang="en-US">
              <a:solidFill>
                <a:srgbClr val="000000"/>
              </a:solidFill>
              <a:latin typeface="Calibri"/>
              <a:ea typeface="Calibri"/>
              <a:cs typeface="Calibri"/>
            </a:endParaRPr>
          </a:p>
        </p:txBody>
      </p:sp>
      <p:sp>
        <p:nvSpPr>
          <p:cNvPr id="23" name="TextBox 22">
            <a:extLst>
              <a:ext uri="{FF2B5EF4-FFF2-40B4-BE49-F238E27FC236}">
                <a16:creationId xmlns:a16="http://schemas.microsoft.com/office/drawing/2014/main" id="{C56C7CCA-0F76-4B35-9F46-BB520F800EF4}"/>
              </a:ext>
            </a:extLst>
          </p:cNvPr>
          <p:cNvSpPr txBox="1"/>
          <p:nvPr/>
        </p:nvSpPr>
        <p:spPr>
          <a:xfrm>
            <a:off x="1289652" y="3137730"/>
            <a:ext cx="398990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Searching for lost receipts</a:t>
            </a:r>
          </a:p>
          <a:p>
            <a:pPr lvl="0"/>
            <a:endParaRPr lang="en-GB">
              <a:ea typeface="Calibri"/>
              <a:cs typeface="Calibri"/>
            </a:endParaRPr>
          </a:p>
          <a:p>
            <a:r>
              <a:rPr lang="en-GB"/>
              <a:t>Multiple approval steps</a:t>
            </a:r>
          </a:p>
          <a:p>
            <a:pPr lvl="0"/>
            <a:endParaRPr lang="en-GB">
              <a:ea typeface="Calibri"/>
              <a:cs typeface="Calibri"/>
            </a:endParaRPr>
          </a:p>
          <a:p>
            <a:r>
              <a:rPr lang="en-GB"/>
              <a:t>Submitting the same information repeatedly</a:t>
            </a:r>
            <a:endParaRPr lang="en-GB">
              <a:ea typeface="Calibri"/>
              <a:cs typeface="Calibri"/>
            </a:endParaRPr>
          </a:p>
        </p:txBody>
      </p:sp>
      <p:pic>
        <p:nvPicPr>
          <p:cNvPr id="25" name="Picture 24" descr="A white tick in a red circle&#10;&#10;Description automatically generated with medium confidence">
            <a:extLst>
              <a:ext uri="{FF2B5EF4-FFF2-40B4-BE49-F238E27FC236}">
                <a16:creationId xmlns:a16="http://schemas.microsoft.com/office/drawing/2014/main" id="{864A2A07-904E-0F77-70A9-18140AF9DFEC}"/>
              </a:ext>
            </a:extLst>
          </p:cNvPr>
          <p:cNvPicPr>
            <a:picLocks noChangeAspect="1"/>
          </p:cNvPicPr>
          <p:nvPr/>
        </p:nvPicPr>
        <p:blipFill>
          <a:blip r:embed="rId7"/>
          <a:stretch>
            <a:fillRect/>
          </a:stretch>
        </p:blipFill>
        <p:spPr>
          <a:xfrm>
            <a:off x="956777" y="3190370"/>
            <a:ext cx="285750" cy="295275"/>
          </a:xfrm>
          <a:prstGeom prst="rect">
            <a:avLst/>
          </a:prstGeom>
          <a:ln>
            <a:noFill/>
          </a:ln>
        </p:spPr>
      </p:pic>
      <p:pic>
        <p:nvPicPr>
          <p:cNvPr id="27" name="Picture 26" descr="A white tick in a red circle&#10;&#10;Description automatically generated with medium confidence">
            <a:extLst>
              <a:ext uri="{FF2B5EF4-FFF2-40B4-BE49-F238E27FC236}">
                <a16:creationId xmlns:a16="http://schemas.microsoft.com/office/drawing/2014/main" id="{9AD4439C-C128-CF72-83CB-CD07AB18717E}"/>
              </a:ext>
            </a:extLst>
          </p:cNvPr>
          <p:cNvPicPr>
            <a:picLocks noChangeAspect="1"/>
          </p:cNvPicPr>
          <p:nvPr/>
        </p:nvPicPr>
        <p:blipFill>
          <a:blip r:embed="rId7"/>
          <a:stretch>
            <a:fillRect/>
          </a:stretch>
        </p:blipFill>
        <p:spPr>
          <a:xfrm>
            <a:off x="956777" y="3731167"/>
            <a:ext cx="285750" cy="295275"/>
          </a:xfrm>
          <a:prstGeom prst="rect">
            <a:avLst/>
          </a:prstGeom>
          <a:ln>
            <a:noFill/>
          </a:ln>
        </p:spPr>
      </p:pic>
      <p:pic>
        <p:nvPicPr>
          <p:cNvPr id="29" name="Picture 28" descr="A white tick in a red circle&#10;&#10;Description automatically generated with medium confidence">
            <a:extLst>
              <a:ext uri="{FF2B5EF4-FFF2-40B4-BE49-F238E27FC236}">
                <a16:creationId xmlns:a16="http://schemas.microsoft.com/office/drawing/2014/main" id="{3C2E0DC7-7DEC-B678-A0F0-91134B643851}"/>
              </a:ext>
            </a:extLst>
          </p:cNvPr>
          <p:cNvPicPr>
            <a:picLocks noChangeAspect="1"/>
          </p:cNvPicPr>
          <p:nvPr/>
        </p:nvPicPr>
        <p:blipFill>
          <a:blip r:embed="rId7"/>
          <a:stretch>
            <a:fillRect/>
          </a:stretch>
        </p:blipFill>
        <p:spPr>
          <a:xfrm>
            <a:off x="956777" y="4262140"/>
            <a:ext cx="285750" cy="295275"/>
          </a:xfrm>
          <a:prstGeom prst="rect">
            <a:avLst/>
          </a:prstGeom>
          <a:ln>
            <a:noFill/>
          </a:ln>
        </p:spPr>
      </p:pic>
    </p:spTree>
    <p:extLst>
      <p:ext uri="{BB962C8B-B14F-4D97-AF65-F5344CB8AC3E}">
        <p14:creationId xmlns:p14="http://schemas.microsoft.com/office/powerpoint/2010/main" val="253520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3BED1-7A13-3321-05E6-17A17E8513EA}"/>
            </a:ext>
          </a:extLst>
        </p:cNvPr>
        <p:cNvGrpSpPr/>
        <p:nvPr/>
      </p:nvGrpSpPr>
      <p:grpSpPr>
        <a:xfrm>
          <a:off x="0" y="0"/>
          <a:ext cx="0" cy="0"/>
          <a:chOff x="0" y="0"/>
          <a:chExt cx="0" cy="0"/>
        </a:xfrm>
      </p:grpSpPr>
      <p:pic>
        <p:nvPicPr>
          <p:cNvPr id="18" name="Picture 17" descr="A black circle with red text and numbers&#10;&#10;AI-generated content may be incorrect.">
            <a:extLst>
              <a:ext uri="{FF2B5EF4-FFF2-40B4-BE49-F238E27FC236}">
                <a16:creationId xmlns:a16="http://schemas.microsoft.com/office/drawing/2014/main" id="{CE73B342-0685-5836-7A57-FA02F1D58A25}"/>
              </a:ext>
            </a:extLst>
          </p:cNvPr>
          <p:cNvPicPr>
            <a:picLocks noChangeAspect="1"/>
          </p:cNvPicPr>
          <p:nvPr/>
        </p:nvPicPr>
        <p:blipFill>
          <a:blip r:embed="rId3"/>
          <a:stretch>
            <a:fillRect/>
          </a:stretch>
        </p:blipFill>
        <p:spPr>
          <a:xfrm>
            <a:off x="5558998" y="1519437"/>
            <a:ext cx="3081666" cy="3257894"/>
          </a:xfrm>
          <a:prstGeom prst="rect">
            <a:avLst/>
          </a:prstGeom>
          <a:ln>
            <a:noFill/>
          </a:ln>
        </p:spPr>
      </p:pic>
      <p:pic>
        <p:nvPicPr>
          <p:cNvPr id="19" name="Picture 18" descr="A black circle with red numbers and a black background&#10;&#10;AI-generated content may be incorrect.">
            <a:extLst>
              <a:ext uri="{FF2B5EF4-FFF2-40B4-BE49-F238E27FC236}">
                <a16:creationId xmlns:a16="http://schemas.microsoft.com/office/drawing/2014/main" id="{0B640C02-2B60-EF1A-2008-3E74DE39ABA6}"/>
              </a:ext>
            </a:extLst>
          </p:cNvPr>
          <p:cNvPicPr>
            <a:picLocks noChangeAspect="1"/>
          </p:cNvPicPr>
          <p:nvPr/>
        </p:nvPicPr>
        <p:blipFill>
          <a:blip r:embed="rId4"/>
          <a:stretch>
            <a:fillRect/>
          </a:stretch>
        </p:blipFill>
        <p:spPr>
          <a:xfrm>
            <a:off x="8824876" y="1518296"/>
            <a:ext cx="2420286" cy="2783355"/>
          </a:xfrm>
          <a:prstGeom prst="rect">
            <a:avLst/>
          </a:prstGeom>
          <a:ln>
            <a:noFill/>
          </a:ln>
        </p:spPr>
      </p:pic>
      <p:pic>
        <p:nvPicPr>
          <p:cNvPr id="37" name="Picture 36" descr="A red circle in the dark&#10;&#10;AI-generated content may be incorrect.">
            <a:extLst>
              <a:ext uri="{FF2B5EF4-FFF2-40B4-BE49-F238E27FC236}">
                <a16:creationId xmlns:a16="http://schemas.microsoft.com/office/drawing/2014/main" id="{9B447991-F61D-BE4A-96C6-2C05F8CEAF9A}"/>
              </a:ext>
            </a:extLst>
          </p:cNvPr>
          <p:cNvPicPr>
            <a:picLocks noChangeAspect="1"/>
          </p:cNvPicPr>
          <p:nvPr/>
        </p:nvPicPr>
        <p:blipFill>
          <a:blip r:embed="rId5"/>
          <a:srcRect l="34241" t="43230" r="-112" b="-112"/>
          <a:stretch/>
        </p:blipFill>
        <p:spPr>
          <a:xfrm>
            <a:off x="-5773" y="-1924"/>
            <a:ext cx="4517427" cy="3900974"/>
          </a:xfrm>
          <a:prstGeom prst="rect">
            <a:avLst/>
          </a:prstGeom>
          <a:ln>
            <a:noFill/>
          </a:ln>
        </p:spPr>
      </p:pic>
      <p:sp>
        <p:nvSpPr>
          <p:cNvPr id="7" name="Google Shape;93;p1">
            <a:extLst>
              <a:ext uri="{FF2B5EF4-FFF2-40B4-BE49-F238E27FC236}">
                <a16:creationId xmlns:a16="http://schemas.microsoft.com/office/drawing/2014/main" id="{C822D5A0-6374-31D7-BAE1-CCFB82E84F53}"/>
              </a:ext>
            </a:extLst>
          </p:cNvPr>
          <p:cNvSpPr txBox="1"/>
          <p:nvPr/>
        </p:nvSpPr>
        <p:spPr>
          <a:xfrm>
            <a:off x="839234" y="607361"/>
            <a:ext cx="6998480" cy="523180"/>
          </a:xfrm>
          <a:prstGeom prst="rect">
            <a:avLst/>
          </a:prstGeom>
          <a:noFill/>
          <a:ln>
            <a:noFill/>
          </a:ln>
        </p:spPr>
        <p:txBody>
          <a:bodyPr spcFirstLastPara="1" wrap="square" lIns="91425" tIns="45700" rIns="91425" bIns="45700" anchor="t" anchorCtr="0">
            <a:spAutoFit/>
          </a:bodyPr>
          <a:lstStyle/>
          <a:p>
            <a:r>
              <a:rPr lang="en-GB" sz="2800" b="1"/>
              <a:t>The Invisible Cost of Poor Expense Processes</a:t>
            </a:r>
            <a:endParaRPr lang="en-US" sz="2800" b="1">
              <a:solidFill>
                <a:schemeClr val="tx1">
                  <a:lumMod val="75000"/>
                  <a:lumOff val="25000"/>
                </a:schemeClr>
              </a:solidFill>
              <a:latin typeface="Open Sans"/>
              <a:ea typeface="Open Sans"/>
              <a:cs typeface="Open Sans"/>
            </a:endParaRPr>
          </a:p>
        </p:txBody>
      </p:sp>
      <p:sp>
        <p:nvSpPr>
          <p:cNvPr id="2" name="TextBox 1">
            <a:extLst>
              <a:ext uri="{FF2B5EF4-FFF2-40B4-BE49-F238E27FC236}">
                <a16:creationId xmlns:a16="http://schemas.microsoft.com/office/drawing/2014/main" id="{6C1CCF18-9CB5-C3AB-57D6-7B7C8FD5E7F9}"/>
              </a:ext>
            </a:extLst>
          </p:cNvPr>
          <p:cNvSpPr txBox="1"/>
          <p:nvPr/>
        </p:nvSpPr>
        <p:spPr>
          <a:xfrm>
            <a:off x="1292245" y="3146854"/>
            <a:ext cx="3538594" cy="20267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r>
              <a:rPr lang="en-GB"/>
              <a:t>Reimbursements can take weeks</a:t>
            </a:r>
          </a:p>
          <a:p>
            <a:pPr lvl="0"/>
            <a:endParaRPr lang="en-GB"/>
          </a:p>
          <a:p>
            <a:pPr lvl="0"/>
            <a:r>
              <a:rPr lang="en-GB"/>
              <a:t>Volunteers and staff lack visibility on claim status</a:t>
            </a:r>
          </a:p>
          <a:p>
            <a:pPr lvl="0"/>
            <a:endParaRPr lang="en-GB"/>
          </a:p>
          <a:p>
            <a:pPr lvl="0"/>
            <a:r>
              <a:rPr lang="en-GB"/>
              <a:t>Finance teams often deal with follow-up emails and queries</a:t>
            </a:r>
          </a:p>
        </p:txBody>
      </p:sp>
      <p:pic>
        <p:nvPicPr>
          <p:cNvPr id="6" name="Picture 5" descr="A white tick in a red circle&#10;&#10;Description automatically generated with medium confidence">
            <a:extLst>
              <a:ext uri="{FF2B5EF4-FFF2-40B4-BE49-F238E27FC236}">
                <a16:creationId xmlns:a16="http://schemas.microsoft.com/office/drawing/2014/main" id="{368BD04B-E301-D648-BBA5-472CD0655370}"/>
              </a:ext>
            </a:extLst>
          </p:cNvPr>
          <p:cNvPicPr>
            <a:picLocks noChangeAspect="1"/>
          </p:cNvPicPr>
          <p:nvPr/>
        </p:nvPicPr>
        <p:blipFill>
          <a:blip r:embed="rId6"/>
          <a:stretch>
            <a:fillRect/>
          </a:stretch>
        </p:blipFill>
        <p:spPr>
          <a:xfrm>
            <a:off x="938525" y="3174681"/>
            <a:ext cx="285750" cy="295275"/>
          </a:xfrm>
          <a:prstGeom prst="rect">
            <a:avLst/>
          </a:prstGeom>
          <a:ln>
            <a:noFill/>
          </a:ln>
        </p:spPr>
      </p:pic>
      <p:pic>
        <p:nvPicPr>
          <p:cNvPr id="8" name="Picture 7" descr="A white tick in a red circle&#10;&#10;Description automatically generated with medium confidence">
            <a:extLst>
              <a:ext uri="{FF2B5EF4-FFF2-40B4-BE49-F238E27FC236}">
                <a16:creationId xmlns:a16="http://schemas.microsoft.com/office/drawing/2014/main" id="{0114E59B-2837-1A5B-65FB-99E8475CA21B}"/>
              </a:ext>
            </a:extLst>
          </p:cNvPr>
          <p:cNvPicPr>
            <a:picLocks noChangeAspect="1"/>
          </p:cNvPicPr>
          <p:nvPr/>
        </p:nvPicPr>
        <p:blipFill>
          <a:blip r:embed="rId6"/>
          <a:stretch>
            <a:fillRect/>
          </a:stretch>
        </p:blipFill>
        <p:spPr>
          <a:xfrm>
            <a:off x="938525" y="3733073"/>
            <a:ext cx="285750" cy="295275"/>
          </a:xfrm>
          <a:prstGeom prst="rect">
            <a:avLst/>
          </a:prstGeom>
          <a:ln>
            <a:noFill/>
          </a:ln>
        </p:spPr>
      </p:pic>
      <p:pic>
        <p:nvPicPr>
          <p:cNvPr id="14" name="Picture 13" descr="A white tick in a red circle&#10;&#10;Description automatically generated with medium confidence">
            <a:extLst>
              <a:ext uri="{FF2B5EF4-FFF2-40B4-BE49-F238E27FC236}">
                <a16:creationId xmlns:a16="http://schemas.microsoft.com/office/drawing/2014/main" id="{9EC65922-3157-3958-C984-841BAA287AD5}"/>
              </a:ext>
            </a:extLst>
          </p:cNvPr>
          <p:cNvPicPr>
            <a:picLocks noChangeAspect="1"/>
          </p:cNvPicPr>
          <p:nvPr/>
        </p:nvPicPr>
        <p:blipFill>
          <a:blip r:embed="rId6"/>
          <a:stretch>
            <a:fillRect/>
          </a:stretch>
        </p:blipFill>
        <p:spPr>
          <a:xfrm>
            <a:off x="938525" y="4521035"/>
            <a:ext cx="285750" cy="295275"/>
          </a:xfrm>
          <a:prstGeom prst="rect">
            <a:avLst/>
          </a:prstGeom>
          <a:ln>
            <a:noFill/>
          </a:ln>
        </p:spPr>
      </p:pic>
      <p:sp>
        <p:nvSpPr>
          <p:cNvPr id="3" name="TextBox 2">
            <a:extLst>
              <a:ext uri="{FF2B5EF4-FFF2-40B4-BE49-F238E27FC236}">
                <a16:creationId xmlns:a16="http://schemas.microsoft.com/office/drawing/2014/main" id="{CF406A9D-16F1-082D-5D85-1248339543B1}"/>
              </a:ext>
            </a:extLst>
          </p:cNvPr>
          <p:cNvSpPr txBox="1"/>
          <p:nvPr/>
        </p:nvSpPr>
        <p:spPr>
          <a:xfrm>
            <a:off x="938525" y="2391496"/>
            <a:ext cx="4636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t>Slow Reimbursements</a:t>
            </a:r>
            <a:endParaRPr lang="en-GB"/>
          </a:p>
        </p:txBody>
      </p:sp>
      <p:sp>
        <p:nvSpPr>
          <p:cNvPr id="12" name="AutoShape 4">
            <a:extLst>
              <a:ext uri="{FF2B5EF4-FFF2-40B4-BE49-F238E27FC236}">
                <a16:creationId xmlns:a16="http://schemas.microsoft.com/office/drawing/2014/main" id="{874CAC63-DF5B-2184-378E-0373B2D1544D}"/>
              </a:ext>
            </a:extLst>
          </p:cNvPr>
          <p:cNvSpPr/>
          <p:nvPr/>
        </p:nvSpPr>
        <p:spPr>
          <a:xfrm flipV="1">
            <a:off x="938525" y="1317539"/>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10" name="Picture 9" descr="A close-up of a black background&#10;&#10;AI-generated content may be incorrect.">
            <a:extLst>
              <a:ext uri="{FF2B5EF4-FFF2-40B4-BE49-F238E27FC236}">
                <a16:creationId xmlns:a16="http://schemas.microsoft.com/office/drawing/2014/main" id="{8FA340A4-B081-2C82-C4F3-B9801DD07F3A}"/>
              </a:ext>
            </a:extLst>
          </p:cNvPr>
          <p:cNvPicPr>
            <a:picLocks noChangeAspect="1"/>
          </p:cNvPicPr>
          <p:nvPr/>
        </p:nvPicPr>
        <p:blipFill>
          <a:blip r:embed="rId7"/>
          <a:stretch>
            <a:fillRect/>
          </a:stretch>
        </p:blipFill>
        <p:spPr>
          <a:xfrm>
            <a:off x="10220633" y="373473"/>
            <a:ext cx="1614907" cy="469797"/>
          </a:xfrm>
          <a:prstGeom prst="rect">
            <a:avLst/>
          </a:prstGeom>
          <a:ln>
            <a:noFill/>
          </a:ln>
        </p:spPr>
      </p:pic>
      <p:sp>
        <p:nvSpPr>
          <p:cNvPr id="11" name="TextBox 10">
            <a:extLst>
              <a:ext uri="{FF2B5EF4-FFF2-40B4-BE49-F238E27FC236}">
                <a16:creationId xmlns:a16="http://schemas.microsoft.com/office/drawing/2014/main" id="{1EBF650A-A03B-CDCE-6BCC-9DCBBE9B4980}"/>
              </a:ext>
            </a:extLst>
          </p:cNvPr>
          <p:cNvSpPr txBox="1"/>
          <p:nvPr/>
        </p:nvSpPr>
        <p:spPr>
          <a:xfrm>
            <a:off x="6261018" y="5974884"/>
            <a:ext cx="4527177"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i="1">
                <a:solidFill>
                  <a:schemeClr val="bg2">
                    <a:lumMod val="49000"/>
                  </a:schemeClr>
                </a:solidFill>
                <a:ea typeface="Calibri"/>
                <a:cs typeface="Calibri"/>
              </a:rPr>
              <a:t>NCVO, </a:t>
            </a:r>
            <a:r>
              <a:rPr lang="en-US" sz="1100" b="1" i="1">
                <a:solidFill>
                  <a:schemeClr val="bg2">
                    <a:lumMod val="49000"/>
                  </a:schemeClr>
                </a:solidFill>
                <a:ea typeface="+mn-lt"/>
                <a:cs typeface="+mn-lt"/>
              </a:rPr>
              <a:t>Time Well Spent 2023</a:t>
            </a:r>
            <a:endParaRPr lang="en-US" sz="1100" b="1">
              <a:solidFill>
                <a:schemeClr val="bg2">
                  <a:lumMod val="49000"/>
                </a:schemeClr>
              </a:solidFill>
              <a:ea typeface="Calibri"/>
              <a:cs typeface="Calibri"/>
            </a:endParaRPr>
          </a:p>
          <a:p>
            <a:pPr algn="ctr"/>
            <a:r>
              <a:rPr lang="en-US" sz="1100" b="1" i="1">
                <a:solidFill>
                  <a:schemeClr val="bg2">
                    <a:lumMod val="49000"/>
                  </a:schemeClr>
                </a:solidFill>
                <a:ea typeface="+mn-lt"/>
                <a:cs typeface="+mn-lt"/>
              </a:rPr>
              <a:t>2025 </a:t>
            </a:r>
            <a:r>
              <a:rPr lang="en-US" sz="1100" b="1" i="1" err="1">
                <a:solidFill>
                  <a:schemeClr val="bg2">
                    <a:lumMod val="49000"/>
                  </a:schemeClr>
                </a:solidFill>
                <a:ea typeface="+mn-lt"/>
                <a:cs typeface="+mn-lt"/>
              </a:rPr>
              <a:t>ExpenseIn</a:t>
            </a:r>
            <a:r>
              <a:rPr lang="en-US" sz="1100" b="1" i="1">
                <a:solidFill>
                  <a:schemeClr val="bg2">
                    <a:lumMod val="49000"/>
                  </a:schemeClr>
                </a:solidFill>
                <a:ea typeface="+mn-lt"/>
                <a:cs typeface="+mn-lt"/>
              </a:rPr>
              <a:t> survey of 500 UK employees</a:t>
            </a:r>
            <a:endParaRPr lang="en-US" sz="1100" b="1">
              <a:solidFill>
                <a:schemeClr val="bg2">
                  <a:lumMod val="49000"/>
                </a:schemeClr>
              </a:solidFill>
              <a:ea typeface="Calibri"/>
              <a:cs typeface="Calibri"/>
            </a:endParaRPr>
          </a:p>
        </p:txBody>
      </p:sp>
      <p:grpSp>
        <p:nvGrpSpPr>
          <p:cNvPr id="24" name="Group 23">
            <a:extLst>
              <a:ext uri="{FF2B5EF4-FFF2-40B4-BE49-F238E27FC236}">
                <a16:creationId xmlns:a16="http://schemas.microsoft.com/office/drawing/2014/main" id="{E164CC30-6D75-2464-3F0B-8DFDB56DC95D}"/>
              </a:ext>
            </a:extLst>
          </p:cNvPr>
          <p:cNvGrpSpPr/>
          <p:nvPr/>
        </p:nvGrpSpPr>
        <p:grpSpPr>
          <a:xfrm>
            <a:off x="6116648" y="5085783"/>
            <a:ext cx="5054641" cy="707886"/>
            <a:chOff x="5760744" y="5085783"/>
            <a:chExt cx="5054641" cy="707886"/>
          </a:xfrm>
        </p:grpSpPr>
        <p:sp>
          <p:nvSpPr>
            <p:cNvPr id="21" name="TextBox 20">
              <a:extLst>
                <a:ext uri="{FF2B5EF4-FFF2-40B4-BE49-F238E27FC236}">
                  <a16:creationId xmlns:a16="http://schemas.microsoft.com/office/drawing/2014/main" id="{E0F14D17-C3F5-A01F-9BFE-66E060070BB0}"/>
                </a:ext>
              </a:extLst>
            </p:cNvPr>
            <p:cNvSpPr txBox="1"/>
            <p:nvPr/>
          </p:nvSpPr>
          <p:spPr>
            <a:xfrm>
              <a:off x="5760744" y="5085783"/>
              <a:ext cx="31485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a:solidFill>
                    <a:srgbClr val="ED5455"/>
                  </a:solidFill>
                  <a:ea typeface="+mn-lt"/>
                  <a:cs typeface="+mn-lt"/>
                </a:rPr>
                <a:t>28%</a:t>
              </a:r>
              <a:endParaRPr lang="en-GB" sz="4000" b="1">
                <a:solidFill>
                  <a:srgbClr val="ED5455"/>
                </a:solidFill>
                <a:ea typeface="Calibri"/>
                <a:cs typeface="Segoe UI"/>
              </a:endParaRPr>
            </a:p>
          </p:txBody>
        </p:sp>
        <p:sp>
          <p:nvSpPr>
            <p:cNvPr id="22" name="TextBox 21">
              <a:extLst>
                <a:ext uri="{FF2B5EF4-FFF2-40B4-BE49-F238E27FC236}">
                  <a16:creationId xmlns:a16="http://schemas.microsoft.com/office/drawing/2014/main" id="{1C292362-C79D-86EF-5327-11DF1D7C1DAB}"/>
                </a:ext>
              </a:extLst>
            </p:cNvPr>
            <p:cNvSpPr txBox="1"/>
            <p:nvPr/>
          </p:nvSpPr>
          <p:spPr>
            <a:xfrm>
              <a:off x="6795766" y="5147382"/>
              <a:ext cx="401961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ea typeface="+mn-lt"/>
                  <a:cs typeface="+mn-lt"/>
                </a:rPr>
                <a:t>Of employees </a:t>
              </a:r>
              <a:r>
                <a:rPr lang="en-US" sz="1600">
                  <a:ea typeface="+mn-lt"/>
                  <a:cs typeface="+mn-lt"/>
                </a:rPr>
                <a:t>described their expense management as </a:t>
              </a:r>
              <a:r>
                <a:rPr lang="en-US" sz="1600" b="1">
                  <a:ea typeface="+mn-lt"/>
                  <a:cs typeface="+mn-lt"/>
                </a:rPr>
                <a:t>time-consuming and manual.</a:t>
              </a:r>
              <a:endParaRPr lang="en-GB" sz="1600" b="1">
                <a:latin typeface="Calibri"/>
                <a:ea typeface="Calibri"/>
                <a:cs typeface="Calibri"/>
              </a:endParaRPr>
            </a:p>
          </p:txBody>
        </p:sp>
      </p:grpSp>
    </p:spTree>
    <p:extLst>
      <p:ext uri="{BB962C8B-B14F-4D97-AF65-F5344CB8AC3E}">
        <p14:creationId xmlns:p14="http://schemas.microsoft.com/office/powerpoint/2010/main" val="2394445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F5234-EAA6-9027-9653-14338FC34D29}"/>
            </a:ext>
          </a:extLst>
        </p:cNvPr>
        <p:cNvGrpSpPr/>
        <p:nvPr/>
      </p:nvGrpSpPr>
      <p:grpSpPr>
        <a:xfrm>
          <a:off x="0" y="0"/>
          <a:ext cx="0" cy="0"/>
          <a:chOff x="0" y="0"/>
          <a:chExt cx="0" cy="0"/>
        </a:xfrm>
      </p:grpSpPr>
      <p:pic>
        <p:nvPicPr>
          <p:cNvPr id="37" name="Picture 36" descr="A red circle in the dark&#10;&#10;AI-generated content may be incorrect.">
            <a:extLst>
              <a:ext uri="{FF2B5EF4-FFF2-40B4-BE49-F238E27FC236}">
                <a16:creationId xmlns:a16="http://schemas.microsoft.com/office/drawing/2014/main" id="{F25435D6-27E6-2D8F-0C38-6F42A59CE7C9}"/>
              </a:ext>
            </a:extLst>
          </p:cNvPr>
          <p:cNvPicPr>
            <a:picLocks noChangeAspect="1"/>
          </p:cNvPicPr>
          <p:nvPr/>
        </p:nvPicPr>
        <p:blipFill>
          <a:blip r:embed="rId3"/>
          <a:srcRect l="34241" t="43230" r="-112" b="-112"/>
          <a:stretch/>
        </p:blipFill>
        <p:spPr>
          <a:xfrm>
            <a:off x="-5773" y="-1924"/>
            <a:ext cx="4517427" cy="3900974"/>
          </a:xfrm>
          <a:prstGeom prst="rect">
            <a:avLst/>
          </a:prstGeom>
          <a:ln>
            <a:noFill/>
          </a:ln>
        </p:spPr>
      </p:pic>
      <p:sp>
        <p:nvSpPr>
          <p:cNvPr id="7" name="Google Shape;93;p1">
            <a:extLst>
              <a:ext uri="{FF2B5EF4-FFF2-40B4-BE49-F238E27FC236}">
                <a16:creationId xmlns:a16="http://schemas.microsoft.com/office/drawing/2014/main" id="{77D9A8A8-53A8-562A-DBA2-CC3539BEAC6E}"/>
              </a:ext>
            </a:extLst>
          </p:cNvPr>
          <p:cNvSpPr txBox="1"/>
          <p:nvPr/>
        </p:nvSpPr>
        <p:spPr>
          <a:xfrm>
            <a:off x="839234" y="607361"/>
            <a:ext cx="6998480" cy="523180"/>
          </a:xfrm>
          <a:prstGeom prst="rect">
            <a:avLst/>
          </a:prstGeom>
          <a:noFill/>
          <a:ln>
            <a:noFill/>
          </a:ln>
        </p:spPr>
        <p:txBody>
          <a:bodyPr spcFirstLastPara="1" wrap="square" lIns="91425" tIns="45700" rIns="91425" bIns="45700" anchor="t" anchorCtr="0">
            <a:spAutoFit/>
          </a:bodyPr>
          <a:lstStyle/>
          <a:p>
            <a:r>
              <a:rPr lang="en-GB" sz="2800" b="1"/>
              <a:t>The Invisible Cost of Poor Expense Processes</a:t>
            </a:r>
            <a:endParaRPr lang="en-US" sz="2800" b="1">
              <a:solidFill>
                <a:schemeClr val="tx1">
                  <a:lumMod val="75000"/>
                  <a:lumOff val="25000"/>
                </a:schemeClr>
              </a:solidFill>
              <a:latin typeface="Open Sans"/>
              <a:ea typeface="Open Sans"/>
              <a:cs typeface="Open Sans"/>
            </a:endParaRPr>
          </a:p>
        </p:txBody>
      </p:sp>
      <p:sp>
        <p:nvSpPr>
          <p:cNvPr id="12" name="AutoShape 4">
            <a:extLst>
              <a:ext uri="{FF2B5EF4-FFF2-40B4-BE49-F238E27FC236}">
                <a16:creationId xmlns:a16="http://schemas.microsoft.com/office/drawing/2014/main" id="{01DC60AA-ADA8-A24F-715F-37DCA87E94AE}"/>
              </a:ext>
            </a:extLst>
          </p:cNvPr>
          <p:cNvSpPr/>
          <p:nvPr/>
        </p:nvSpPr>
        <p:spPr>
          <a:xfrm flipV="1">
            <a:off x="938525" y="1317539"/>
            <a:ext cx="725350" cy="2769"/>
          </a:xfrm>
          <a:prstGeom prst="line">
            <a:avLst/>
          </a:prstGeom>
          <a:ln w="28575" cap="rnd">
            <a:solidFill>
              <a:srgbClr val="EE5456"/>
            </a:solidFill>
            <a:prstDash val="solid"/>
            <a:headEnd type="none" w="sm" len="sm"/>
            <a:tailEnd type="none" w="sm" len="s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pic>
        <p:nvPicPr>
          <p:cNvPr id="4" name="Picture 3" descr="A close-up of a black background&#10;&#10;AI-generated content may be incorrect.">
            <a:extLst>
              <a:ext uri="{FF2B5EF4-FFF2-40B4-BE49-F238E27FC236}">
                <a16:creationId xmlns:a16="http://schemas.microsoft.com/office/drawing/2014/main" id="{512935A0-44C9-B22A-1041-3ECFBCF8125D}"/>
              </a:ext>
            </a:extLst>
          </p:cNvPr>
          <p:cNvPicPr>
            <a:picLocks noChangeAspect="1"/>
          </p:cNvPicPr>
          <p:nvPr/>
        </p:nvPicPr>
        <p:blipFill>
          <a:blip r:embed="rId4"/>
          <a:stretch>
            <a:fillRect/>
          </a:stretch>
        </p:blipFill>
        <p:spPr>
          <a:xfrm>
            <a:off x="10220633" y="373473"/>
            <a:ext cx="1614907" cy="469797"/>
          </a:xfrm>
          <a:prstGeom prst="rect">
            <a:avLst/>
          </a:prstGeom>
          <a:ln>
            <a:noFill/>
          </a:ln>
        </p:spPr>
      </p:pic>
      <p:sp>
        <p:nvSpPr>
          <p:cNvPr id="11" name="TextBox 10">
            <a:extLst>
              <a:ext uri="{FF2B5EF4-FFF2-40B4-BE49-F238E27FC236}">
                <a16:creationId xmlns:a16="http://schemas.microsoft.com/office/drawing/2014/main" id="{AA02C7DE-CFFA-CB29-157F-47977987AE49}"/>
              </a:ext>
            </a:extLst>
          </p:cNvPr>
          <p:cNvSpPr txBox="1"/>
          <p:nvPr/>
        </p:nvSpPr>
        <p:spPr>
          <a:xfrm>
            <a:off x="938525" y="2391496"/>
            <a:ext cx="4636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t>Confusing or Unclear Expense Policies</a:t>
            </a:r>
            <a:endParaRPr lang="en-GB"/>
          </a:p>
        </p:txBody>
      </p:sp>
      <p:sp>
        <p:nvSpPr>
          <p:cNvPr id="16" name="TextBox 15">
            <a:extLst>
              <a:ext uri="{FF2B5EF4-FFF2-40B4-BE49-F238E27FC236}">
                <a16:creationId xmlns:a16="http://schemas.microsoft.com/office/drawing/2014/main" id="{0F7CF8B1-D471-15B9-2D12-2426B07969A3}"/>
              </a:ext>
            </a:extLst>
          </p:cNvPr>
          <p:cNvSpPr txBox="1"/>
          <p:nvPr/>
        </p:nvSpPr>
        <p:spPr>
          <a:xfrm>
            <a:off x="1297464" y="3167730"/>
            <a:ext cx="415967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Uncertainty about what can be claimed</a:t>
            </a:r>
          </a:p>
          <a:p>
            <a:pPr lvl="0"/>
            <a:endParaRPr lang="en-GB">
              <a:ea typeface="Calibri"/>
              <a:cs typeface="Calibri"/>
            </a:endParaRPr>
          </a:p>
          <a:p>
            <a:r>
              <a:rPr lang="en-GB"/>
              <a:t>Claims being rejected or resubmitted</a:t>
            </a:r>
          </a:p>
          <a:p>
            <a:pPr lvl="0"/>
            <a:endParaRPr lang="en-GB">
              <a:ea typeface="Calibri"/>
              <a:cs typeface="Calibri"/>
            </a:endParaRPr>
          </a:p>
          <a:p>
            <a:r>
              <a:rPr lang="en-GB"/>
              <a:t>Extra back-and-forth between teams</a:t>
            </a:r>
          </a:p>
        </p:txBody>
      </p:sp>
      <p:pic>
        <p:nvPicPr>
          <p:cNvPr id="18" name="Picture 17" descr="A white tick in a red circle&#10;&#10;Description automatically generated with medium confidence">
            <a:extLst>
              <a:ext uri="{FF2B5EF4-FFF2-40B4-BE49-F238E27FC236}">
                <a16:creationId xmlns:a16="http://schemas.microsoft.com/office/drawing/2014/main" id="{5AA33E93-021F-89F0-384A-6DFC82DB6237}"/>
              </a:ext>
            </a:extLst>
          </p:cNvPr>
          <p:cNvPicPr>
            <a:picLocks noChangeAspect="1"/>
          </p:cNvPicPr>
          <p:nvPr/>
        </p:nvPicPr>
        <p:blipFill>
          <a:blip r:embed="rId5"/>
          <a:stretch>
            <a:fillRect/>
          </a:stretch>
        </p:blipFill>
        <p:spPr>
          <a:xfrm>
            <a:off x="938525" y="3174681"/>
            <a:ext cx="285750" cy="295275"/>
          </a:xfrm>
          <a:prstGeom prst="rect">
            <a:avLst/>
          </a:prstGeom>
          <a:ln>
            <a:noFill/>
          </a:ln>
        </p:spPr>
      </p:pic>
      <p:pic>
        <p:nvPicPr>
          <p:cNvPr id="20" name="Picture 19" descr="A white tick in a red circle&#10;&#10;Description automatically generated with medium confidence">
            <a:extLst>
              <a:ext uri="{FF2B5EF4-FFF2-40B4-BE49-F238E27FC236}">
                <a16:creationId xmlns:a16="http://schemas.microsoft.com/office/drawing/2014/main" id="{E84BFEBF-09B9-9323-9531-8055A6095E01}"/>
              </a:ext>
            </a:extLst>
          </p:cNvPr>
          <p:cNvPicPr>
            <a:picLocks noChangeAspect="1"/>
          </p:cNvPicPr>
          <p:nvPr/>
        </p:nvPicPr>
        <p:blipFill>
          <a:blip r:embed="rId5"/>
          <a:stretch>
            <a:fillRect/>
          </a:stretch>
        </p:blipFill>
        <p:spPr>
          <a:xfrm>
            <a:off x="938525" y="3733073"/>
            <a:ext cx="285750" cy="295275"/>
          </a:xfrm>
          <a:prstGeom prst="rect">
            <a:avLst/>
          </a:prstGeom>
          <a:ln>
            <a:noFill/>
          </a:ln>
        </p:spPr>
      </p:pic>
      <p:pic>
        <p:nvPicPr>
          <p:cNvPr id="22" name="Picture 21" descr="A white tick in a red circle&#10;&#10;Description automatically generated with medium confidence">
            <a:extLst>
              <a:ext uri="{FF2B5EF4-FFF2-40B4-BE49-F238E27FC236}">
                <a16:creationId xmlns:a16="http://schemas.microsoft.com/office/drawing/2014/main" id="{109DF0A9-4C40-AFF5-0710-FBC24F5D54E5}"/>
              </a:ext>
            </a:extLst>
          </p:cNvPr>
          <p:cNvPicPr>
            <a:picLocks noChangeAspect="1"/>
          </p:cNvPicPr>
          <p:nvPr/>
        </p:nvPicPr>
        <p:blipFill>
          <a:blip r:embed="rId5"/>
          <a:stretch>
            <a:fillRect/>
          </a:stretch>
        </p:blipFill>
        <p:spPr>
          <a:xfrm>
            <a:off x="938525" y="4296610"/>
            <a:ext cx="285750" cy="295275"/>
          </a:xfrm>
          <a:prstGeom prst="rect">
            <a:avLst/>
          </a:prstGeom>
          <a:ln>
            <a:noFill/>
          </a:ln>
        </p:spPr>
      </p:pic>
      <p:pic>
        <p:nvPicPr>
          <p:cNvPr id="25" name="Picture 24" descr="A red circle with a percentage in it&#10;&#10;AI-generated content may be incorrect.">
            <a:extLst>
              <a:ext uri="{FF2B5EF4-FFF2-40B4-BE49-F238E27FC236}">
                <a16:creationId xmlns:a16="http://schemas.microsoft.com/office/drawing/2014/main" id="{AF38E4DE-E964-3AAE-0B58-4B364D6F3929}"/>
              </a:ext>
            </a:extLst>
          </p:cNvPr>
          <p:cNvPicPr>
            <a:picLocks noChangeAspect="1"/>
          </p:cNvPicPr>
          <p:nvPr/>
        </p:nvPicPr>
        <p:blipFill>
          <a:blip r:embed="rId6"/>
          <a:stretch>
            <a:fillRect/>
          </a:stretch>
        </p:blipFill>
        <p:spPr>
          <a:xfrm>
            <a:off x="5605397" y="2222349"/>
            <a:ext cx="5850698" cy="2783864"/>
          </a:xfrm>
          <a:prstGeom prst="rect">
            <a:avLst/>
          </a:prstGeom>
          <a:ln>
            <a:noFill/>
          </a:ln>
        </p:spPr>
      </p:pic>
      <p:sp>
        <p:nvSpPr>
          <p:cNvPr id="27" name="TextBox 26">
            <a:extLst>
              <a:ext uri="{FF2B5EF4-FFF2-40B4-BE49-F238E27FC236}">
                <a16:creationId xmlns:a16="http://schemas.microsoft.com/office/drawing/2014/main" id="{F303C73C-0344-ACDD-9A99-699457B4B2B6}"/>
              </a:ext>
            </a:extLst>
          </p:cNvPr>
          <p:cNvSpPr txBox="1"/>
          <p:nvPr/>
        </p:nvSpPr>
        <p:spPr>
          <a:xfrm>
            <a:off x="8625306" y="4116856"/>
            <a:ext cx="19071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b="1" i="1">
                <a:solidFill>
                  <a:schemeClr val="bg2">
                    <a:lumMod val="49000"/>
                  </a:schemeClr>
                </a:solidFill>
                <a:ea typeface="Calibri"/>
                <a:cs typeface="Calibri"/>
              </a:rPr>
              <a:t>NCVO, </a:t>
            </a:r>
            <a:r>
              <a:rPr lang="en-US" sz="1100" b="1" i="1">
                <a:solidFill>
                  <a:schemeClr val="bg2">
                    <a:lumMod val="49000"/>
                  </a:schemeClr>
                </a:solidFill>
                <a:ea typeface="+mn-lt"/>
                <a:cs typeface="+mn-lt"/>
              </a:rPr>
              <a:t>Time Well Spent 2023</a:t>
            </a:r>
            <a:endParaRPr lang="en-US" sz="1100" b="1">
              <a:solidFill>
                <a:schemeClr val="bg2">
                  <a:lumMod val="49000"/>
                </a:schemeClr>
              </a:solidFill>
              <a:ea typeface="Calibri"/>
              <a:cs typeface="Calibri"/>
            </a:endParaRPr>
          </a:p>
        </p:txBody>
      </p:sp>
    </p:spTree>
    <p:extLst>
      <p:ext uri="{BB962C8B-B14F-4D97-AF65-F5344CB8AC3E}">
        <p14:creationId xmlns:p14="http://schemas.microsoft.com/office/powerpoint/2010/main" val="3571206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2CA791F74E194DA66410A4B964C41F" ma:contentTypeVersion="12" ma:contentTypeDescription="Create a new document." ma:contentTypeScope="" ma:versionID="88d63c5684444a51aa6f87322735722a">
  <xsd:schema xmlns:xsd="http://www.w3.org/2001/XMLSchema" xmlns:xs="http://www.w3.org/2001/XMLSchema" xmlns:p="http://schemas.microsoft.com/office/2006/metadata/properties" xmlns:ns2="30ec8997-8417-49b7-babb-4bd1c3b98479" xmlns:ns3="5ae67c10-330a-4a53-9a23-4d6007caff51" targetNamespace="http://schemas.microsoft.com/office/2006/metadata/properties" ma:root="true" ma:fieldsID="14ed2a189d57a7dbfc17f4bb7fead734" ns2:_="" ns3:_="">
    <xsd:import namespace="30ec8997-8417-49b7-babb-4bd1c3b98479"/>
    <xsd:import namespace="5ae67c10-330a-4a53-9a23-4d6007caff5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LengthInSeconds"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ec8997-8417-49b7-babb-4bd1c3b984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3d136a8-5a7e-44a0-b0af-b7e6190c4789"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e67c10-330a-4a53-9a23-4d6007caff5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2d01989b-a5fa-4056-bb34-bfcded5871c0}" ma:internalName="TaxCatchAll" ma:showField="CatchAllData" ma:web="5ae67c10-330a-4a53-9a23-4d6007caff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ae67c10-330a-4a53-9a23-4d6007caff51" xsi:nil="true"/>
    <lcf76f155ced4ddcb4097134ff3c332f xmlns="30ec8997-8417-49b7-babb-4bd1c3b984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2A72D28-F24E-4022-A166-60A91B4DCE27}">
  <ds:schemaRefs>
    <ds:schemaRef ds:uri="http://schemas.microsoft.com/sharepoint/v3/contenttype/forms"/>
  </ds:schemaRefs>
</ds:datastoreItem>
</file>

<file path=customXml/itemProps2.xml><?xml version="1.0" encoding="utf-8"?>
<ds:datastoreItem xmlns:ds="http://schemas.openxmlformats.org/officeDocument/2006/customXml" ds:itemID="{282B36B0-3935-4CD7-96B1-C17B4FBA8345}">
  <ds:schemaRefs>
    <ds:schemaRef ds:uri="30ec8997-8417-49b7-babb-4bd1c3b98479"/>
    <ds:schemaRef ds:uri="5ae67c10-330a-4a53-9a23-4d6007caff5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5257276-D1CD-4590-9D9A-388ADEC11A76}">
  <ds:schemaRefs>
    <ds:schemaRef ds:uri="30ec8997-8417-49b7-babb-4bd1c3b98479"/>
    <ds:schemaRef ds:uri="5ae67c10-330a-4a53-9a23-4d6007caff5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80e052a-9455-47f5-aa89-38fda09a8a77}" enabled="0" method="" siteId="{f80e052a-9455-47f5-aa89-38fda09a8a77}" removed="1"/>
</clbl:labelList>
</file>

<file path=docProps/app.xml><?xml version="1.0" encoding="utf-8"?>
<Properties xmlns="http://schemas.openxmlformats.org/officeDocument/2006/extended-properties" xmlns:vt="http://schemas.openxmlformats.org/officeDocument/2006/docPropsVTypes">
  <TotalTime>0</TotalTime>
  <Words>1376</Words>
  <Application>Microsoft Office PowerPoint</Application>
  <PresentationFormat>Widescreen</PresentationFormat>
  <Paragraphs>271</Paragraphs>
  <Slides>18</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Arial,Sans-Serif</vt:lpstr>
      <vt:lpstr>Calibri</vt:lpstr>
      <vt:lpstr>Calibri Light</vt:lpstr>
      <vt:lpstr>Open Sans</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Dawson</dc:creator>
  <cp:lastModifiedBy>Robbie Achner</cp:lastModifiedBy>
  <cp:revision>3</cp:revision>
  <dcterms:created xsi:type="dcterms:W3CDTF">2023-09-15T09:38:24Z</dcterms:created>
  <dcterms:modified xsi:type="dcterms:W3CDTF">2026-04-21T08:56:39Z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0x0101005F2CA791F74E194DA66410A4B964C41F</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