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838840624" r:id="rId3"/>
    <p:sldId id="264" r:id="rId4"/>
    <p:sldId id="2147472831" r:id="rId5"/>
    <p:sldId id="2147472830" r:id="rId6"/>
    <p:sldId id="214747282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C70DE0-CA0B-4E20-9B8B-1FE1683F4349}" v="17" dt="2026-01-29T14:50:49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66" autoAdjust="0"/>
  </p:normalViewPr>
  <p:slideViewPr>
    <p:cSldViewPr snapToGrid="0">
      <p:cViewPr varScale="1">
        <p:scale>
          <a:sx n="95" d="100"/>
          <a:sy n="95" d="100"/>
        </p:scale>
        <p:origin x="11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Wilson" userId="4ceb0923-a1b8-4b8e-b1c5-537eac496896" providerId="ADAL" clId="{7069357C-1CF1-4DCC-BD48-A5B673FEFA4B}"/>
    <pc:docChg chg="undo custSel addSld delSld modSld">
      <pc:chgData name="Ben Wilson" userId="4ceb0923-a1b8-4b8e-b1c5-537eac496896" providerId="ADAL" clId="{7069357C-1CF1-4DCC-BD48-A5B673FEFA4B}" dt="2026-01-29T14:52:29.244" v="168" actId="20577"/>
      <pc:docMkLst>
        <pc:docMk/>
      </pc:docMkLst>
      <pc:sldChg chg="modSp mod">
        <pc:chgData name="Ben Wilson" userId="4ceb0923-a1b8-4b8e-b1c5-537eac496896" providerId="ADAL" clId="{7069357C-1CF1-4DCC-BD48-A5B673FEFA4B}" dt="2026-01-29T14:52:29.244" v="168" actId="20577"/>
        <pc:sldMkLst>
          <pc:docMk/>
          <pc:sldMk cId="3809909193" sldId="259"/>
        </pc:sldMkLst>
        <pc:spChg chg="mod">
          <ac:chgData name="Ben Wilson" userId="4ceb0923-a1b8-4b8e-b1c5-537eac496896" providerId="ADAL" clId="{7069357C-1CF1-4DCC-BD48-A5B673FEFA4B}" dt="2026-01-29T14:52:29.244" v="168" actId="20577"/>
          <ac:spMkLst>
            <pc:docMk/>
            <pc:sldMk cId="3809909193" sldId="259"/>
            <ac:spMk id="2" creationId="{48688B39-3B71-4047-8D78-8749FDC01DF8}"/>
          </ac:spMkLst>
        </pc:spChg>
      </pc:sldChg>
      <pc:sldChg chg="addSp modSp new mod setBg">
        <pc:chgData name="Ben Wilson" userId="4ceb0923-a1b8-4b8e-b1c5-537eac496896" providerId="ADAL" clId="{7069357C-1CF1-4DCC-BD48-A5B673FEFA4B}" dt="2026-01-29T14:51:05.823" v="150" actId="207"/>
        <pc:sldMkLst>
          <pc:docMk/>
          <pc:sldMk cId="789726691" sldId="2147472830"/>
        </pc:sldMkLst>
        <pc:spChg chg="add mod">
          <ac:chgData name="Ben Wilson" userId="4ceb0923-a1b8-4b8e-b1c5-537eac496896" providerId="ADAL" clId="{7069357C-1CF1-4DCC-BD48-A5B673FEFA4B}" dt="2026-01-29T14:51:05.823" v="150" actId="207"/>
          <ac:spMkLst>
            <pc:docMk/>
            <pc:sldMk cId="789726691" sldId="2147472830"/>
            <ac:spMk id="5" creationId="{31A7CBB2-F3CD-CFAA-9C66-D7DA49F32983}"/>
          </ac:spMkLst>
        </pc:spChg>
        <pc:spChg chg="add">
          <ac:chgData name="Ben Wilson" userId="4ceb0923-a1b8-4b8e-b1c5-537eac496896" providerId="ADAL" clId="{7069357C-1CF1-4DCC-BD48-A5B673FEFA4B}" dt="2026-01-29T14:10:29.185" v="5" actId="26606"/>
          <ac:spMkLst>
            <pc:docMk/>
            <pc:sldMk cId="789726691" sldId="2147472830"/>
            <ac:spMk id="8" creationId="{86FF76B9-219D-4469-AF87-0236D29032F1}"/>
          </ac:spMkLst>
        </pc:spChg>
        <pc:spChg chg="add">
          <ac:chgData name="Ben Wilson" userId="4ceb0923-a1b8-4b8e-b1c5-537eac496896" providerId="ADAL" clId="{7069357C-1CF1-4DCC-BD48-A5B673FEFA4B}" dt="2026-01-29T14:10:29.185" v="5" actId="26606"/>
          <ac:spMkLst>
            <pc:docMk/>
            <pc:sldMk cId="789726691" sldId="2147472830"/>
            <ac:spMk id="14" creationId="{2E80C965-DB6D-4F81-9E9E-B027384D0BD6}"/>
          </ac:spMkLst>
        </pc:spChg>
        <pc:spChg chg="add">
          <ac:chgData name="Ben Wilson" userId="4ceb0923-a1b8-4b8e-b1c5-537eac496896" providerId="ADAL" clId="{7069357C-1CF1-4DCC-BD48-A5B673FEFA4B}" dt="2026-01-29T14:10:29.185" v="5" actId="26606"/>
          <ac:spMkLst>
            <pc:docMk/>
            <pc:sldMk cId="789726691" sldId="2147472830"/>
            <ac:spMk id="16" creationId="{633C5E46-DAC5-4661-9C87-22B08E2A512F}"/>
          </ac:spMkLst>
        </pc:spChg>
        <pc:grpChg chg="add">
          <ac:chgData name="Ben Wilson" userId="4ceb0923-a1b8-4b8e-b1c5-537eac496896" providerId="ADAL" clId="{7069357C-1CF1-4DCC-BD48-A5B673FEFA4B}" dt="2026-01-29T14:10:29.185" v="5" actId="26606"/>
          <ac:grpSpMkLst>
            <pc:docMk/>
            <pc:sldMk cId="789726691" sldId="2147472830"/>
            <ac:grpSpMk id="10" creationId="{DB88BD78-87E1-424D-B479-C37D8E41B12E}"/>
          </ac:grpSpMkLst>
        </pc:grpChg>
        <pc:graphicFrameChg chg="add mod modGraphic">
          <ac:chgData name="Ben Wilson" userId="4ceb0923-a1b8-4b8e-b1c5-537eac496896" providerId="ADAL" clId="{7069357C-1CF1-4DCC-BD48-A5B673FEFA4B}" dt="2026-01-29T14:10:07.446" v="3" actId="14100"/>
          <ac:graphicFrameMkLst>
            <pc:docMk/>
            <pc:sldMk cId="789726691" sldId="2147472830"/>
            <ac:graphicFrameMk id="2" creationId="{FBC2BD06-A40C-83F6-77FE-E93E79D77C5C}"/>
          </ac:graphicFrameMkLst>
        </pc:graphicFrameChg>
        <pc:graphicFrameChg chg="add mod modGraphic">
          <ac:chgData name="Ben Wilson" userId="4ceb0923-a1b8-4b8e-b1c5-537eac496896" providerId="ADAL" clId="{7069357C-1CF1-4DCC-BD48-A5B673FEFA4B}" dt="2026-01-29T14:10:58.018" v="10" actId="1076"/>
          <ac:graphicFrameMkLst>
            <pc:docMk/>
            <pc:sldMk cId="789726691" sldId="2147472830"/>
            <ac:graphicFrameMk id="3" creationId="{C9EAB0D8-C695-6E31-3409-5E237455773D}"/>
          </ac:graphicFrameMkLst>
        </pc:graphicFrameChg>
      </pc:sldChg>
      <pc:sldChg chg="addSp modSp new mod">
        <pc:chgData name="Ben Wilson" userId="4ceb0923-a1b8-4b8e-b1c5-537eac496896" providerId="ADAL" clId="{7069357C-1CF1-4DCC-BD48-A5B673FEFA4B}" dt="2026-01-29T14:44:21.139" v="148" actId="1035"/>
        <pc:sldMkLst>
          <pc:docMk/>
          <pc:sldMk cId="813671923" sldId="2147472831"/>
        </pc:sldMkLst>
        <pc:spChg chg="mod">
          <ac:chgData name="Ben Wilson" userId="4ceb0923-a1b8-4b8e-b1c5-537eac496896" providerId="ADAL" clId="{7069357C-1CF1-4DCC-BD48-A5B673FEFA4B}" dt="2026-01-29T14:44:19.282" v="140" actId="1035"/>
          <ac:spMkLst>
            <pc:docMk/>
            <pc:sldMk cId="813671923" sldId="2147472831"/>
            <ac:spMk id="2" creationId="{BA176C99-C6ED-99F4-4E56-BF3D7B9EC0E1}"/>
          </ac:spMkLst>
        </pc:spChg>
        <pc:spChg chg="mod">
          <ac:chgData name="Ben Wilson" userId="4ceb0923-a1b8-4b8e-b1c5-537eac496896" providerId="ADAL" clId="{7069357C-1CF1-4DCC-BD48-A5B673FEFA4B}" dt="2026-01-29T14:39:57.515" v="81" actId="20577"/>
          <ac:spMkLst>
            <pc:docMk/>
            <pc:sldMk cId="813671923" sldId="2147472831"/>
            <ac:spMk id="3" creationId="{A478192A-DD10-020B-1704-765010574AA1}"/>
          </ac:spMkLst>
        </pc:spChg>
        <pc:picChg chg="add mod">
          <ac:chgData name="Ben Wilson" userId="4ceb0923-a1b8-4b8e-b1c5-537eac496896" providerId="ADAL" clId="{7069357C-1CF1-4DCC-BD48-A5B673FEFA4B}" dt="2026-01-29T14:44:21.139" v="148" actId="1035"/>
          <ac:picMkLst>
            <pc:docMk/>
            <pc:sldMk cId="813671923" sldId="2147472831"/>
            <ac:picMk id="2050" creationId="{9B279012-65DE-A9DB-8EF5-78B292D0B462}"/>
          </ac:picMkLst>
        </pc:picChg>
      </pc:sldChg>
      <pc:sldMasterChg chg="delSldLayout">
        <pc:chgData name="Ben Wilson" userId="4ceb0923-a1b8-4b8e-b1c5-537eac496896" providerId="ADAL" clId="{7069357C-1CF1-4DCC-BD48-A5B673FEFA4B}" dt="2026-01-27T17:34:58.687" v="0" actId="2696"/>
        <pc:sldMasterMkLst>
          <pc:docMk/>
          <pc:sldMasterMk cId="2340379879" sldId="2147483648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Summary: Low trust (0-3)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Doctors</c:v>
                </c:pt>
                <c:pt idx="1">
                  <c:v>Charities</c:v>
                </c:pt>
                <c:pt idx="2">
                  <c:v>Banks</c:v>
                </c:pt>
                <c:pt idx="3">
                  <c:v>Police</c:v>
                </c:pt>
                <c:pt idx="4">
                  <c:v>Social Services</c:v>
                </c:pt>
                <c:pt idx="5">
                  <c:v>Ordinary man/ woman on the street</c:v>
                </c:pt>
                <c:pt idx="6">
                  <c:v>Private companies</c:v>
                </c:pt>
                <c:pt idx="7">
                  <c:v>Local Council</c:v>
                </c:pt>
                <c:pt idx="8">
                  <c:v>Newspapers</c:v>
                </c:pt>
                <c:pt idx="9">
                  <c:v>MPs</c:v>
                </c:pt>
                <c:pt idx="10">
                  <c:v>Government Ministers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7.0000000000000007E-2</c:v>
                </c:pt>
                <c:pt idx="1">
                  <c:v>0.1</c:v>
                </c:pt>
                <c:pt idx="2">
                  <c:v>0.15</c:v>
                </c:pt>
                <c:pt idx="3">
                  <c:v>0.19</c:v>
                </c:pt>
                <c:pt idx="4">
                  <c:v>0.26</c:v>
                </c:pt>
                <c:pt idx="5">
                  <c:v>0.21</c:v>
                </c:pt>
                <c:pt idx="6">
                  <c:v>0.21</c:v>
                </c:pt>
                <c:pt idx="7">
                  <c:v>0.31</c:v>
                </c:pt>
                <c:pt idx="8">
                  <c:v>0.41</c:v>
                </c:pt>
                <c:pt idx="9">
                  <c:v>0.52</c:v>
                </c:pt>
                <c:pt idx="1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4A-4B98-BC51-7C62A9D2A2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Summary: Medium trust (4-6)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Doctors</c:v>
                </c:pt>
                <c:pt idx="1">
                  <c:v>Charities</c:v>
                </c:pt>
                <c:pt idx="2">
                  <c:v>Banks</c:v>
                </c:pt>
                <c:pt idx="3">
                  <c:v>Police</c:v>
                </c:pt>
                <c:pt idx="4">
                  <c:v>Social Services</c:v>
                </c:pt>
                <c:pt idx="5">
                  <c:v>Ordinary man/ woman on the street</c:v>
                </c:pt>
                <c:pt idx="6">
                  <c:v>Private companies</c:v>
                </c:pt>
                <c:pt idx="7">
                  <c:v>Local Council</c:v>
                </c:pt>
                <c:pt idx="8">
                  <c:v>Newspapers</c:v>
                </c:pt>
                <c:pt idx="9">
                  <c:v>MPs</c:v>
                </c:pt>
                <c:pt idx="10">
                  <c:v>Government Ministers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0.25</c:v>
                </c:pt>
                <c:pt idx="1">
                  <c:v>0.33</c:v>
                </c:pt>
                <c:pt idx="2">
                  <c:v>0.35</c:v>
                </c:pt>
                <c:pt idx="3">
                  <c:v>0.36</c:v>
                </c:pt>
                <c:pt idx="4">
                  <c:v>0.42</c:v>
                </c:pt>
                <c:pt idx="5">
                  <c:v>0.48</c:v>
                </c:pt>
                <c:pt idx="6">
                  <c:v>0.51</c:v>
                </c:pt>
                <c:pt idx="7">
                  <c:v>0.42</c:v>
                </c:pt>
                <c:pt idx="8">
                  <c:v>0.38</c:v>
                </c:pt>
                <c:pt idx="9">
                  <c:v>0.33</c:v>
                </c:pt>
                <c:pt idx="1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4A-4B98-BC51-7C62A9D2A2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Summary: High trust (7-10)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Doctors</c:v>
                </c:pt>
                <c:pt idx="1">
                  <c:v>Charities</c:v>
                </c:pt>
                <c:pt idx="2">
                  <c:v>Banks</c:v>
                </c:pt>
                <c:pt idx="3">
                  <c:v>Police</c:v>
                </c:pt>
                <c:pt idx="4">
                  <c:v>Social Services</c:v>
                </c:pt>
                <c:pt idx="5">
                  <c:v>Ordinary man/ woman on the street</c:v>
                </c:pt>
                <c:pt idx="6">
                  <c:v>Private companies</c:v>
                </c:pt>
                <c:pt idx="7">
                  <c:v>Local Council</c:v>
                </c:pt>
                <c:pt idx="8">
                  <c:v>Newspapers</c:v>
                </c:pt>
                <c:pt idx="9">
                  <c:v>MPs</c:v>
                </c:pt>
                <c:pt idx="10">
                  <c:v>Government Ministers</c:v>
                </c:pt>
              </c:strCache>
            </c:strRef>
          </c:cat>
          <c:val>
            <c:numRef>
              <c:f>Sheet1!$D$2:$D$12</c:f>
              <c:numCache>
                <c:formatCode>0%</c:formatCode>
                <c:ptCount val="11"/>
                <c:pt idx="0">
                  <c:v>0.68</c:v>
                </c:pt>
                <c:pt idx="1">
                  <c:v>0.56999999999999995</c:v>
                </c:pt>
                <c:pt idx="2">
                  <c:v>0.5</c:v>
                </c:pt>
                <c:pt idx="3">
                  <c:v>0.45</c:v>
                </c:pt>
                <c:pt idx="4">
                  <c:v>0.33</c:v>
                </c:pt>
                <c:pt idx="5">
                  <c:v>0.31</c:v>
                </c:pt>
                <c:pt idx="6">
                  <c:v>0.27</c:v>
                </c:pt>
                <c:pt idx="7">
                  <c:v>0.26</c:v>
                </c:pt>
                <c:pt idx="8">
                  <c:v>0.21</c:v>
                </c:pt>
                <c:pt idx="9">
                  <c:v>0.15</c:v>
                </c:pt>
                <c:pt idx="1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4A-4B98-BC51-7C62A9D2A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03835616"/>
        <c:axId val="599021296"/>
      </c:barChart>
      <c:catAx>
        <c:axId val="60383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021296"/>
        <c:crosses val="autoZero"/>
        <c:auto val="1"/>
        <c:lblAlgn val="ctr"/>
        <c:lblOffset val="100"/>
        <c:noMultiLvlLbl val="0"/>
      </c:catAx>
      <c:valAx>
        <c:axId val="5990212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0383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BB7B0-5B1C-4B02-9BC8-225CAE5E2763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94DDA-1201-4814-98F7-DA6264005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70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C8AA4-D547-2A49-BFF3-416691BD1D3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1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C8AA4-D547-2A49-BFF3-416691BD1D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0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CACD-76CC-4671-A38B-0C14265F7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5D176-9603-5F91-9747-C1ED0C6E3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4DBFA-4408-D719-6A8F-96FBA78DB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54CC-2D84-4E56-903C-CEA798028E87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B487A-80B3-231C-929A-3C7A577F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B3A0C-F85D-DF25-AFBD-28BAE67A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D050-7D87-4B34-8984-F3E785821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2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7E960-2E7B-DF0E-0FC9-3FB0EDD3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BFA9D-F82C-78DB-3E80-99734CAB7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82A05-4F77-07E1-4B72-BB2BC6B9F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54CC-2D84-4E56-903C-CEA798028E87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1BF8C-B9D7-5193-CCAF-D8C992FB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3ACF0-122D-BE27-50CD-44FF984A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D050-7D87-4B34-8984-F3E785821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13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A6246F-8B8F-9027-667E-9C281BC96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BEEAC-8735-9857-DEF3-A797AEEB2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C17BB-5738-3CBC-9032-FD737D2A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54CC-2D84-4E56-903C-CEA798028E87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4DCB8-2587-77B3-82FF-B9743E36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5BE48-2DDF-9C4B-663A-AF8F03CF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D050-7D87-4B34-8984-F3E785821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014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- 02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27955C-414B-2E47-9D8D-E37331BD61DC}"/>
              </a:ext>
            </a:extLst>
          </p:cNvPr>
          <p:cNvSpPr/>
          <p:nvPr userDrawn="1"/>
        </p:nvSpPr>
        <p:spPr>
          <a:xfrm>
            <a:off x="-406401" y="1305186"/>
            <a:ext cx="5840257" cy="5087807"/>
          </a:xfrm>
          <a:prstGeom prst="roundRect">
            <a:avLst>
              <a:gd name="adj" fmla="val 3682"/>
            </a:avLst>
          </a:prstGeom>
          <a:solidFill>
            <a:srgbClr val="FCF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b="0" i="0">
              <a:latin typeface="Archivo" panose="020B0503020202020B04" pitchFamily="34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A583E66-5475-9E41-995D-B17A264CA51E}"/>
              </a:ext>
            </a:extLst>
          </p:cNvPr>
          <p:cNvSpPr/>
          <p:nvPr userDrawn="1"/>
        </p:nvSpPr>
        <p:spPr>
          <a:xfrm>
            <a:off x="5745225" y="465009"/>
            <a:ext cx="5968408" cy="4443129"/>
          </a:xfrm>
          <a:prstGeom prst="roundRect">
            <a:avLst>
              <a:gd name="adj" fmla="val 36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b="0" i="0">
              <a:latin typeface="Archivo" panose="020B0503020202020B04" pitchFamily="34" charset="77"/>
            </a:endParaRP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83D53D25-E257-4540-9E49-C2A055124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7960" y="1305186"/>
            <a:ext cx="4722939" cy="26877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Archivo" panose="020B0503020202020B04" pitchFamily="34" charset="77"/>
              </a:defRPr>
            </a:lvl1pPr>
            <a:lvl2pPr marL="457189" indent="0">
              <a:buNone/>
              <a:defRPr sz="2800" b="1" i="0">
                <a:solidFill>
                  <a:schemeClr val="bg1"/>
                </a:solidFill>
                <a:latin typeface="Archivo Black" panose="020B0503020202020B04" pitchFamily="34" charset="77"/>
              </a:defRPr>
            </a:lvl2pPr>
            <a:lvl3pPr marL="914377" indent="0">
              <a:buNone/>
              <a:defRPr b="1" i="0">
                <a:solidFill>
                  <a:schemeClr val="bg1"/>
                </a:solidFill>
                <a:latin typeface="Archivo Black" panose="020B0503020202020B04" pitchFamily="34" charset="77"/>
              </a:defRPr>
            </a:lvl3pPr>
            <a:lvl4pPr marL="1371566" indent="0">
              <a:buNone/>
              <a:defRPr b="1" i="0">
                <a:solidFill>
                  <a:schemeClr val="bg1"/>
                </a:solidFill>
                <a:latin typeface="Archivo Black" panose="020B0503020202020B04" pitchFamily="34" charset="77"/>
              </a:defRPr>
            </a:lvl4pPr>
            <a:lvl5pPr marL="1828754" indent="0">
              <a:buNone/>
              <a:defRPr b="1" i="0">
                <a:solidFill>
                  <a:schemeClr val="bg1"/>
                </a:solidFill>
                <a:latin typeface="Archivo Black" panose="020B0503020202020B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7CC37E-1522-1548-8796-5AFCA24B7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4303" y="5927984"/>
            <a:ext cx="2259331" cy="46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44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Copy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C8C839E-6638-8F4E-83CD-080D93F55662}"/>
              </a:ext>
            </a:extLst>
          </p:cNvPr>
          <p:cNvSpPr/>
          <p:nvPr userDrawn="1"/>
        </p:nvSpPr>
        <p:spPr>
          <a:xfrm>
            <a:off x="478366" y="463061"/>
            <a:ext cx="11235265" cy="958889"/>
          </a:xfrm>
          <a:prstGeom prst="roundRect">
            <a:avLst>
              <a:gd name="adj" fmla="val 21163"/>
            </a:avLst>
          </a:prstGeom>
          <a:solidFill>
            <a:srgbClr val="F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b="1" i="0">
              <a:latin typeface="Archivo" panose="020B0503020202020B04" pitchFamily="34" charset="77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5AEEA04-387C-BD42-BC3F-414BDE0482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67" y="1905000"/>
            <a:ext cx="11235267" cy="3672192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marR="0" indent="0" algn="l" defTabSz="914377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667" smtClean="0">
                <a:effectLst/>
              </a:defRPr>
            </a:lvl1pPr>
            <a:lvl2pPr marL="457189" indent="0">
              <a:buNone/>
              <a:defRPr sz="1600" b="0" i="0">
                <a:latin typeface="Archivo" panose="020B0503020202020B04" pitchFamily="34" charset="77"/>
              </a:defRPr>
            </a:lvl2pPr>
            <a:lvl3pPr marL="914377" indent="0">
              <a:buNone/>
              <a:defRPr sz="1600" b="0" i="0">
                <a:latin typeface="Archivo" panose="020B0503020202020B04" pitchFamily="34" charset="77"/>
              </a:defRPr>
            </a:lvl3pPr>
            <a:lvl4pPr marL="1371566" indent="0">
              <a:buNone/>
              <a:defRPr sz="1600" b="0" i="0">
                <a:latin typeface="Archivo" panose="020B0503020202020B04" pitchFamily="34" charset="77"/>
              </a:defRPr>
            </a:lvl4pPr>
            <a:lvl5pPr marL="1828754" indent="0">
              <a:buNone/>
              <a:defRPr sz="1600" b="0" i="0">
                <a:latin typeface="Archivo" panose="020B0503020202020B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246A2228-0F52-2249-BB99-BE038755B0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74" y="749263"/>
            <a:ext cx="10483877" cy="465740"/>
          </a:xfrm>
          <a:prstGeom prst="rect">
            <a:avLst/>
          </a:prstGeom>
        </p:spPr>
        <p:txBody>
          <a:bodyPr lIns="0" tIns="0" rIns="0" bIns="0"/>
          <a:lstStyle>
            <a:lvl1pPr>
              <a:defRPr sz="2933" b="1" i="0">
                <a:solidFill>
                  <a:schemeClr val="bg1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7676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RP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61747E-F2E2-BE44-BB97-3E96209D8F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4303" y="5927984"/>
            <a:ext cx="2259331" cy="46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2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5182B-7432-71A9-89BC-89AC2949A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2D2D2-EAB5-5230-BE56-84CF3111B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D461D-2657-CC45-5F79-FA82E8DE5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54CC-2D84-4E56-903C-CEA798028E87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02720-3997-AF50-8AB0-653ADDFF4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F9C1D-6B0F-4911-E83C-3552AFE7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D050-7D87-4B34-8984-F3E785821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20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7716A-3BDD-E625-ADBB-D1046BBC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7CC5A-6465-E2D8-3C8F-3D05580FD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B4681-9DA2-221A-3459-F8D51CDB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54CC-2D84-4E56-903C-CEA798028E87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F9F1C-48A3-082F-4663-CC565484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3EBA5-61DE-1364-1C43-601B749A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D050-7D87-4B34-8984-F3E785821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52209-1885-95AF-C9AA-008A6391E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E10E8-91FE-CC33-DDC2-A967A9681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6B2F4-2737-6A68-AD39-35BFA0022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0E5F4-61D4-6EFA-2A32-01466190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54CC-2D84-4E56-903C-CEA798028E87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CCEBD-CA29-9042-48B2-BC375F21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BF4CA-375A-C6D6-9CEE-BD158A89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D050-7D87-4B34-8984-F3E785821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3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2E462-3477-7701-1ED3-F38AF23E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08BE9-014C-6A14-B6BC-E48317412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9FECC-E377-F3A9-8FCF-F328197FF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63DBC3-AACB-E680-FDA1-C9D2CE26B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114D93-63C0-8AA8-7B5B-D07236493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867FE3-EA18-8DD9-D740-4BFEE8BD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54CC-2D84-4E56-903C-CEA798028E87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71B54F-8EEF-6A7E-41C6-DCD78773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35363A-E97E-485D-894D-F4174002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D050-7D87-4B34-8984-F3E785821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0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A9EB6-59B6-7F48-4765-A19C38F9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F1335-1A56-E38E-FE29-01CD4C16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54CC-2D84-4E56-903C-CEA798028E87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C29DE-D034-A0CA-2BAC-4FCEA600B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053E7-3213-21BF-CAE2-59F44371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D050-7D87-4B34-8984-F3E785821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84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2A40D1-82B8-3EBB-15BD-31FBAF802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54CC-2D84-4E56-903C-CEA798028E87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E605C-79AD-8AD4-98AA-8052E032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D339F-95CF-E04C-F301-67092E43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D050-7D87-4B34-8984-F3E785821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1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4103B-0FE7-176F-A7A2-395AFAB5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43E1F-89EC-0A9E-B3B8-9AB4A64DC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53D58-B538-2EF2-8856-83B3A9DE2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AF7D5-B994-2160-1B90-7DED416C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54CC-2D84-4E56-903C-CEA798028E87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0E785-DE51-7AF1-CA73-77AB06FC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55974-9314-286E-6EE0-52130033E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D050-7D87-4B34-8984-F3E785821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4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62FB-8E02-3B7E-3674-2019C67C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61CDE-791D-A5F1-6091-A812D32BE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99388-70E6-7137-2EC0-37869A43C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5DC25-8673-0335-27EE-8C701F997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54CC-2D84-4E56-903C-CEA798028E87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25135-3214-B641-CF97-CCD525F6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B0F8A-3E1D-80EB-7AAC-1D9982E4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D050-7D87-4B34-8984-F3E785821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15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FC8306-A91F-E929-B656-22CD934D1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3FE29-8B3A-AD82-06B6-56C0519B1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9F6B8-2C14-DF55-F00C-4B9106BE64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F854CC-2D84-4E56-903C-CEA798028E87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7DEA7-605E-2EAB-68B2-CB2E24FF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EE60B-697C-31DA-A40E-F1AD0270F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F6D050-7D87-4B34-8984-F3E785821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7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charities-and-risk-management-cc26" TargetMode="External"/><Relationship Id="rId2" Type="http://schemas.openxmlformats.org/officeDocument/2006/relationships/hyperlink" Target="https://www.gov.uk/guidance/safeguarding-duties-for-charity-trustees#operating-onlin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v.uk/guidance/how-to-report-a-serious-incident-in-your-charity" TargetMode="External"/><Relationship Id="rId4" Type="http://schemas.openxmlformats.org/officeDocument/2006/relationships/hyperlink" Target="https://www.gov.uk/guidance/report-serious-wrongdoing-at-a-charity-as-a-worker-or-voluntee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688B39-3B71-4047-8D78-8749FDC01D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Digitally Informed Trustee</a:t>
            </a:r>
          </a:p>
          <a:p>
            <a:endParaRPr lang="en-GB" sz="3800" b="0" dirty="0"/>
          </a:p>
          <a:p>
            <a:r>
              <a:rPr lang="en-GB" sz="3800" b="0"/>
              <a:t>4 February 2026</a:t>
            </a:r>
            <a:endParaRPr lang="en-GB" sz="3800" b="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4CEEFAF-AF0C-924B-B741-A35F159EB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668266" y="1807253"/>
            <a:ext cx="6041012" cy="554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0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4BFFDFB-768A-5602-9D36-C1626D60C8CC}"/>
              </a:ext>
            </a:extLst>
          </p:cNvPr>
          <p:cNvSpPr/>
          <p:nvPr/>
        </p:nvSpPr>
        <p:spPr>
          <a:xfrm>
            <a:off x="7487475" y="218661"/>
            <a:ext cx="4542347" cy="5413513"/>
          </a:xfrm>
          <a:prstGeom prst="rect">
            <a:avLst/>
          </a:prstGeom>
          <a:solidFill>
            <a:srgbClr val="E6EA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34D4D-EC7D-5DEA-7BC8-00E6BB9E88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159" t="19047" r="24039" b="6393"/>
          <a:stretch>
            <a:fillRect/>
          </a:stretch>
        </p:blipFill>
        <p:spPr>
          <a:xfrm>
            <a:off x="162179" y="114218"/>
            <a:ext cx="7325296" cy="652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ECC944-D212-14CC-431A-2DF7AFF60A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055" t="34492" r="62496" b="42995"/>
          <a:stretch>
            <a:fillRect/>
          </a:stretch>
        </p:blipFill>
        <p:spPr>
          <a:xfrm>
            <a:off x="4253946" y="4472610"/>
            <a:ext cx="3087188" cy="2160105"/>
          </a:xfrm>
          <a:prstGeom prst="rect">
            <a:avLst/>
          </a:prstGeom>
        </p:spPr>
      </p:pic>
      <p:sp>
        <p:nvSpPr>
          <p:cNvPr id="7" name="AutoShape 2" descr="image-gallery">
            <a:extLst>
              <a:ext uri="{FF2B5EF4-FFF2-40B4-BE49-F238E27FC236}">
                <a16:creationId xmlns:a16="http://schemas.microsoft.com/office/drawing/2014/main" id="{C7E5E673-2FF0-0648-34B4-EB3CB46170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650C93-9A76-8ACC-B529-A67CCF5CC5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705" t="13720" r="18954" b="9662"/>
          <a:stretch>
            <a:fillRect/>
          </a:stretch>
        </p:blipFill>
        <p:spPr>
          <a:xfrm>
            <a:off x="7573617" y="980659"/>
            <a:ext cx="4340087" cy="3197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425121-FF05-C880-763F-035846739105}"/>
              </a:ext>
            </a:extLst>
          </p:cNvPr>
          <p:cNvSpPr txBox="1"/>
          <p:nvPr/>
        </p:nvSpPr>
        <p:spPr>
          <a:xfrm>
            <a:off x="7508495" y="413778"/>
            <a:ext cx="44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Source Sans Pro" panose="020F0502020204030204" pitchFamily="34" charset="0"/>
              </a:rPr>
              <a:t>Oldest charity on our register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B5D16E-236B-1D6D-A33F-69C726C55F04}"/>
              </a:ext>
            </a:extLst>
          </p:cNvPr>
          <p:cNvSpPr txBox="1"/>
          <p:nvPr/>
        </p:nvSpPr>
        <p:spPr>
          <a:xfrm>
            <a:off x="7573616" y="4412493"/>
            <a:ext cx="4010107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b="1" dirty="0">
                <a:latin typeface="Source Sans Pro" panose="020F0502020204030204" pitchFamily="34" charset="0"/>
              </a:rPr>
              <a:t>The King’s School, Canterbury</a:t>
            </a:r>
          </a:p>
          <a:p>
            <a:r>
              <a:rPr lang="en-GB" sz="2400" dirty="0">
                <a:latin typeface="Source Sans Pro" panose="020F0502020204030204" pitchFamily="34" charset="0"/>
              </a:rPr>
              <a:t>Founded in  </a:t>
            </a:r>
            <a:r>
              <a:rPr lang="en-GB" sz="4000" b="1" dirty="0">
                <a:latin typeface="Source Sans Pro" panose="020F0502020204030204" pitchFamily="34" charset="0"/>
              </a:rPr>
              <a:t>597</a:t>
            </a:r>
          </a:p>
        </p:txBody>
      </p:sp>
    </p:spTree>
    <p:extLst>
      <p:ext uri="{BB962C8B-B14F-4D97-AF65-F5344CB8AC3E}">
        <p14:creationId xmlns:p14="http://schemas.microsoft.com/office/powerpoint/2010/main" val="178808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0D304-CE0B-D143-A7E5-C3AFDA26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are we?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7AF4E3-FE7C-71AA-58D2-D556E55D2089}"/>
              </a:ext>
            </a:extLst>
          </p:cNvPr>
          <p:cNvSpPr txBox="1"/>
          <p:nvPr/>
        </p:nvSpPr>
        <p:spPr>
          <a:xfrm>
            <a:off x="685084" y="1825440"/>
            <a:ext cx="617817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600" b="1" dirty="0">
                <a:solidFill>
                  <a:schemeClr val="tx1"/>
                </a:solidFill>
                <a:latin typeface="Archivo" panose="020B0503020202020B04"/>
                <a:cs typeface="Arial" panose="020B0604020202020204" pitchFamily="34" charset="0"/>
              </a:rPr>
              <a:t>What we do: </a:t>
            </a:r>
          </a:p>
          <a:p>
            <a:pPr algn="l"/>
            <a:endParaRPr lang="en-GB" sz="2600" b="1" dirty="0">
              <a:solidFill>
                <a:schemeClr val="tx1"/>
              </a:solidFill>
              <a:latin typeface="Archivo" panose="020B0503020202020B04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tx1"/>
                </a:solidFill>
                <a:latin typeface="Archivo" panose="020B0503020202020B04"/>
                <a:cs typeface="Arial" panose="020B0604020202020204" pitchFamily="34" charset="0"/>
              </a:rPr>
              <a:t>Register</a:t>
            </a:r>
            <a:r>
              <a:rPr lang="en-GB" sz="2600" dirty="0">
                <a:solidFill>
                  <a:schemeClr val="tx1"/>
                </a:solidFill>
                <a:latin typeface="Archivo" panose="020B0503020202020B04"/>
                <a:cs typeface="Arial" panose="020B0604020202020204" pitchFamily="34" charset="0"/>
              </a:rPr>
              <a:t> eligible organisations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600" dirty="0">
              <a:solidFill>
                <a:schemeClr val="tx1"/>
              </a:solidFill>
              <a:latin typeface="Archivo" panose="020B0503020202020B04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Archivo" panose="020B0503020202020B04"/>
                <a:cs typeface="Arial" panose="020B0604020202020204" pitchFamily="34" charset="0"/>
              </a:rPr>
              <a:t>Provide </a:t>
            </a:r>
            <a:r>
              <a:rPr lang="en-GB" sz="2600" b="1" dirty="0">
                <a:solidFill>
                  <a:schemeClr val="tx1"/>
                </a:solidFill>
                <a:latin typeface="Archivo" panose="020B0503020202020B04"/>
                <a:cs typeface="Arial" panose="020B0604020202020204" pitchFamily="34" charset="0"/>
              </a:rPr>
              <a:t>advice</a:t>
            </a:r>
            <a:r>
              <a:rPr lang="en-GB" sz="2600" dirty="0">
                <a:solidFill>
                  <a:schemeClr val="tx1"/>
                </a:solidFill>
                <a:latin typeface="Archivo" panose="020B0503020202020B04"/>
                <a:cs typeface="Arial" panose="020B0604020202020204" pitchFamily="34" charset="0"/>
              </a:rPr>
              <a:t> </a:t>
            </a:r>
            <a:r>
              <a:rPr lang="en-GB" sz="2600" b="1" dirty="0">
                <a:solidFill>
                  <a:schemeClr val="tx1"/>
                </a:solidFill>
                <a:latin typeface="Archivo" panose="020B0503020202020B04"/>
                <a:cs typeface="Arial" panose="020B0604020202020204" pitchFamily="34" charset="0"/>
              </a:rPr>
              <a:t>and</a:t>
            </a:r>
            <a:r>
              <a:rPr lang="en-GB" sz="2600" dirty="0">
                <a:solidFill>
                  <a:schemeClr val="tx1"/>
                </a:solidFill>
                <a:latin typeface="Archivo" panose="020B0503020202020B04"/>
                <a:cs typeface="Arial" panose="020B0604020202020204" pitchFamily="34" charset="0"/>
              </a:rPr>
              <a:t> </a:t>
            </a:r>
            <a:r>
              <a:rPr lang="en-GB" sz="2600" b="1" dirty="0">
                <a:solidFill>
                  <a:schemeClr val="tx1"/>
                </a:solidFill>
                <a:latin typeface="Archivo" panose="020B0503020202020B04"/>
                <a:cs typeface="Arial" panose="020B0604020202020204" pitchFamily="34" charset="0"/>
              </a:rPr>
              <a:t>guidance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600" b="1" dirty="0">
              <a:solidFill>
                <a:schemeClr val="tx1"/>
              </a:solidFill>
              <a:latin typeface="Archivo" panose="020B0503020202020B04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Archivo" panose="020B0503020202020B04"/>
                <a:cs typeface="Arial" panose="020B0604020202020204" pitchFamily="34" charset="0"/>
              </a:rPr>
              <a:t>Take </a:t>
            </a:r>
            <a:r>
              <a:rPr lang="en-GB" sz="2600" b="1" dirty="0">
                <a:solidFill>
                  <a:schemeClr val="tx1"/>
                </a:solidFill>
                <a:latin typeface="Archivo" panose="020B0503020202020B04"/>
                <a:cs typeface="Arial" panose="020B0604020202020204" pitchFamily="34" charset="0"/>
              </a:rPr>
              <a:t>enforcement</a:t>
            </a:r>
            <a:r>
              <a:rPr lang="en-GB" sz="2600" dirty="0">
                <a:solidFill>
                  <a:schemeClr val="tx1"/>
                </a:solidFill>
                <a:latin typeface="Archivo" panose="020B0503020202020B04"/>
                <a:cs typeface="Arial" panose="020B0604020202020204" pitchFamily="34" charset="0"/>
              </a:rPr>
              <a:t> action, where necessary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600" dirty="0">
              <a:latin typeface="Archivo" panose="020B0503020202020B04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tx1"/>
                </a:solidFill>
                <a:latin typeface="Archivo" panose="020B0503020202020B04"/>
                <a:cs typeface="Arial" panose="020B0604020202020204" pitchFamily="34" charset="0"/>
              </a:rPr>
              <a:t>Publis</a:t>
            </a:r>
            <a:r>
              <a:rPr lang="en-GB" sz="2600" b="1" dirty="0">
                <a:latin typeface="Archivo" panose="020B0503020202020B04"/>
                <a:cs typeface="Arial" panose="020B0604020202020204" pitchFamily="34" charset="0"/>
              </a:rPr>
              <a:t>h information </a:t>
            </a:r>
            <a:r>
              <a:rPr lang="en-GB" sz="2600" dirty="0">
                <a:latin typeface="Archivo" panose="020B0503020202020B04"/>
                <a:cs typeface="Arial" panose="020B0604020202020204" pitchFamily="34" charset="0"/>
              </a:rPr>
              <a:t>on charities</a:t>
            </a:r>
            <a:endParaRPr lang="en-GB" sz="2600" dirty="0">
              <a:solidFill>
                <a:schemeClr val="tx1"/>
              </a:solidFill>
              <a:latin typeface="Archivo" panose="020B0503020202020B04"/>
              <a:cs typeface="Arial" panose="020B0604020202020204" pitchFamily="34" charset="0"/>
            </a:endParaRPr>
          </a:p>
        </p:txBody>
      </p:sp>
      <p:pic>
        <p:nvPicPr>
          <p:cNvPr id="3" name="Picture 4" descr="Call Handling: 10 Tips To Improve How Your Calls Are Handled | Mediahawk">
            <a:extLst>
              <a:ext uri="{FF2B5EF4-FFF2-40B4-BE49-F238E27FC236}">
                <a16:creationId xmlns:a16="http://schemas.microsoft.com/office/drawing/2014/main" id="{D874F4EB-F2E9-3181-80FB-83E5A0916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81" y="1931501"/>
            <a:ext cx="4059935" cy="285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77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176C99-C6ED-99F4-4E56-BF3D7B9EC0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67" y="1868991"/>
            <a:ext cx="7309105" cy="4813160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GB" sz="2400" dirty="0">
                <a:latin typeface="Archivo" panose="020B0503020202020B04"/>
              </a:rPr>
              <a:t>When making decisions for your charity, you must: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chivo" panose="020B0503020202020B04"/>
              </a:rPr>
              <a:t>act within your powers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chivo" panose="020B0503020202020B04"/>
              </a:rPr>
              <a:t>act in good faith and only in the interests of </a:t>
            </a:r>
            <a:br>
              <a:rPr lang="en-GB" sz="2400" dirty="0">
                <a:latin typeface="Archivo" panose="020B0503020202020B04"/>
              </a:rPr>
            </a:br>
            <a:r>
              <a:rPr lang="en-GB" sz="2400" dirty="0">
                <a:latin typeface="Archivo" panose="020B0503020202020B04"/>
              </a:rPr>
              <a:t>the charity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chivo" panose="020B0503020202020B04"/>
              </a:rPr>
              <a:t>make sure you are sufficiently informed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chivo" panose="020B0503020202020B04"/>
              </a:rPr>
              <a:t>take account of all relevant factors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chivo" panose="020B0503020202020B04"/>
              </a:rPr>
              <a:t>ignore any irrelevant factors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chivo" panose="020B0503020202020B04"/>
              </a:rPr>
              <a:t>manage conflicts of interest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chivo" panose="020B0503020202020B04"/>
              </a:rPr>
              <a:t>make decisions that are within the range of decisions that a reasonable trustee body could make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78192A-DD10-020B-1704-76501057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Asking the right questions, considering the right factors</a:t>
            </a:r>
          </a:p>
        </p:txBody>
      </p:sp>
      <p:pic>
        <p:nvPicPr>
          <p:cNvPr id="2050" name="Picture 2" descr="3 tips for community decision making from power to change – The Social  Change Agency">
            <a:extLst>
              <a:ext uri="{FF2B5EF4-FFF2-40B4-BE49-F238E27FC236}">
                <a16:creationId xmlns:a16="http://schemas.microsoft.com/office/drawing/2014/main" id="{9B279012-65DE-A9DB-8EF5-78B292D0B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9"/>
          <a:stretch>
            <a:fillRect/>
          </a:stretch>
        </p:blipFill>
        <p:spPr bwMode="auto">
          <a:xfrm>
            <a:off x="7597575" y="1886303"/>
            <a:ext cx="4116058" cy="252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7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C2BD06-A40C-83F6-77FE-E93E79D77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364550"/>
              </p:ext>
            </p:extLst>
          </p:nvPr>
        </p:nvGraphicFramePr>
        <p:xfrm>
          <a:off x="5852987" y="-6812815"/>
          <a:ext cx="4975434" cy="4894950"/>
        </p:xfrm>
        <a:graphic>
          <a:graphicData uri="http://schemas.openxmlformats.org/drawingml/2006/table">
            <a:tbl>
              <a:tblPr/>
              <a:tblGrid>
                <a:gridCol w="3515970">
                  <a:extLst>
                    <a:ext uri="{9D8B030D-6E8A-4147-A177-3AD203B41FA5}">
                      <a16:colId xmlns:a16="http://schemas.microsoft.com/office/drawing/2014/main" val="2457701505"/>
                    </a:ext>
                  </a:extLst>
                </a:gridCol>
                <a:gridCol w="1459464">
                  <a:extLst>
                    <a:ext uri="{9D8B030D-6E8A-4147-A177-3AD203B41FA5}">
                      <a16:colId xmlns:a16="http://schemas.microsoft.com/office/drawing/2014/main" val="1787686089"/>
                    </a:ext>
                  </a:extLst>
                </a:gridCol>
              </a:tblGrid>
              <a:tr h="22724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How your charity will use social media </a:t>
                      </a:r>
                      <a:endParaRPr lang="en-GB" sz="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Does our policy currently (or need to) cover this?  </a:t>
                      </a:r>
                      <a:endParaRPr lang="en-GB" sz="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726149"/>
                  </a:ext>
                </a:extLst>
              </a:tr>
              <a:tr h="76036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What your objectives are in using social media  </a:t>
                      </a:r>
                      <a:endParaRPr lang="en-GB" sz="300" b="0" i="0"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052263"/>
                  </a:ext>
                </a:extLst>
              </a:tr>
              <a:tr h="76036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What platforms you will use </a:t>
                      </a:r>
                      <a:endParaRPr lang="en-GB" sz="300" b="0" i="0"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751824"/>
                  </a:ext>
                </a:extLst>
              </a:tr>
              <a:tr h="19700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Whether you will create private community groups or host discussion forums. If you will, how you will moderate these groups or forums </a:t>
                      </a:r>
                      <a:endParaRPr lang="en-GB" sz="300" b="0" i="0"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381938"/>
                  </a:ext>
                </a:extLst>
              </a:tr>
              <a:tr h="22724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73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What your policy is on moderating third party content, and what comments you will respond to and how, and what comments you will like or reshare </a:t>
                      </a:r>
                      <a:endParaRPr lang="en-GB" sz="300" b="0" i="0"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604826"/>
                  </a:ext>
                </a:extLst>
              </a:tr>
              <a:tr h="22724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Your oversight and controls around who uses social media on your charity’s behalf </a:t>
                      </a:r>
                      <a:endParaRPr lang="en-GB" sz="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Does our policy currently (or need to) cover this? </a:t>
                      </a:r>
                      <a:endParaRPr lang="en-GB" sz="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899509"/>
                  </a:ext>
                </a:extLst>
              </a:tr>
              <a:tr h="13651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How you manage access to your charity’s social media accounts and social media security </a:t>
                      </a:r>
                      <a:endParaRPr lang="en-GB" sz="300" b="0" i="0"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1863511"/>
                  </a:ext>
                </a:extLst>
              </a:tr>
              <a:tr h="16676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Who can post day-to-day content, and about what. For example, routine announcements of the charity’s work </a:t>
                      </a:r>
                      <a:endParaRPr lang="en-GB" sz="300" b="0" i="0"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459466"/>
                  </a:ext>
                </a:extLst>
              </a:tr>
              <a:tr h="19700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When additional approval is needed, and who is involved. For example, high profile announcements or dealing with a social media crisis  </a:t>
                      </a:r>
                      <a:endParaRPr lang="en-GB" sz="300" b="0" i="0"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350722"/>
                  </a:ext>
                </a:extLst>
              </a:tr>
              <a:tr h="13651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Who is responsible for reviewing and moderating content and how often  </a:t>
                      </a:r>
                      <a:endParaRPr lang="en-GB" sz="300" b="0" i="0"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97534"/>
                  </a:ext>
                </a:extLst>
              </a:tr>
              <a:tr h="76036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Who can delete content, and in what circumstances </a:t>
                      </a:r>
                      <a:endParaRPr lang="en-GB" sz="300" b="0" i="0"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71827"/>
                  </a:ext>
                </a:extLst>
              </a:tr>
              <a:tr h="22724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Required conduct for those managing the account </a:t>
                      </a:r>
                      <a:endParaRPr lang="en-GB" sz="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Does our policy currently (or need to) cover this? </a:t>
                      </a:r>
                      <a:endParaRPr lang="en-GB" sz="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667633"/>
                  </a:ext>
                </a:extLst>
              </a:tr>
              <a:tr h="13651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Your rules including compliance with relevant laws and any codes of conduct </a:t>
                      </a:r>
                      <a:endParaRPr lang="en-GB" sz="300" b="0" i="0"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533911"/>
                  </a:ext>
                </a:extLst>
              </a:tr>
              <a:tr h="16676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Your rules around managing interactions with children and young people and/or with vulnerable people  </a:t>
                      </a:r>
                      <a:endParaRPr lang="en-GB" sz="300" b="0" i="0"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074104"/>
                  </a:ext>
                </a:extLst>
              </a:tr>
              <a:tr h="16676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How you will ensure your staff and volunteers have the skills and knowledge to use social media appropriately </a:t>
                      </a:r>
                      <a:endParaRPr lang="en-GB" sz="300" b="0" i="0"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568656"/>
                  </a:ext>
                </a:extLst>
              </a:tr>
              <a:tr h="10627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How you will check the policy is being followed and act if it is breached </a:t>
                      </a:r>
                      <a:endParaRPr lang="en-GB" sz="300" b="0" i="0"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287838"/>
                  </a:ext>
                </a:extLst>
              </a:tr>
              <a:tr h="22724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Relationship to other policies </a:t>
                      </a:r>
                      <a:endParaRPr lang="en-GB" sz="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Does our policy currently (or need to) cover this? </a:t>
                      </a:r>
                      <a:endParaRPr lang="en-GB" sz="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311156"/>
                  </a:ext>
                </a:extLst>
              </a:tr>
              <a:tr h="16676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How this policy interacts with your policies and processes on </a:t>
                      </a:r>
                      <a:r>
                        <a:rPr lang="en-GB" sz="2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safeguarding</a:t>
                      </a: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, </a:t>
                      </a:r>
                      <a:r>
                        <a:rPr lang="en-GB" sz="2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risk</a:t>
                      </a:r>
                      <a:r>
                        <a:rPr lang="en-GB" sz="200" b="0" i="0" u="sng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</a:rPr>
                        <a:t>, </a:t>
                      </a:r>
                      <a:r>
                        <a:rPr lang="en-GB" sz="2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whistleblowing</a:t>
                      </a: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 and HR </a:t>
                      </a:r>
                      <a:endParaRPr lang="en-GB" sz="300" b="0" i="0"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500039"/>
                  </a:ext>
                </a:extLst>
              </a:tr>
              <a:tr h="16676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The charity’s guidelines on personal social media use by trustees, employees or volunteers  </a:t>
                      </a:r>
                      <a:endParaRPr lang="en-GB" sz="300" b="0" i="0"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728443"/>
                  </a:ext>
                </a:extLst>
              </a:tr>
              <a:tr h="22724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Responding to incidents </a:t>
                      </a:r>
                      <a:endParaRPr lang="en-GB" sz="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Does our policy currently (or need to) cover this? </a:t>
                      </a:r>
                      <a:endParaRPr lang="en-GB" sz="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16434"/>
                  </a:ext>
                </a:extLst>
              </a:tr>
              <a:tr h="10627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Who can amend or delete content, and in what circumstances </a:t>
                      </a:r>
                      <a:endParaRPr lang="en-GB" sz="300" b="0" i="0"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354850"/>
                  </a:ext>
                </a:extLst>
              </a:tr>
              <a:tr h="10627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When you and/or your senior staff need to be involved   </a:t>
                      </a:r>
                      <a:endParaRPr lang="en-GB" sz="300" b="0" i="0"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612076"/>
                  </a:ext>
                </a:extLst>
              </a:tr>
              <a:tr h="10627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When issues need to be reported to the full trustee board </a:t>
                      </a:r>
                      <a:endParaRPr lang="en-GB" sz="300" b="0" i="0"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560154"/>
                  </a:ext>
                </a:extLst>
              </a:tr>
              <a:tr h="10627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If, when and how you will respond to complaints or criticism on social media </a:t>
                      </a:r>
                      <a:endParaRPr lang="en-GB" sz="300" b="0" i="0"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724235"/>
                  </a:ext>
                </a:extLst>
              </a:tr>
              <a:tr h="19700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What to do if you receive abusive messages including how you will support trustees, staff and volunteers if they are the subject of online abuse  </a:t>
                      </a:r>
                      <a:endParaRPr lang="en-GB" sz="300" b="0" i="0"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303406"/>
                  </a:ext>
                </a:extLst>
              </a:tr>
              <a:tr h="22724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What you will do in the event of a social media crisis, for example, having a communications plan and stopping any scheduled posts or sharing content from third parties </a:t>
                      </a:r>
                      <a:endParaRPr lang="en-GB" sz="300" b="0" i="0"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245758"/>
                  </a:ext>
                </a:extLst>
              </a:tr>
              <a:tr h="166761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Checking if you need to report a </a:t>
                      </a:r>
                      <a:r>
                        <a:rPr lang="en-GB" sz="2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serious incident</a:t>
                      </a:r>
                      <a:r>
                        <a:rPr lang="en-GB" sz="200" b="0" i="0">
                          <a:effectLst/>
                          <a:latin typeface="Arial" panose="020B0604020202020204" pitchFamily="34" charset="0"/>
                        </a:rPr>
                        <a:t> to the Commission or make reports to the police or other regulators </a:t>
                      </a:r>
                      <a:endParaRPr lang="en-GB" sz="300" b="0" i="0">
                        <a:effectLst/>
                      </a:endParaRP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2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553" marR="15553" marT="7776" marB="7776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70549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EAB0D8-C695-6E31-3409-5E2374557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821021"/>
              </p:ext>
            </p:extLst>
          </p:nvPr>
        </p:nvGraphicFramePr>
        <p:xfrm>
          <a:off x="3713119" y="150639"/>
          <a:ext cx="7115302" cy="6556721"/>
        </p:xfrm>
        <a:graphic>
          <a:graphicData uri="http://schemas.openxmlformats.org/drawingml/2006/table">
            <a:tbl>
              <a:tblPr firstRow="1" bandRow="1"/>
              <a:tblGrid>
                <a:gridCol w="7115302">
                  <a:extLst>
                    <a:ext uri="{9D8B030D-6E8A-4147-A177-3AD203B41FA5}">
                      <a16:colId xmlns:a16="http://schemas.microsoft.com/office/drawing/2014/main" val="2244226566"/>
                    </a:ext>
                  </a:extLst>
                </a:gridCol>
              </a:tblGrid>
              <a:tr h="20783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How your charity will use social media </a:t>
                      </a:r>
                      <a:endParaRPr lang="en-GB" sz="1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949428"/>
                  </a:ext>
                </a:extLst>
              </a:tr>
              <a:tr h="20783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0" i="0">
                          <a:effectLst/>
                          <a:latin typeface="Arial" panose="020B0604020202020204" pitchFamily="34" charset="0"/>
                        </a:rPr>
                        <a:t>What your objectives are in using social media  </a:t>
                      </a:r>
                      <a:endParaRPr lang="en-GB" sz="1300" b="0" i="0"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269222"/>
                  </a:ext>
                </a:extLst>
              </a:tr>
              <a:tr h="20783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0" i="0">
                          <a:effectLst/>
                          <a:latin typeface="Arial" panose="020B0604020202020204" pitchFamily="34" charset="0"/>
                        </a:rPr>
                        <a:t>What platforms you will use </a:t>
                      </a:r>
                      <a:endParaRPr lang="en-GB" sz="1300" b="0" i="0"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809086"/>
                  </a:ext>
                </a:extLst>
              </a:tr>
              <a:tr h="38021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0" i="0">
                          <a:effectLst/>
                          <a:latin typeface="Arial" panose="020B0604020202020204" pitchFamily="34" charset="0"/>
                        </a:rPr>
                        <a:t>Whether you will create private community groups or host discussion forums. If you will, how you will moderate these groups or forums </a:t>
                      </a:r>
                      <a:endParaRPr lang="en-GB" sz="1300" b="0" i="0"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912155"/>
                  </a:ext>
                </a:extLst>
              </a:tr>
              <a:tr h="40798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73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800" b="0" i="0">
                          <a:effectLst/>
                          <a:latin typeface="Arial" panose="020B0604020202020204" pitchFamily="34" charset="0"/>
                        </a:rPr>
                        <a:t>What your policy is on moderating third party content, and what comments you will respond to and how, and what comments you will like or reshare </a:t>
                      </a:r>
                      <a:endParaRPr lang="en-GB" sz="1300" b="0" i="0"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46319"/>
                  </a:ext>
                </a:extLst>
              </a:tr>
              <a:tr h="20783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Your oversight and controls around who uses social media on your charity’s behalf </a:t>
                      </a:r>
                      <a:endParaRPr lang="en-GB" sz="1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162020"/>
                  </a:ext>
                </a:extLst>
              </a:tr>
              <a:tr h="20783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0" i="0">
                          <a:effectLst/>
                          <a:latin typeface="Arial" panose="020B0604020202020204" pitchFamily="34" charset="0"/>
                        </a:rPr>
                        <a:t>How you manage access to your charity’s social media accounts and social media security </a:t>
                      </a:r>
                      <a:endParaRPr lang="en-GB" sz="1300" b="0" i="0"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455967"/>
                  </a:ext>
                </a:extLst>
              </a:tr>
              <a:tr h="20783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0" i="0">
                          <a:effectLst/>
                          <a:latin typeface="Arial" panose="020B0604020202020204" pitchFamily="34" charset="0"/>
                        </a:rPr>
                        <a:t>Who can post day-to-day content, and about what. For example, routine announcements of the charity’s work </a:t>
                      </a:r>
                      <a:endParaRPr lang="en-GB" sz="1300" b="0" i="0"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763985"/>
                  </a:ext>
                </a:extLst>
              </a:tr>
              <a:tr h="38021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0" i="0">
                          <a:effectLst/>
                          <a:latin typeface="Arial" panose="020B0604020202020204" pitchFamily="34" charset="0"/>
                        </a:rPr>
                        <a:t>When additional approval is needed, and who is involved. For example, high profile announcements or dealing with a social media crisis  </a:t>
                      </a:r>
                      <a:endParaRPr lang="en-GB" sz="1300" b="0" i="0"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904315"/>
                  </a:ext>
                </a:extLst>
              </a:tr>
              <a:tr h="20783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0" i="0">
                          <a:effectLst/>
                          <a:latin typeface="Arial" panose="020B0604020202020204" pitchFamily="34" charset="0"/>
                        </a:rPr>
                        <a:t>Who is responsible for reviewing and moderating content and how often  </a:t>
                      </a:r>
                      <a:endParaRPr lang="en-GB" sz="1300" b="0" i="0"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371999"/>
                  </a:ext>
                </a:extLst>
              </a:tr>
              <a:tr h="20783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0" i="0">
                          <a:effectLst/>
                          <a:latin typeface="Arial" panose="020B0604020202020204" pitchFamily="34" charset="0"/>
                        </a:rPr>
                        <a:t>Who can delete content, and in what circumstances </a:t>
                      </a:r>
                      <a:endParaRPr lang="en-GB" sz="1300" b="0" i="0"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388402"/>
                  </a:ext>
                </a:extLst>
              </a:tr>
              <a:tr h="20783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Required conduct for those managing the account </a:t>
                      </a:r>
                      <a:endParaRPr lang="en-GB" sz="1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529291"/>
                  </a:ext>
                </a:extLst>
              </a:tr>
              <a:tr h="20783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0" i="0">
                          <a:effectLst/>
                          <a:latin typeface="Arial" panose="020B0604020202020204" pitchFamily="34" charset="0"/>
                        </a:rPr>
                        <a:t>Your rules including compliance with relevant laws and any codes of conduct </a:t>
                      </a:r>
                      <a:endParaRPr lang="en-GB" sz="1300" b="0" i="0"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474495"/>
                  </a:ext>
                </a:extLst>
              </a:tr>
              <a:tr h="20783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0" i="0">
                          <a:effectLst/>
                          <a:latin typeface="Arial" panose="020B0604020202020204" pitchFamily="34" charset="0"/>
                        </a:rPr>
                        <a:t>Your rules around managing interactions with children and young people and/or with vulnerable people  </a:t>
                      </a:r>
                      <a:endParaRPr lang="en-GB" sz="1300" b="0" i="0"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966206"/>
                  </a:ext>
                </a:extLst>
              </a:tr>
              <a:tr h="20783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0" i="0">
                          <a:effectLst/>
                          <a:latin typeface="Arial" panose="020B0604020202020204" pitchFamily="34" charset="0"/>
                        </a:rPr>
                        <a:t>How you will ensure your staff and volunteers have the skills and knowledge to use social media appropriately </a:t>
                      </a:r>
                      <a:endParaRPr lang="en-GB" sz="1300" b="0" i="0"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920790"/>
                  </a:ext>
                </a:extLst>
              </a:tr>
              <a:tr h="20783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0" i="0">
                          <a:effectLst/>
                          <a:latin typeface="Arial" panose="020B0604020202020204" pitchFamily="34" charset="0"/>
                        </a:rPr>
                        <a:t>How you will check the policy is being followed and act if it is breached </a:t>
                      </a:r>
                      <a:endParaRPr lang="en-GB" sz="1300" b="0" i="0"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193522"/>
                  </a:ext>
                </a:extLst>
              </a:tr>
              <a:tr h="20783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Relationship to other policies </a:t>
                      </a:r>
                      <a:endParaRPr lang="en-GB" sz="1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7669"/>
                  </a:ext>
                </a:extLst>
              </a:tr>
              <a:tr h="20783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0" i="0">
                          <a:effectLst/>
                          <a:latin typeface="Arial" panose="020B0604020202020204" pitchFamily="34" charset="0"/>
                        </a:rPr>
                        <a:t>How this policy interacts with your policies and processes on </a:t>
                      </a:r>
                      <a:r>
                        <a:rPr lang="en-GB" sz="8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safeguarding</a:t>
                      </a:r>
                      <a:r>
                        <a:rPr lang="en-GB" sz="800" b="0" i="0">
                          <a:effectLst/>
                          <a:latin typeface="Arial" panose="020B0604020202020204" pitchFamily="34" charset="0"/>
                        </a:rPr>
                        <a:t>, </a:t>
                      </a:r>
                      <a:r>
                        <a:rPr lang="en-GB" sz="8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risk</a:t>
                      </a:r>
                      <a:r>
                        <a:rPr lang="en-GB" sz="800" b="0" i="0" u="sng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</a:rPr>
                        <a:t>, </a:t>
                      </a:r>
                      <a:r>
                        <a:rPr lang="en-GB" sz="8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whistleblowing</a:t>
                      </a:r>
                      <a:r>
                        <a:rPr lang="en-GB" sz="800" b="0" i="0">
                          <a:effectLst/>
                          <a:latin typeface="Arial" panose="020B0604020202020204" pitchFamily="34" charset="0"/>
                        </a:rPr>
                        <a:t> and HR </a:t>
                      </a:r>
                      <a:endParaRPr lang="en-GB" sz="1300" b="0" i="0"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763569"/>
                  </a:ext>
                </a:extLst>
              </a:tr>
              <a:tr h="20783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0" i="0">
                          <a:effectLst/>
                          <a:latin typeface="Arial" panose="020B0604020202020204" pitchFamily="34" charset="0"/>
                        </a:rPr>
                        <a:t>The charity’s guidelines on personal social media use by trustees, employees or volunteers  </a:t>
                      </a:r>
                      <a:endParaRPr lang="en-GB" sz="1300" b="0" i="0"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60813"/>
                  </a:ext>
                </a:extLst>
              </a:tr>
              <a:tr h="20783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Responding to incidents </a:t>
                      </a:r>
                      <a:endParaRPr lang="en-GB" sz="1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590142"/>
                  </a:ext>
                </a:extLst>
              </a:tr>
              <a:tr h="20783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0" i="0">
                          <a:effectLst/>
                          <a:latin typeface="Arial" panose="020B0604020202020204" pitchFamily="34" charset="0"/>
                        </a:rPr>
                        <a:t>Who can amend or delete content, and in what circumstances </a:t>
                      </a:r>
                      <a:endParaRPr lang="en-GB" sz="1300" b="0" i="0"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44733"/>
                  </a:ext>
                </a:extLst>
              </a:tr>
              <a:tr h="20783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0" i="0">
                          <a:effectLst/>
                          <a:latin typeface="Arial" panose="020B0604020202020204" pitchFamily="34" charset="0"/>
                        </a:rPr>
                        <a:t>When you and/or your senior staff need to be involved   </a:t>
                      </a:r>
                      <a:endParaRPr lang="en-GB" sz="1300" b="0" i="0"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156256"/>
                  </a:ext>
                </a:extLst>
              </a:tr>
              <a:tr h="20783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0" i="0">
                          <a:effectLst/>
                          <a:latin typeface="Arial" panose="020B0604020202020204" pitchFamily="34" charset="0"/>
                        </a:rPr>
                        <a:t>When issues need to be reported to the full trustee board </a:t>
                      </a:r>
                      <a:endParaRPr lang="en-GB" sz="1300" b="0" i="0"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453265"/>
                  </a:ext>
                </a:extLst>
              </a:tr>
              <a:tr h="20783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0" i="0">
                          <a:effectLst/>
                          <a:latin typeface="Arial" panose="020B0604020202020204" pitchFamily="34" charset="0"/>
                        </a:rPr>
                        <a:t>If, when and how you will respond to complaints or criticism on social media </a:t>
                      </a:r>
                      <a:endParaRPr lang="en-GB" sz="1300" b="0" i="0"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287796"/>
                  </a:ext>
                </a:extLst>
              </a:tr>
              <a:tr h="40798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0" i="0">
                          <a:effectLst/>
                          <a:latin typeface="Arial" panose="020B0604020202020204" pitchFamily="34" charset="0"/>
                        </a:rPr>
                        <a:t>What to do if you receive abusive messages including how you will support trustees, staff and volunteers if they are the subject of online abuse  </a:t>
                      </a:r>
                      <a:endParaRPr lang="en-GB" sz="1300" b="0" i="0"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214738"/>
                  </a:ext>
                </a:extLst>
              </a:tr>
              <a:tr h="40798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0" i="0">
                          <a:effectLst/>
                          <a:latin typeface="Arial" panose="020B0604020202020204" pitchFamily="34" charset="0"/>
                        </a:rPr>
                        <a:t>What you will do in the event of a social media crisis, for example, having a communications plan and stopping any scheduled posts or sharing content from third parties </a:t>
                      </a:r>
                      <a:endParaRPr lang="en-GB" sz="1300" b="0" i="0"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710066"/>
                  </a:ext>
                </a:extLst>
              </a:tr>
              <a:tr h="20783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GB" sz="800" b="0" i="0" dirty="0">
                          <a:effectLst/>
                          <a:latin typeface="Arial" panose="020B0604020202020204" pitchFamily="34" charset="0"/>
                        </a:rPr>
                        <a:t>Checking if you need to report a </a:t>
                      </a:r>
                      <a:r>
                        <a:rPr lang="en-GB" sz="800" b="0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serious incident</a:t>
                      </a:r>
                      <a:r>
                        <a:rPr lang="en-GB" sz="800" b="0" i="0" dirty="0">
                          <a:effectLst/>
                          <a:latin typeface="Arial" panose="020B0604020202020204" pitchFamily="34" charset="0"/>
                        </a:rPr>
                        <a:t> to the Commission or make reports to the police or other regulators </a:t>
                      </a:r>
                      <a:endParaRPr lang="en-GB" sz="1300" b="0" i="0" dirty="0">
                        <a:effectLst/>
                      </a:endParaRPr>
                    </a:p>
                  </a:txBody>
                  <a:tcPr marL="12977" marR="12977" marT="6488" marB="6488">
                    <a:lnL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915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1A7CBB2-F3CD-CFAA-9C66-D7DA49F32983}"/>
              </a:ext>
            </a:extLst>
          </p:cNvPr>
          <p:cNvSpPr txBox="1"/>
          <p:nvPr/>
        </p:nvSpPr>
        <p:spPr>
          <a:xfrm>
            <a:off x="354931" y="337771"/>
            <a:ext cx="22619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i="0" dirty="0">
                <a:solidFill>
                  <a:schemeClr val="accent1"/>
                </a:solidFill>
                <a:effectLst/>
                <a:latin typeface="Archivo"/>
              </a:rPr>
              <a:t>Checklist for developing a social media policy </a:t>
            </a:r>
            <a:r>
              <a:rPr lang="en-GB" sz="3000" b="1" i="0" dirty="0">
                <a:solidFill>
                  <a:schemeClr val="accent2"/>
                </a:solidFill>
                <a:effectLst/>
                <a:latin typeface="Archivo"/>
              </a:rPr>
              <a:t> </a:t>
            </a:r>
            <a:endParaRPr lang="en-GB" sz="3000" dirty="0">
              <a:solidFill>
                <a:schemeClr val="accent2"/>
              </a:solidFill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78972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B3000C-9481-26DF-AA1D-24E744F4D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75" y="749263"/>
            <a:ext cx="10144260" cy="465740"/>
          </a:xfrm>
        </p:spPr>
        <p:txBody>
          <a:bodyPr>
            <a:noAutofit/>
          </a:bodyPr>
          <a:lstStyle/>
          <a:p>
            <a:r>
              <a:rPr lang="en-GB" sz="2600" dirty="0"/>
              <a:t>Trust in charities still ranks very high compared to other organisations, with only trust in doctors continuing to rank higher</a:t>
            </a:r>
          </a:p>
        </p:txBody>
      </p:sp>
      <p:graphicFrame>
        <p:nvGraphicFramePr>
          <p:cNvPr id="4" name="Content Placeholder 11">
            <a:extLst>
              <a:ext uri="{FF2B5EF4-FFF2-40B4-BE49-F238E27FC236}">
                <a16:creationId xmlns:a16="http://schemas.microsoft.com/office/drawing/2014/main" id="{D56C4A87-2FD4-9424-4286-2367C69D56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275105"/>
              </p:ext>
            </p:extLst>
          </p:nvPr>
        </p:nvGraphicFramePr>
        <p:xfrm>
          <a:off x="1440410" y="2481834"/>
          <a:ext cx="8952806" cy="3091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0AF3A7-E96E-107F-E5F1-FFDD083ADFD5}"/>
              </a:ext>
            </a:extLst>
          </p:cNvPr>
          <p:cNvSpPr txBox="1"/>
          <p:nvPr/>
        </p:nvSpPr>
        <p:spPr>
          <a:xfrm>
            <a:off x="2647074" y="5652767"/>
            <a:ext cx="5678261" cy="339965"/>
          </a:xfrm>
          <a:prstGeom prst="rect">
            <a:avLst/>
          </a:prstGeom>
          <a:noFill/>
        </p:spPr>
        <p:txBody>
          <a:bodyPr wrap="square" lIns="37148" rIns="37148" rtlCol="0">
            <a:spAutoFit/>
          </a:bodyPr>
          <a:lstStyle/>
          <a:p>
            <a:pPr>
              <a:lnSpc>
                <a:spcPct val="90000"/>
              </a:lnSpc>
              <a:spcBef>
                <a:spcPts val="406"/>
              </a:spcBef>
              <a:buClr>
                <a:schemeClr val="bg2"/>
              </a:buClr>
            </a:pPr>
            <a:r>
              <a:rPr lang="en-GB" sz="894"/>
              <a:t>Summary: A2. On a scale of 0-10 where 10 means you trust them completely and 0 means you don’t trust them at all, please tell me how much trust and confidence you have in each? Base: All respondents (4092)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96A0EA-D7F7-96CA-63A6-DC298DC7D5D7}"/>
              </a:ext>
            </a:extLst>
          </p:cNvPr>
          <p:cNvSpPr/>
          <p:nvPr/>
        </p:nvSpPr>
        <p:spPr>
          <a:xfrm>
            <a:off x="2480289" y="2090705"/>
            <a:ext cx="515517" cy="287185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FC4F85-557B-D70F-7CFF-E53064FEA759}"/>
              </a:ext>
            </a:extLst>
          </p:cNvPr>
          <p:cNvGrpSpPr/>
          <p:nvPr/>
        </p:nvGrpSpPr>
        <p:grpSpPr>
          <a:xfrm>
            <a:off x="1813654" y="2148294"/>
            <a:ext cx="8195320" cy="194111"/>
            <a:chOff x="1297577" y="1975636"/>
            <a:chExt cx="10086548" cy="2389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1790B1-9968-6E99-BCB8-DA64A28D8F9F}"/>
                </a:ext>
              </a:extLst>
            </p:cNvPr>
            <p:cNvSpPr/>
            <p:nvPr/>
          </p:nvSpPr>
          <p:spPr>
            <a:xfrm>
              <a:off x="1297577" y="1975636"/>
              <a:ext cx="328593" cy="23890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75" b="1">
                  <a:solidFill>
                    <a:schemeClr val="bg1"/>
                  </a:solidFill>
                </a:rPr>
                <a:t>7.1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3A3AA7-84BC-4321-9487-91202B5DB929}"/>
                </a:ext>
              </a:extLst>
            </p:cNvPr>
            <p:cNvSpPr/>
            <p:nvPr/>
          </p:nvSpPr>
          <p:spPr>
            <a:xfrm>
              <a:off x="8128149" y="1975636"/>
              <a:ext cx="328593" cy="23890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75" b="1">
                  <a:solidFill>
                    <a:schemeClr val="bg1"/>
                  </a:solidFill>
                </a:rPr>
                <a:t>4.7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D7F59C-688D-C14B-48A7-51DB481F7AAC}"/>
                </a:ext>
              </a:extLst>
            </p:cNvPr>
            <p:cNvSpPr/>
            <p:nvPr/>
          </p:nvSpPr>
          <p:spPr>
            <a:xfrm>
              <a:off x="11055532" y="1975636"/>
              <a:ext cx="328593" cy="23890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75" b="1">
                  <a:solidFill>
                    <a:schemeClr val="bg1"/>
                  </a:solidFill>
                </a:rPr>
                <a:t>3.5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E83C051-2E4F-95C6-3587-0CB8D5953D34}"/>
                </a:ext>
              </a:extLst>
            </p:cNvPr>
            <p:cNvSpPr/>
            <p:nvPr/>
          </p:nvSpPr>
          <p:spPr>
            <a:xfrm>
              <a:off x="2273373" y="1975636"/>
              <a:ext cx="328593" cy="23890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75" b="1">
                  <a:solidFill>
                    <a:schemeClr val="bg1"/>
                  </a:solidFill>
                </a:rPr>
                <a:t>6.5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A16912-EF0F-4868-D7D9-B2961C3D30BE}"/>
                </a:ext>
              </a:extLst>
            </p:cNvPr>
            <p:cNvSpPr/>
            <p:nvPr/>
          </p:nvSpPr>
          <p:spPr>
            <a:xfrm>
              <a:off x="3249169" y="1975636"/>
              <a:ext cx="328593" cy="23890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75" b="1">
                  <a:solidFill>
                    <a:schemeClr val="bg1"/>
                  </a:solidFill>
                </a:rPr>
                <a:t>6.1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15720E-E14F-03FB-2F96-90B77F118224}"/>
                </a:ext>
              </a:extLst>
            </p:cNvPr>
            <p:cNvSpPr/>
            <p:nvPr/>
          </p:nvSpPr>
          <p:spPr>
            <a:xfrm>
              <a:off x="4224965" y="1975636"/>
              <a:ext cx="328593" cy="23890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75" b="1">
                  <a:solidFill>
                    <a:schemeClr val="bg1"/>
                  </a:solidFill>
                </a:rPr>
                <a:t>5.8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AAF866-1EDF-56D7-62CE-5A4D6B037458}"/>
                </a:ext>
              </a:extLst>
            </p:cNvPr>
            <p:cNvSpPr/>
            <p:nvPr/>
          </p:nvSpPr>
          <p:spPr>
            <a:xfrm>
              <a:off x="5200761" y="1975636"/>
              <a:ext cx="328593" cy="23890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75" b="1">
                  <a:solidFill>
                    <a:schemeClr val="bg1"/>
                  </a:solidFill>
                </a:rPr>
                <a:t>5.2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6F00B6B-300E-5BF2-5584-8DA669808AEA}"/>
                </a:ext>
              </a:extLst>
            </p:cNvPr>
            <p:cNvSpPr/>
            <p:nvPr/>
          </p:nvSpPr>
          <p:spPr>
            <a:xfrm>
              <a:off x="6176557" y="1975636"/>
              <a:ext cx="328593" cy="23890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75" b="1">
                  <a:solidFill>
                    <a:schemeClr val="bg1"/>
                  </a:solidFill>
                </a:rPr>
                <a:t>5.2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CCCB9A-2D79-0592-1D24-FFE74E375E9F}"/>
                </a:ext>
              </a:extLst>
            </p:cNvPr>
            <p:cNvSpPr/>
            <p:nvPr/>
          </p:nvSpPr>
          <p:spPr>
            <a:xfrm>
              <a:off x="7152353" y="1975636"/>
              <a:ext cx="328593" cy="23890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75" b="1">
                  <a:solidFill>
                    <a:schemeClr val="bg1"/>
                  </a:solidFill>
                </a:rPr>
                <a:t>5.1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2046475-0A65-0276-DC7B-841FA26B7539}"/>
                </a:ext>
              </a:extLst>
            </p:cNvPr>
            <p:cNvSpPr/>
            <p:nvPr/>
          </p:nvSpPr>
          <p:spPr>
            <a:xfrm>
              <a:off x="9103945" y="1975636"/>
              <a:ext cx="328593" cy="23890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75" b="1">
                  <a:solidFill>
                    <a:schemeClr val="bg1"/>
                  </a:solidFill>
                </a:rPr>
                <a:t>4.2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38932E9-A2E0-6A26-2DB7-4D696E61B84E}"/>
                </a:ext>
              </a:extLst>
            </p:cNvPr>
            <p:cNvSpPr/>
            <p:nvPr/>
          </p:nvSpPr>
          <p:spPr>
            <a:xfrm>
              <a:off x="10079741" y="1975636"/>
              <a:ext cx="328593" cy="23890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75" b="1">
                  <a:solidFill>
                    <a:schemeClr val="bg1"/>
                  </a:solidFill>
                </a:rPr>
                <a:t>3.5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24BD4DE-7D14-6AFA-3D8B-73CD51D16C0C}"/>
              </a:ext>
            </a:extLst>
          </p:cNvPr>
          <p:cNvSpPr txBox="1"/>
          <p:nvPr/>
        </p:nvSpPr>
        <p:spPr>
          <a:xfrm>
            <a:off x="1042402" y="2090703"/>
            <a:ext cx="566054" cy="272382"/>
          </a:xfrm>
          <a:prstGeom prst="rect">
            <a:avLst/>
          </a:prstGeom>
          <a:noFill/>
        </p:spPr>
        <p:txBody>
          <a:bodyPr wrap="square" lIns="37148" rIns="37148" rtlCol="0">
            <a:spAutoFit/>
          </a:bodyPr>
          <a:lstStyle/>
          <a:p>
            <a:pPr algn="r">
              <a:lnSpc>
                <a:spcPct val="90000"/>
              </a:lnSpc>
              <a:spcBef>
                <a:spcPts val="406"/>
              </a:spcBef>
              <a:buClr>
                <a:schemeClr val="bg2"/>
              </a:buClr>
            </a:pPr>
            <a:r>
              <a:rPr lang="en-GB" sz="1300"/>
              <a:t>Mean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9D0AB4-2C4B-E48C-5FF8-FADE0BC7D212}"/>
              </a:ext>
            </a:extLst>
          </p:cNvPr>
          <p:cNvSpPr txBox="1"/>
          <p:nvPr/>
        </p:nvSpPr>
        <p:spPr>
          <a:xfrm>
            <a:off x="8914817" y="5791395"/>
            <a:ext cx="1390907" cy="455446"/>
          </a:xfrm>
          <a:prstGeom prst="rect">
            <a:avLst/>
          </a:prstGeom>
          <a:noFill/>
        </p:spPr>
        <p:txBody>
          <a:bodyPr wrap="square" lIns="37148" rIns="37148" rtlCol="0">
            <a:spAutoFit/>
          </a:bodyPr>
          <a:lstStyle/>
          <a:p>
            <a:pPr>
              <a:lnSpc>
                <a:spcPct val="80000"/>
              </a:lnSpc>
              <a:spcBef>
                <a:spcPts val="406"/>
              </a:spcBef>
              <a:buClr>
                <a:schemeClr val="bg2"/>
              </a:buClr>
            </a:pPr>
            <a:r>
              <a:rPr lang="en-GB" sz="975" dirty="0"/>
              <a:t>Significant difference against previous wave at 95% confidence interval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1DD0F8E-592A-BC7B-FBE7-AB3F357145ED}"/>
              </a:ext>
            </a:extLst>
          </p:cNvPr>
          <p:cNvSpPr/>
          <p:nvPr/>
        </p:nvSpPr>
        <p:spPr>
          <a:xfrm>
            <a:off x="8792492" y="5887293"/>
            <a:ext cx="105064" cy="90572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63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FD830F8-2849-8B19-38CA-BFE9FDB63EFE}"/>
              </a:ext>
            </a:extLst>
          </p:cNvPr>
          <p:cNvSpPr/>
          <p:nvPr/>
        </p:nvSpPr>
        <p:spPr>
          <a:xfrm rot="10800000">
            <a:off x="8792492" y="5771320"/>
            <a:ext cx="105064" cy="90572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63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0DB990C-9C66-77EB-8809-6BAD6CD731E4}"/>
              </a:ext>
            </a:extLst>
          </p:cNvPr>
          <p:cNvSpPr/>
          <p:nvPr/>
        </p:nvSpPr>
        <p:spPr>
          <a:xfrm>
            <a:off x="3720325" y="2195698"/>
            <a:ext cx="105064" cy="90572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63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D9B0BC-5E7B-19A3-CDE8-8D20E4A9DA86}"/>
              </a:ext>
            </a:extLst>
          </p:cNvPr>
          <p:cNvSpPr/>
          <p:nvPr/>
        </p:nvSpPr>
        <p:spPr>
          <a:xfrm>
            <a:off x="6867379" y="2195697"/>
            <a:ext cx="105064" cy="90572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63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9C7995CF-870F-AA0B-0B6C-4321519E1FDE}"/>
              </a:ext>
            </a:extLst>
          </p:cNvPr>
          <p:cNvSpPr/>
          <p:nvPr/>
        </p:nvSpPr>
        <p:spPr>
          <a:xfrm>
            <a:off x="8445126" y="2185097"/>
            <a:ext cx="105064" cy="90572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63"/>
          </a:p>
        </p:txBody>
      </p:sp>
    </p:spTree>
    <p:extLst>
      <p:ext uri="{BB962C8B-B14F-4D97-AF65-F5344CB8AC3E}">
        <p14:creationId xmlns:p14="http://schemas.microsoft.com/office/powerpoint/2010/main" val="338199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1087</Words>
  <Application>Microsoft Office PowerPoint</Application>
  <PresentationFormat>Widescreen</PresentationFormat>
  <Paragraphs>124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Archivo</vt:lpstr>
      <vt:lpstr>Archivo Black</vt:lpstr>
      <vt:lpstr>Arial</vt:lpstr>
      <vt:lpstr>Source Sans Pro</vt:lpstr>
      <vt:lpstr>Office Theme</vt:lpstr>
      <vt:lpstr>PowerPoint Presentation</vt:lpstr>
      <vt:lpstr>PowerPoint Presentation</vt:lpstr>
      <vt:lpstr>Who are we? </vt:lpstr>
      <vt:lpstr>Asking the right questions, considering the right factors</vt:lpstr>
      <vt:lpstr>PowerPoint Presentation</vt:lpstr>
      <vt:lpstr>Trust in charities still ranks very high compared to other organisations, with only trust in doctors continuing to rank higher</vt:lpstr>
    </vt:vector>
  </TitlesOfParts>
  <Company>Charity Commission for England and Wales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Riley</dc:creator>
  <cp:lastModifiedBy>Ben Wilson</cp:lastModifiedBy>
  <cp:revision>5</cp:revision>
  <dcterms:created xsi:type="dcterms:W3CDTF">2024-03-22T13:08:17Z</dcterms:created>
  <dcterms:modified xsi:type="dcterms:W3CDTF">2026-01-29T14:52:30Z</dcterms:modified>
</cp:coreProperties>
</file>