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713" r:id="rId6"/>
  </p:sldMasterIdLst>
  <p:notesMasterIdLst>
    <p:notesMasterId r:id="rId54"/>
  </p:notesMasterIdLst>
  <p:sldIdLst>
    <p:sldId id="257" r:id="rId7"/>
    <p:sldId id="2147483624" r:id="rId8"/>
    <p:sldId id="2147483623" r:id="rId9"/>
    <p:sldId id="2147483625" r:id="rId10"/>
    <p:sldId id="289" r:id="rId11"/>
    <p:sldId id="2147482480" r:id="rId12"/>
    <p:sldId id="2147483637" r:id="rId13"/>
    <p:sldId id="2147482482" r:id="rId14"/>
    <p:sldId id="2147483647" r:id="rId15"/>
    <p:sldId id="290" r:id="rId16"/>
    <p:sldId id="256" r:id="rId17"/>
    <p:sldId id="276" r:id="rId18"/>
    <p:sldId id="261" r:id="rId19"/>
    <p:sldId id="271" r:id="rId20"/>
    <p:sldId id="292" r:id="rId21"/>
    <p:sldId id="272" r:id="rId22"/>
    <p:sldId id="266" r:id="rId23"/>
    <p:sldId id="274" r:id="rId24"/>
    <p:sldId id="273" r:id="rId25"/>
    <p:sldId id="260" r:id="rId26"/>
    <p:sldId id="263" r:id="rId27"/>
    <p:sldId id="283" r:id="rId28"/>
    <p:sldId id="278" r:id="rId29"/>
    <p:sldId id="275" r:id="rId30"/>
    <p:sldId id="279" r:id="rId31"/>
    <p:sldId id="280" r:id="rId32"/>
    <p:sldId id="281" r:id="rId33"/>
    <p:sldId id="282" r:id="rId34"/>
    <p:sldId id="2147481592" r:id="rId35"/>
    <p:sldId id="2147483194" r:id="rId36"/>
    <p:sldId id="2147479380" r:id="rId37"/>
    <p:sldId id="258" r:id="rId38"/>
    <p:sldId id="264" r:id="rId39"/>
    <p:sldId id="291" r:id="rId40"/>
    <p:sldId id="262" r:id="rId41"/>
    <p:sldId id="294" r:id="rId42"/>
    <p:sldId id="295" r:id="rId43"/>
    <p:sldId id="2147481598" r:id="rId44"/>
    <p:sldId id="2147483642" r:id="rId45"/>
    <p:sldId id="265" r:id="rId46"/>
    <p:sldId id="284" r:id="rId47"/>
    <p:sldId id="277" r:id="rId48"/>
    <p:sldId id="268" r:id="rId49"/>
    <p:sldId id="270" r:id="rId50"/>
    <p:sldId id="267" r:id="rId51"/>
    <p:sldId id="269" r:id="rId52"/>
    <p:sldId id="25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0CBEE1-DBE1-4CA6-91FB-33496FFFA869}">
          <p14:sldIdLst>
            <p14:sldId id="257"/>
            <p14:sldId id="2147483624"/>
            <p14:sldId id="2147483623"/>
            <p14:sldId id="2147483625"/>
            <p14:sldId id="289"/>
            <p14:sldId id="2147482480"/>
            <p14:sldId id="2147483637"/>
            <p14:sldId id="2147482482"/>
            <p14:sldId id="2147483647"/>
            <p14:sldId id="290"/>
            <p14:sldId id="256"/>
            <p14:sldId id="276"/>
            <p14:sldId id="261"/>
            <p14:sldId id="271"/>
            <p14:sldId id="292"/>
            <p14:sldId id="272"/>
            <p14:sldId id="266"/>
            <p14:sldId id="274"/>
            <p14:sldId id="273"/>
            <p14:sldId id="260"/>
            <p14:sldId id="263"/>
            <p14:sldId id="283"/>
            <p14:sldId id="278"/>
            <p14:sldId id="275"/>
            <p14:sldId id="279"/>
            <p14:sldId id="280"/>
            <p14:sldId id="281"/>
            <p14:sldId id="282"/>
            <p14:sldId id="2147481592"/>
            <p14:sldId id="2147483194"/>
            <p14:sldId id="2147479380"/>
            <p14:sldId id="258"/>
            <p14:sldId id="264"/>
            <p14:sldId id="291"/>
            <p14:sldId id="262"/>
            <p14:sldId id="294"/>
            <p14:sldId id="295"/>
            <p14:sldId id="2147481598"/>
            <p14:sldId id="2147483642"/>
            <p14:sldId id="265"/>
            <p14:sldId id="284"/>
            <p14:sldId id="277"/>
            <p14:sldId id="268"/>
            <p14:sldId id="270"/>
            <p14:sldId id="267"/>
            <p14:sldId id="269"/>
            <p14:sldId id="2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128"/>
    <a:srgbClr val="0F6CBB"/>
    <a:srgbClr val="2B2B40"/>
    <a:srgbClr val="7ED957"/>
    <a:srgbClr val="E2A9F1"/>
    <a:srgbClr val="C8B0EA"/>
    <a:srgbClr val="9566D6"/>
    <a:srgbClr val="FFFFFF"/>
    <a:srgbClr val="621BC4"/>
    <a:srgbClr val="F0F3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49B64-539E-01AE-79E7-64F467218594}" v="409" dt="2026-03-09T09:31:35.679"/>
    <p1510:client id="{091E2CC8-A0DF-493D-8913-842DF6A4F140}" v="29" dt="2026-03-09T16:44:41.196"/>
    <p1510:client id="{2DD05F8B-FCA0-4F5C-8707-9B4DEA16DCFF}" v="44" dt="2026-03-09T16:43:09.983"/>
    <p1510:client id="{CAF74553-8A39-4CE1-8411-152D05C6C600}" v="2177" dt="2026-03-09T08:22:40.199"/>
    <p1510:client id="{E0DE94AC-2FD9-AC9B-2AE0-7BE0A5DE123E}" v="8" dt="2026-03-09T14:34:30.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D4388-9735-47E5-816C-3D2D19E00137}"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B156C-BBF2-4D13-98E5-6031BF196616}" type="slidenum">
              <a:rPr lang="en-GB" smtClean="0"/>
              <a:t>‹#›</a:t>
            </a:fld>
            <a:endParaRPr lang="en-GB"/>
          </a:p>
        </p:txBody>
      </p:sp>
    </p:spTree>
    <p:extLst>
      <p:ext uri="{BB962C8B-B14F-4D97-AF65-F5344CB8AC3E}">
        <p14:creationId xmlns:p14="http://schemas.microsoft.com/office/powerpoint/2010/main" val="2283665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Please answer the following questions in as much detail as possible as it will help us form the description of your session.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Session title: </a:t>
            </a:r>
            <a:r>
              <a:rPr lang="en-GB" sz="1200" b="1" kern="1200">
                <a:solidFill>
                  <a:schemeClr val="tx1"/>
                </a:solidFill>
                <a:effectLst/>
                <a:latin typeface="+mn-lt"/>
                <a:ea typeface="+mn-ea"/>
                <a:cs typeface="+mn-cs"/>
              </a:rPr>
              <a:t>Enabling Responsible AI - within the Microsoft AI Landscape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Sum up your session topic in a short paragraph:</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 this focused and practical session, Sonia Waters, Senior Pre-Sales Solution Architect at Kerv Digital, will explore Microsoft’s Agentic AI stack and how it is being applied across industries to deliver measurable outcomes.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session will then examine Responsible AI in practice. Sonia will outline how to enable the Microsoft agentic ecosystem in a controlled and sustainable way, covering foundational data governance, security guardrails, compliance alignment, EU AI Act aligned onboarding and operating models, bias assessment, explainability, lifecycle management, and risk controls.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Attendees will leave with clear frameworks, implementation approaches, and governance approaches that support confident and responsible AI enablement within their organisations.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56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So – let me quickly set the scene. Above all else, we want to enable ourselves and our clients to have a safe, secure landscape for risk-free innovation. </a:t>
            </a:r>
          </a:p>
          <a:p>
            <a:endParaRPr lang="en-GB"/>
          </a:p>
          <a:p>
            <a:r>
              <a:rPr lang="en-GB"/>
              <a:t>Which is, of course, a LOT like Free-Range chickens, right?</a:t>
            </a:r>
          </a:p>
          <a:p>
            <a:endParaRPr lang="en-GB"/>
          </a:p>
          <a:p>
            <a:r>
              <a:rPr lang="en-GB"/>
              <a:t>Okay – entertain me for a moment.</a:t>
            </a:r>
          </a:p>
          <a:p>
            <a:endParaRPr lang="en-GB"/>
          </a:p>
          <a:p>
            <a:r>
              <a:rPr lang="en-GB"/>
              <a:t>Free Range chickens… vast field</a:t>
            </a:r>
          </a:p>
          <a:p>
            <a:endParaRPr lang="en-GB"/>
          </a:p>
          <a:p>
            <a:r>
              <a:rPr lang="en-GB"/>
              <a:t>Come down from their coop…</a:t>
            </a:r>
          </a:p>
          <a:p>
            <a:endParaRPr lang="en-GB"/>
          </a:p>
          <a:p>
            <a:r>
              <a:rPr lang="en-GB"/>
              <a:t>Peck at the seeds…</a:t>
            </a:r>
          </a:p>
          <a:p>
            <a:endParaRPr lang="en-GB"/>
          </a:p>
          <a:p>
            <a:r>
              <a:rPr lang="en-GB"/>
              <a:t>Hang out with their chicken friends…</a:t>
            </a:r>
          </a:p>
          <a:p>
            <a:endParaRPr lang="en-GB"/>
          </a:p>
          <a:p>
            <a:r>
              <a:rPr lang="en-GB"/>
              <a:t>Doing whatever they like,</a:t>
            </a:r>
          </a:p>
          <a:p>
            <a:endParaRPr lang="en-GB"/>
          </a:p>
          <a:p>
            <a:r>
              <a:rPr lang="en-GB"/>
              <a:t>Unaware that…</a:t>
            </a:r>
          </a:p>
          <a:p>
            <a:endParaRPr lang="en-GB"/>
          </a:p>
          <a:p>
            <a:r>
              <a:rPr lang="en-GB"/>
              <a:t>Huge perimeter chicken wire, monitored by cameras, by nasty things, angry badgers, teenagers throwing in food.</a:t>
            </a:r>
          </a:p>
          <a:p>
            <a:endParaRPr lang="en-GB"/>
          </a:p>
          <a:p>
            <a:r>
              <a:rPr lang="en-GB"/>
              <a:t>AI Approach, safe free environment for innovation.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90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E89FC-0A94-2E7F-6DF8-2FD37E07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FA206-D793-67D3-46F1-3C2419AEFF9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2D50CE-B507-97E6-2A54-8A7960FBF025}"/>
              </a:ext>
            </a:extLst>
          </p:cNvPr>
          <p:cNvSpPr>
            <a:spLocks noGrp="1"/>
          </p:cNvSpPr>
          <p:nvPr>
            <p:ph type="body" idx="1"/>
          </p:nvPr>
        </p:nvSpPr>
        <p:spPr/>
        <p:txBody>
          <a:bodyPr/>
          <a:lstStyle/>
          <a:p>
            <a:r>
              <a:rPr lang="en-GB"/>
              <a:t>This translates to having layers of protection from access &amp; licensing, data governance, Environments, Data Policies, through to Idea tracking and compliance enforcement – resulting in very safe chickens – I mean users and Agents.</a:t>
            </a:r>
          </a:p>
          <a:p>
            <a:endParaRPr lang="en-GB"/>
          </a:p>
          <a:p>
            <a:r>
              <a:rPr lang="en-GB"/>
              <a:t>This is all underpinned by a solid strategy, Risk Management Framework, a sensible approach to responsible development lifecycles, nurture and adoption strategy and of course complimentary artefacts such as wikis, Agent Cards, process maps and lots more.</a:t>
            </a:r>
          </a:p>
          <a:p>
            <a:endParaRPr lang="en-GB"/>
          </a:p>
          <a:p>
            <a:r>
              <a:rPr lang="en-GB"/>
              <a:t>We will be covering a lot of this today; however, we won’t have time to touch on the particular Environment Feature and Geographic Border settings highlighted, but will comment and present on other complementary items this is purely due to time constraint. So please ensure you have awareness of this – we can happily send you some follow up messages on this.  </a:t>
            </a:r>
          </a:p>
          <a:p>
            <a:endParaRPr lang="en-GB"/>
          </a:p>
          <a:p>
            <a:r>
              <a:rPr lang="en-GB"/>
              <a:t>Also important to note that Microsoft are rolling out “Agent 365” that will make managing Entra, Purview and other tooling much easier to manage.</a:t>
            </a:r>
          </a:p>
        </p:txBody>
      </p:sp>
      <p:sp>
        <p:nvSpPr>
          <p:cNvPr id="4" name="Slide Number Placeholder 3">
            <a:extLst>
              <a:ext uri="{FF2B5EF4-FFF2-40B4-BE49-F238E27FC236}">
                <a16:creationId xmlns:a16="http://schemas.microsoft.com/office/drawing/2014/main" id="{CF44809A-8C2E-8368-C774-1208B8520B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0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331FD-4AC0-158D-405A-64D53913F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CB17E-A1DB-5C45-2711-FB366090763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3CF877E-9254-3415-B125-D8AD8ADC12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828602-0846-2D82-1D3B-A3497B9BE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63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Let’s first look at how we can set your estate up for success but as we know this cannot happen without a considered strategy.</a:t>
            </a:r>
          </a:p>
        </p:txBody>
      </p:sp>
      <p:sp>
        <p:nvSpPr>
          <p:cNvPr id="4" name="Slide Number Placeholder 3"/>
          <p:cNvSpPr>
            <a:spLocks noGrp="1"/>
          </p:cNvSpPr>
          <p:nvPr>
            <p:ph type="sldNum" sz="quarter" idx="5"/>
          </p:nvPr>
        </p:nvSpPr>
        <p:spPr/>
        <p:txBody>
          <a:bodyPr/>
          <a:lstStyle/>
          <a:p>
            <a:fld id="{802DF543-2120-482E-BD1B-9F5886DEFDD6}" type="slidenum">
              <a:rPr lang="en-GB" smtClean="0"/>
              <a:t>15</a:t>
            </a:fld>
            <a:endParaRPr lang="en-GB"/>
          </a:p>
        </p:txBody>
      </p:sp>
    </p:spTree>
    <p:extLst>
      <p:ext uri="{BB962C8B-B14F-4D97-AF65-F5344CB8AC3E}">
        <p14:creationId xmlns:p14="http://schemas.microsoft.com/office/powerpoint/2010/main" val="361836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2B156C-BBF2-4D13-98E5-6031BF196616}" type="slidenum">
              <a:rPr lang="en-GB" smtClean="0"/>
              <a:t>17</a:t>
            </a:fld>
            <a:endParaRPr lang="en-GB"/>
          </a:p>
        </p:txBody>
      </p:sp>
    </p:spTree>
    <p:extLst>
      <p:ext uri="{BB962C8B-B14F-4D97-AF65-F5344CB8AC3E}">
        <p14:creationId xmlns:p14="http://schemas.microsoft.com/office/powerpoint/2010/main" val="62836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FB2A0-70BE-51B7-7B55-915E2E089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546EA-304E-710E-6164-5FC4A306744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F92A078-49B9-A912-BCC9-4DEB9333DC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6E3CE9-61F3-E4B1-527D-688EBF7EA98F}"/>
              </a:ext>
            </a:extLst>
          </p:cNvPr>
          <p:cNvSpPr>
            <a:spLocks noGrp="1"/>
          </p:cNvSpPr>
          <p:nvPr>
            <p:ph type="sldNum" sz="quarter" idx="5"/>
          </p:nvPr>
        </p:nvSpPr>
        <p:spPr/>
        <p:txBody>
          <a:bodyPr/>
          <a:lstStyle/>
          <a:p>
            <a:fld id="{242B156C-BBF2-4D13-98E5-6031BF196616}" type="slidenum">
              <a:rPr lang="en-GB" smtClean="0"/>
              <a:t>18</a:t>
            </a:fld>
            <a:endParaRPr lang="en-GB"/>
          </a:p>
        </p:txBody>
      </p:sp>
    </p:spTree>
    <p:extLst>
      <p:ext uri="{BB962C8B-B14F-4D97-AF65-F5344CB8AC3E}">
        <p14:creationId xmlns:p14="http://schemas.microsoft.com/office/powerpoint/2010/main" val="395552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2B156C-BBF2-4D13-98E5-6031BF196616}" type="slidenum">
              <a:rPr lang="en-GB" smtClean="0"/>
              <a:t>22</a:t>
            </a:fld>
            <a:endParaRPr lang="en-GB"/>
          </a:p>
        </p:txBody>
      </p:sp>
    </p:spTree>
    <p:extLst>
      <p:ext uri="{BB962C8B-B14F-4D97-AF65-F5344CB8AC3E}">
        <p14:creationId xmlns:p14="http://schemas.microsoft.com/office/powerpoint/2010/main" val="52901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18EC-6468-0386-B751-B04B3E516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A98FD-6343-4CC2-0C58-00B9F81B3B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15B10C9-9BFC-55A6-01A7-33D69CFBDF52}"/>
              </a:ext>
            </a:extLst>
          </p:cNvPr>
          <p:cNvSpPr>
            <a:spLocks noGrp="1"/>
          </p:cNvSpPr>
          <p:nvPr>
            <p:ph type="body" idx="1"/>
          </p:nvPr>
        </p:nvSpPr>
        <p:spPr/>
        <p:txBody>
          <a:bodyPr/>
          <a:lstStyle/>
          <a:p>
            <a:r>
              <a:rPr lang="en-GB"/>
              <a:t>Overview of access and data hygiene/governance</a:t>
            </a:r>
          </a:p>
          <a:p>
            <a:r>
              <a:rPr lang="en-GB"/>
              <a:t>AI is a megaphone for poor data governance</a:t>
            </a:r>
          </a:p>
          <a:p>
            <a:r>
              <a:rPr lang="en-GB"/>
              <a:t>We’ve seen lots of internal data leaks due to m365 copilot -&gt; security by obscurity is no longer a route to success i.e. using </a:t>
            </a:r>
            <a:r>
              <a:rPr lang="en-GB" err="1"/>
              <a:t>sharepoint</a:t>
            </a:r>
            <a:r>
              <a:rPr lang="en-GB"/>
              <a:t> lists etc.</a:t>
            </a:r>
          </a:p>
        </p:txBody>
      </p:sp>
      <p:sp>
        <p:nvSpPr>
          <p:cNvPr id="4" name="Slide Number Placeholder 3">
            <a:extLst>
              <a:ext uri="{FF2B5EF4-FFF2-40B4-BE49-F238E27FC236}">
                <a16:creationId xmlns:a16="http://schemas.microsoft.com/office/drawing/2014/main" id="{96FB4008-98D6-FCCF-F5AB-2270624260C9}"/>
              </a:ext>
            </a:extLst>
          </p:cNvPr>
          <p:cNvSpPr>
            <a:spLocks noGrp="1"/>
          </p:cNvSpPr>
          <p:nvPr>
            <p:ph type="sldNum" sz="quarter" idx="5"/>
          </p:nvPr>
        </p:nvSpPr>
        <p:spPr/>
        <p:txBody>
          <a:bodyPr/>
          <a:lstStyle/>
          <a:p>
            <a:fld id="{242B156C-BBF2-4D13-98E5-6031BF196616}" type="slidenum">
              <a:rPr lang="en-GB" smtClean="0"/>
              <a:t>23</a:t>
            </a:fld>
            <a:endParaRPr lang="en-GB"/>
          </a:p>
        </p:txBody>
      </p:sp>
    </p:spTree>
    <p:extLst>
      <p:ext uri="{BB962C8B-B14F-4D97-AF65-F5344CB8AC3E}">
        <p14:creationId xmlns:p14="http://schemas.microsoft.com/office/powerpoint/2010/main" val="357861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B4A4E-1DD3-D103-8895-4F50138F4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B3405-F15F-EDFD-5748-901CFE3CC4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46000C-B145-66FB-41D4-9384625239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We also recommend deploying scripting to surface high-risk and legacy connectors that the starter kit cannot monitor, reducing reliance on them and avoiding blind spots across the estate. In addition, dashboards should identify orphaned solutions, enabling ownership to be reassigned or solutions removed. This approach has been successfully deployed at DVSA and NHS Scotland.</a:t>
            </a:r>
          </a:p>
          <a:p>
            <a:endParaRPr lang="en-GB"/>
          </a:p>
        </p:txBody>
      </p:sp>
      <p:sp>
        <p:nvSpPr>
          <p:cNvPr id="4" name="Slide Number Placeholder 3">
            <a:extLst>
              <a:ext uri="{FF2B5EF4-FFF2-40B4-BE49-F238E27FC236}">
                <a16:creationId xmlns:a16="http://schemas.microsoft.com/office/drawing/2014/main" id="{67C5E185-3A66-F063-C8D3-C71B24DAEF62}"/>
              </a:ext>
            </a:extLst>
          </p:cNvPr>
          <p:cNvSpPr>
            <a:spLocks noGrp="1"/>
          </p:cNvSpPr>
          <p:nvPr>
            <p:ph type="sldNum" sz="quarter" idx="5"/>
          </p:nvPr>
        </p:nvSpPr>
        <p:spPr/>
        <p:txBody>
          <a:bodyPr/>
          <a:lstStyle/>
          <a:p>
            <a:fld id="{242B156C-BBF2-4D13-98E5-6031BF196616}" type="slidenum">
              <a:rPr lang="en-GB" smtClean="0"/>
              <a:t>24</a:t>
            </a:fld>
            <a:endParaRPr lang="en-GB"/>
          </a:p>
        </p:txBody>
      </p:sp>
    </p:spTree>
    <p:extLst>
      <p:ext uri="{BB962C8B-B14F-4D97-AF65-F5344CB8AC3E}">
        <p14:creationId xmlns:p14="http://schemas.microsoft.com/office/powerpoint/2010/main" val="254768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E2DD-3213-E35B-198D-32C8B505D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A4E41-7672-2B95-D97C-EAB7F0ED16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5E589C-10DB-B0E1-9A8F-5BE2F3BA769D}"/>
              </a:ext>
            </a:extLst>
          </p:cNvPr>
          <p:cNvSpPr>
            <a:spLocks noGrp="1"/>
          </p:cNvSpPr>
          <p:nvPr>
            <p:ph type="body" idx="1"/>
          </p:nvPr>
        </p:nvSpPr>
        <p:spPr/>
        <p:txBody>
          <a:bodyPr/>
          <a:lstStyle/>
          <a:p>
            <a:pPr marL="0" indent="0">
              <a:buFont typeface="Arial" panose="020B0604020202020204" pitchFamily="34" charset="0"/>
              <a:buNone/>
            </a:pPr>
            <a:r>
              <a:rPr lang="en-GB" b="0"/>
              <a:t>As part of our Kerv </a:t>
            </a:r>
            <a:r>
              <a:rPr lang="en-GB" b="0" err="1"/>
              <a:t>CoE</a:t>
            </a:r>
            <a:r>
              <a:rPr lang="en-GB" b="0"/>
              <a:t> Starter Kit accelerator, we provide a Collaboration Hub for makers and users. It offers a single point for component interaction, admin and policy requests, and compliance. </a:t>
            </a:r>
          </a:p>
          <a:p>
            <a:pPr marL="0" indent="0">
              <a:buFont typeface="Arial" panose="020B0604020202020204" pitchFamily="34" charset="0"/>
              <a:buNone/>
            </a:pPr>
            <a:endParaRPr lang="en-GB" b="0"/>
          </a:p>
          <a:p>
            <a:pPr marL="0" indent="0">
              <a:buFont typeface="Arial" panose="020B0604020202020204" pitchFamily="34" charset="0"/>
              <a:buNone/>
            </a:pPr>
            <a:r>
              <a:rPr lang="en-GB" b="0"/>
              <a:t>Makers can also submit ideas with their explaining its purpose, who will be using it, connectors, and value measures. </a:t>
            </a:r>
            <a:r>
              <a:rPr lang="en-GB" b="1"/>
              <a:t>CLICK </a:t>
            </a:r>
            <a:r>
              <a:rPr lang="en-GB" b="0"/>
              <a:t>They can then track engagement, feedback, and associate the components built from those ideas.</a:t>
            </a:r>
          </a:p>
          <a:p>
            <a:pPr marL="0" indent="0">
              <a:buFont typeface="Arial" panose="020B0604020202020204" pitchFamily="34" charset="0"/>
              <a:buNone/>
            </a:pPr>
            <a:endParaRPr lang="en-GB" b="0"/>
          </a:p>
          <a:p>
            <a:pPr marL="0" indent="0">
              <a:buFont typeface="Arial" panose="020B0604020202020204" pitchFamily="34" charset="0"/>
              <a:buNone/>
            </a:pPr>
            <a:r>
              <a:rPr lang="en-GB" b="1"/>
              <a:t>CLICK </a:t>
            </a:r>
            <a:r>
              <a:rPr lang="en-GB" b="0"/>
              <a:t>Any component not associated with an approved idea is automatically quarantined after a warning and grace period. </a:t>
            </a:r>
          </a:p>
          <a:p>
            <a:pPr marL="0" indent="0">
              <a:buFont typeface="Arial" panose="020B0604020202020204" pitchFamily="34" charset="0"/>
              <a:buNone/>
            </a:pPr>
            <a:endParaRPr lang="en-GB" b="0"/>
          </a:p>
          <a:p>
            <a:pPr marL="0" indent="0">
              <a:buFont typeface="Arial" panose="020B0604020202020204" pitchFamily="34" charset="0"/>
              <a:buNone/>
            </a:pPr>
            <a:r>
              <a:rPr lang="en-GB" b="1"/>
              <a:t>CLICK </a:t>
            </a:r>
            <a:r>
              <a:rPr lang="en-GB" b="0"/>
              <a:t>Additional compliance checks than then be carried out, asking questions, such as data flow and personal data usage or any other custom question you wish, the component can then be reviewed and released if deemed compliant. This can be sped up with the use of Agentic AI to assess compliance.</a:t>
            </a:r>
          </a:p>
          <a:p>
            <a:pPr marL="0" indent="0">
              <a:buFont typeface="Arial" panose="020B0604020202020204" pitchFamily="34" charset="0"/>
              <a:buNone/>
            </a:pPr>
            <a:endParaRPr lang="en-GB" b="0"/>
          </a:p>
          <a:p>
            <a:pPr marL="0" indent="0">
              <a:buFont typeface="Arial" panose="020B0604020202020204" pitchFamily="34" charset="0"/>
              <a:buNone/>
            </a:pPr>
            <a:endParaRPr lang="en-GB" b="0"/>
          </a:p>
          <a:p>
            <a:pPr marL="0" indent="0">
              <a:buFont typeface="Arial" panose="020B0604020202020204" pitchFamily="34" charset="0"/>
              <a:buNone/>
            </a:pPr>
            <a:r>
              <a:rPr lang="en-GB" b="0"/>
              <a:t> </a:t>
            </a:r>
          </a:p>
          <a:p>
            <a:pPr marL="0" indent="0">
              <a:buFont typeface="Arial" panose="020B0604020202020204" pitchFamily="34" charset="0"/>
              <a:buNone/>
            </a:pPr>
            <a:endParaRPr lang="en-GB"/>
          </a:p>
          <a:p>
            <a:endParaRPr lang="en-GB"/>
          </a:p>
          <a:p>
            <a:endParaRPr lang="en-GB"/>
          </a:p>
        </p:txBody>
      </p:sp>
      <p:sp>
        <p:nvSpPr>
          <p:cNvPr id="4" name="Slide Number Placeholder 3">
            <a:extLst>
              <a:ext uri="{FF2B5EF4-FFF2-40B4-BE49-F238E27FC236}">
                <a16:creationId xmlns:a16="http://schemas.microsoft.com/office/drawing/2014/main" id="{5938117A-FF19-0EDF-888F-C9572EDB3595}"/>
              </a:ext>
            </a:extLst>
          </p:cNvPr>
          <p:cNvSpPr>
            <a:spLocks noGrp="1"/>
          </p:cNvSpPr>
          <p:nvPr>
            <p:ph type="sldNum" sz="quarter" idx="5"/>
          </p:nvPr>
        </p:nvSpPr>
        <p:spPr/>
        <p:txBody>
          <a:bodyPr/>
          <a:lstStyle/>
          <a:p>
            <a:fld id="{242B156C-BBF2-4D13-98E5-6031BF196616}" type="slidenum">
              <a:rPr lang="en-GB" smtClean="0"/>
              <a:t>25</a:t>
            </a:fld>
            <a:endParaRPr lang="en-GB"/>
          </a:p>
        </p:txBody>
      </p:sp>
    </p:spTree>
    <p:extLst>
      <p:ext uri="{BB962C8B-B14F-4D97-AF65-F5344CB8AC3E}">
        <p14:creationId xmlns:p14="http://schemas.microsoft.com/office/powerpoint/2010/main" val="85620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94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532EC-6E4A-A8BE-A181-8C0FEE49E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D57D1-6F73-794B-4936-5AA05798DD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89A225-EED1-F519-8B7C-FE3D3B7FCC73}"/>
              </a:ext>
            </a:extLst>
          </p:cNvPr>
          <p:cNvSpPr>
            <a:spLocks noGrp="1"/>
          </p:cNvSpPr>
          <p:nvPr>
            <p:ph type="body" idx="1"/>
          </p:nvPr>
        </p:nvSpPr>
        <p:spPr/>
        <p:txBody>
          <a:bodyPr/>
          <a:lstStyle/>
          <a:p>
            <a:pPr marL="0" indent="0">
              <a:buFont typeface="Arial" panose="020B0604020202020204" pitchFamily="34" charset="0"/>
              <a:buNone/>
            </a:pPr>
            <a:r>
              <a:rPr lang="en-GB" b="0"/>
              <a:t>Alongside the </a:t>
            </a:r>
            <a:r>
              <a:rPr lang="en-GB" b="0" err="1"/>
              <a:t>CoE</a:t>
            </a:r>
            <a:r>
              <a:rPr lang="en-GB" b="0"/>
              <a:t> Starter Kit and our Kerv accelerators, the Copilot Studio Kit from the </a:t>
            </a:r>
            <a:r>
              <a:rPr lang="en-GB" b="0" err="1"/>
              <a:t>PowerCAT</a:t>
            </a:r>
            <a:r>
              <a:rPr lang="en-GB" b="0"/>
              <a:t> team provides valuable tooling, including inventory and compliance checks against copilots in both draft and published states.</a:t>
            </a:r>
          </a:p>
          <a:p>
            <a:pPr marL="0" indent="0">
              <a:buFont typeface="Arial" panose="020B0604020202020204" pitchFamily="34" charset="0"/>
              <a:buNone/>
            </a:pPr>
            <a:endParaRPr lang="en-GB" b="0"/>
          </a:p>
          <a:p>
            <a:pPr marL="0" indent="0">
              <a:buFont typeface="Arial" panose="020B0604020202020204" pitchFamily="34" charset="0"/>
              <a:buNone/>
            </a:pPr>
            <a:r>
              <a:rPr lang="en-GB" b="0"/>
              <a:t> </a:t>
            </a:r>
          </a:p>
          <a:p>
            <a:pPr marL="0" indent="0">
              <a:buFont typeface="Arial" panose="020B0604020202020204" pitchFamily="34" charset="0"/>
              <a:buNone/>
            </a:pPr>
            <a:endParaRPr lang="en-GB"/>
          </a:p>
          <a:p>
            <a:endParaRPr lang="en-GB"/>
          </a:p>
        </p:txBody>
      </p:sp>
      <p:sp>
        <p:nvSpPr>
          <p:cNvPr id="4" name="Slide Number Placeholder 3">
            <a:extLst>
              <a:ext uri="{FF2B5EF4-FFF2-40B4-BE49-F238E27FC236}">
                <a16:creationId xmlns:a16="http://schemas.microsoft.com/office/drawing/2014/main" id="{DDFAF787-9DF8-3A1E-983D-C615174017FE}"/>
              </a:ext>
            </a:extLst>
          </p:cNvPr>
          <p:cNvSpPr>
            <a:spLocks noGrp="1"/>
          </p:cNvSpPr>
          <p:nvPr>
            <p:ph type="sldNum" sz="quarter" idx="5"/>
          </p:nvPr>
        </p:nvSpPr>
        <p:spPr/>
        <p:txBody>
          <a:bodyPr/>
          <a:lstStyle/>
          <a:p>
            <a:fld id="{242B156C-BBF2-4D13-98E5-6031BF196616}" type="slidenum">
              <a:rPr lang="en-GB" smtClean="0"/>
              <a:t>26</a:t>
            </a:fld>
            <a:endParaRPr lang="en-GB"/>
          </a:p>
        </p:txBody>
      </p:sp>
    </p:spTree>
    <p:extLst>
      <p:ext uri="{BB962C8B-B14F-4D97-AF65-F5344CB8AC3E}">
        <p14:creationId xmlns:p14="http://schemas.microsoft.com/office/powerpoint/2010/main" val="219310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50BF2-E433-7A6D-220C-AEB13C123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1D453-5883-5C9E-584F-CB7B71E23C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F7E2CD3-24CA-5E8F-3F00-27DA1807D6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Finally, licence management is essential. We recommend using Microsoft Graph, alongside Sentinel and Purview, to analyse activity and audit logs and produce licence allocation reports. This provides clear visibility of rollout progress and adoption, ensuring licences and consumption models are actively used and value is maximised across the estate.</a:t>
            </a:r>
          </a:p>
          <a:p>
            <a:endParaRPr lang="en-GB"/>
          </a:p>
        </p:txBody>
      </p:sp>
      <p:sp>
        <p:nvSpPr>
          <p:cNvPr id="4" name="Slide Number Placeholder 3">
            <a:extLst>
              <a:ext uri="{FF2B5EF4-FFF2-40B4-BE49-F238E27FC236}">
                <a16:creationId xmlns:a16="http://schemas.microsoft.com/office/drawing/2014/main" id="{FC6140FB-7F5D-4474-9682-461F610AFD24}"/>
              </a:ext>
            </a:extLst>
          </p:cNvPr>
          <p:cNvSpPr>
            <a:spLocks noGrp="1"/>
          </p:cNvSpPr>
          <p:nvPr>
            <p:ph type="sldNum" sz="quarter" idx="5"/>
          </p:nvPr>
        </p:nvSpPr>
        <p:spPr/>
        <p:txBody>
          <a:bodyPr/>
          <a:lstStyle/>
          <a:p>
            <a:fld id="{242B156C-BBF2-4D13-98E5-6031BF196616}" type="slidenum">
              <a:rPr lang="en-GB" smtClean="0"/>
              <a:t>27</a:t>
            </a:fld>
            <a:endParaRPr lang="en-GB"/>
          </a:p>
        </p:txBody>
      </p:sp>
    </p:spTree>
    <p:extLst>
      <p:ext uri="{BB962C8B-B14F-4D97-AF65-F5344CB8AC3E}">
        <p14:creationId xmlns:p14="http://schemas.microsoft.com/office/powerpoint/2010/main" val="45805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DBD3-5777-3859-CE94-BABCFC84B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ED63F-BD22-CE3D-6B9A-9A114E6B48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22BBB3-2118-9248-4001-8FFD511BD6BC}"/>
              </a:ext>
            </a:extLst>
          </p:cNvPr>
          <p:cNvSpPr>
            <a:spLocks noGrp="1"/>
          </p:cNvSpPr>
          <p:nvPr>
            <p:ph type="body" idx="1"/>
          </p:nvPr>
        </p:nvSpPr>
        <p:spPr/>
        <p:txBody>
          <a:bodyPr/>
          <a:lstStyle/>
          <a:p>
            <a:r>
              <a:rPr lang="en-GB"/>
              <a:t>Right, now we have covered a good amount of governance, security and compliance from a tenant, environment and component level – let’s take a look at how we can onboard AI proud solutions and develop Agentic solutions responsibly.</a:t>
            </a:r>
          </a:p>
        </p:txBody>
      </p:sp>
      <p:sp>
        <p:nvSpPr>
          <p:cNvPr id="4" name="Slide Number Placeholder 3">
            <a:extLst>
              <a:ext uri="{FF2B5EF4-FFF2-40B4-BE49-F238E27FC236}">
                <a16:creationId xmlns:a16="http://schemas.microsoft.com/office/drawing/2014/main" id="{8A585B8E-6E02-9C8F-49BC-21AC6652AA93}"/>
              </a:ext>
            </a:extLst>
          </p:cNvPr>
          <p:cNvSpPr>
            <a:spLocks noGrp="1"/>
          </p:cNvSpPr>
          <p:nvPr>
            <p:ph type="sldNum" sz="quarter" idx="5"/>
          </p:nvPr>
        </p:nvSpPr>
        <p:spPr/>
        <p:txBody>
          <a:bodyPr/>
          <a:lstStyle/>
          <a:p>
            <a:fld id="{802DF543-2120-482E-BD1B-9F5886DEFDD6}" type="slidenum">
              <a:rPr lang="en-GB" smtClean="0"/>
              <a:t>28</a:t>
            </a:fld>
            <a:endParaRPr lang="en-GB"/>
          </a:p>
        </p:txBody>
      </p:sp>
    </p:spTree>
    <p:extLst>
      <p:ext uri="{BB962C8B-B14F-4D97-AF65-F5344CB8AC3E}">
        <p14:creationId xmlns:p14="http://schemas.microsoft.com/office/powerpoint/2010/main" val="4054522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The EU AI Act tells us </a:t>
            </a:r>
            <a:r>
              <a:rPr lang="en-GB" sz="1200" b="0" i="1" kern="1200">
                <a:solidFill>
                  <a:schemeClr val="tx1"/>
                </a:solidFill>
                <a:effectLst/>
                <a:latin typeface="+mn-lt"/>
                <a:ea typeface="+mn-ea"/>
                <a:cs typeface="+mn-cs"/>
              </a:rPr>
              <a:t>what level of governance</a:t>
            </a:r>
            <a:r>
              <a:rPr lang="en-GB" sz="1200" b="0" i="0" kern="1200">
                <a:solidFill>
                  <a:schemeClr val="tx1"/>
                </a:solidFill>
                <a:effectLst/>
                <a:latin typeface="+mn-lt"/>
                <a:ea typeface="+mn-ea"/>
                <a:cs typeface="+mn-cs"/>
              </a:rPr>
              <a:t> a system needs — our Responsible AI Framework shows </a:t>
            </a:r>
            <a:r>
              <a:rPr lang="en-GB" sz="1200" b="0" i="1" kern="1200">
                <a:solidFill>
                  <a:schemeClr val="tx1"/>
                </a:solidFill>
                <a:effectLst/>
                <a:latin typeface="+mn-lt"/>
                <a:ea typeface="+mn-ea"/>
                <a:cs typeface="+mn-cs"/>
              </a:rPr>
              <a:t>how to deliver it</a:t>
            </a:r>
            <a:r>
              <a:rPr lang="en-GB" sz="1200" b="0" i="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42B156C-BBF2-4D13-98E5-6031BF196616}" type="slidenum">
              <a:rPr lang="en-GB" smtClean="0"/>
              <a:t>29</a:t>
            </a:fld>
            <a:endParaRPr lang="en-GB"/>
          </a:p>
        </p:txBody>
      </p:sp>
    </p:spTree>
    <p:extLst>
      <p:ext uri="{BB962C8B-B14F-4D97-AF65-F5344CB8AC3E}">
        <p14:creationId xmlns:p14="http://schemas.microsoft.com/office/powerpoint/2010/main" val="43045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8685-99D1-9C73-86CC-DC5F86829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C0E0-03A1-41C1-8BAA-3CAB282CBB0D}"/>
              </a:ext>
            </a:extLst>
          </p:cNvPr>
          <p:cNvSpPr>
            <a:spLocks noGrp="1" noRot="1" noChangeAspect="1"/>
          </p:cNvSpPr>
          <p:nvPr>
            <p:ph type="sldImg"/>
          </p:nvPr>
        </p:nvSpPr>
        <p:spPr>
          <a:xfrm>
            <a:off x="1328738" y="0"/>
            <a:ext cx="3857625" cy="2170113"/>
          </a:xfrm>
        </p:spPr>
        <p:txBody>
          <a:bodyPr/>
          <a:lstStyle/>
          <a:p>
            <a:endParaRPr lang="en-GB"/>
          </a:p>
        </p:txBody>
      </p:sp>
      <p:sp>
        <p:nvSpPr>
          <p:cNvPr id="3" name="Notes Placeholder 2">
            <a:extLst>
              <a:ext uri="{FF2B5EF4-FFF2-40B4-BE49-F238E27FC236}">
                <a16:creationId xmlns:a16="http://schemas.microsoft.com/office/drawing/2014/main" id="{0D8D7ADB-145C-749F-4E61-59365291C1A0}"/>
              </a:ext>
            </a:extLst>
          </p:cNvPr>
          <p:cNvSpPr>
            <a:spLocks noGrp="1"/>
          </p:cNvSpPr>
          <p:nvPr>
            <p:ph type="body" idx="1"/>
          </p:nvPr>
        </p:nvSpPr>
        <p:spPr/>
        <p:txBody>
          <a:bodyPr/>
          <a:lstStyle/>
          <a:p>
            <a:r>
              <a:rPr lang="en-GB" b="0"/>
              <a:t>We recommend establishing a cross-functional AI Governance board, rather than tying it into pre-existing ones such as TDAs or alike.</a:t>
            </a:r>
          </a:p>
          <a:p>
            <a:endParaRPr lang="en-GB" b="0"/>
          </a:p>
          <a:p>
            <a:r>
              <a:rPr lang="en-GB" b="0"/>
              <a:t>This ensures that whilst your maturity grows you can provide extra care to onboarding AI and have it act as a formal escalation point for any AI solutions or AI concerns.</a:t>
            </a:r>
          </a:p>
        </p:txBody>
      </p:sp>
    </p:spTree>
    <p:extLst>
      <p:ext uri="{BB962C8B-B14F-4D97-AF65-F5344CB8AC3E}">
        <p14:creationId xmlns:p14="http://schemas.microsoft.com/office/powerpoint/2010/main" val="95939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0"/>
            <a:ext cx="3857625" cy="2170113"/>
          </a:xfrm>
        </p:spPr>
        <p:txBody>
          <a:bodyPr/>
          <a:lstStyle/>
          <a:p>
            <a:endParaRPr lang="en-GB"/>
          </a:p>
        </p:txBody>
      </p:sp>
      <p:sp>
        <p:nvSpPr>
          <p:cNvPr id="3" name="Notes Placeholder 2"/>
          <p:cNvSpPr>
            <a:spLocks noGrp="1"/>
          </p:cNvSpPr>
          <p:nvPr>
            <p:ph type="body" idx="1"/>
          </p:nvPr>
        </p:nvSpPr>
        <p:spPr/>
        <p:txBody>
          <a:bodyPr/>
          <a:lstStyle/>
          <a:p>
            <a:r>
              <a:rPr lang="en-GB" b="0"/>
              <a:t>By leveraging acts and frameworks like the EU AI Act – which is fantastic for showing how to classify different types of risk – then combining that with the NIST Risk Management Framework which can show you how to assess the risk then measure, map and manage it is hugely beneficial for setting up a mature AI onboarding Risk Management Framework.</a:t>
            </a:r>
          </a:p>
          <a:p>
            <a:endParaRPr lang="en-GB" b="0"/>
          </a:p>
          <a:p>
            <a:r>
              <a:rPr lang="en-GB" b="0"/>
              <a:t>Folding that into a process that is rolled out across your organisation provides multiple benefits – including awareness of AI risk, better tracking of Shadow AI and documentation for any audits.</a:t>
            </a:r>
          </a:p>
          <a:p>
            <a:endParaRPr lang="en-GB" b="0"/>
          </a:p>
          <a:p>
            <a:r>
              <a:rPr lang="en-GB" b="0"/>
              <a:t>Make people aware of what’s going on, log needs, go through forum, classify, risk assessment, regular </a:t>
            </a:r>
            <a:r>
              <a:rPr lang="en-GB" b="0" err="1"/>
              <a:t>checkins</a:t>
            </a:r>
            <a:r>
              <a:rPr lang="en-GB" b="0"/>
              <a:t> and monitoring.</a:t>
            </a:r>
          </a:p>
        </p:txBody>
      </p:sp>
    </p:spTree>
    <p:extLst>
      <p:ext uri="{BB962C8B-B14F-4D97-AF65-F5344CB8AC3E}">
        <p14:creationId xmlns:p14="http://schemas.microsoft.com/office/powerpoint/2010/main" val="278170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This slide summarises each stage of the risk assessment lifecycle.</a:t>
            </a:r>
          </a:p>
          <a:p>
            <a:endParaRPr lang="en-GB"/>
          </a:p>
          <a:p>
            <a:r>
              <a:rPr lang="en-GB"/>
              <a:t>Focusing on stage two, Map. This is where risks are identified through context, security, data, compliance, and monitoring questions. Issues are surfaced and analysed for risk in stage three of the process before moving to stage four, Manage, where mitigations are defined, controls applied, and ownership assigned.</a:t>
            </a:r>
          </a:p>
          <a:p>
            <a:endParaRPr lang="en-GB"/>
          </a:p>
          <a:p>
            <a:r>
              <a:rPr lang="en-GB"/>
              <a:t>Once agreed, solutions progress to stage five, Monitor, using both automated reporting and accountable owner review.</a:t>
            </a:r>
          </a:p>
        </p:txBody>
      </p:sp>
      <p:sp>
        <p:nvSpPr>
          <p:cNvPr id="4" name="Slide Number Placeholder 3"/>
          <p:cNvSpPr>
            <a:spLocks noGrp="1"/>
          </p:cNvSpPr>
          <p:nvPr>
            <p:ph type="sldNum" sz="quarter" idx="5"/>
          </p:nvPr>
        </p:nvSpPr>
        <p:spPr/>
        <p:txBody>
          <a:bodyPr/>
          <a:lstStyle/>
          <a:p>
            <a:fld id="{802DF543-2120-482E-BD1B-9F5886DEFDD6}" type="slidenum">
              <a:rPr lang="en-GB" smtClean="0"/>
              <a:t>32</a:t>
            </a:fld>
            <a:endParaRPr lang="en-GB"/>
          </a:p>
        </p:txBody>
      </p:sp>
    </p:spTree>
    <p:extLst>
      <p:ext uri="{BB962C8B-B14F-4D97-AF65-F5344CB8AC3E}">
        <p14:creationId xmlns:p14="http://schemas.microsoft.com/office/powerpoint/2010/main" val="2924650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We have created custom tooling that allows for an easier handheld process led approach which you can see in the screenshots on this slide.</a:t>
            </a:r>
          </a:p>
        </p:txBody>
      </p:sp>
      <p:sp>
        <p:nvSpPr>
          <p:cNvPr id="4" name="Slide Number Placeholder 3"/>
          <p:cNvSpPr>
            <a:spLocks noGrp="1"/>
          </p:cNvSpPr>
          <p:nvPr>
            <p:ph type="sldNum" sz="quarter" idx="5"/>
          </p:nvPr>
        </p:nvSpPr>
        <p:spPr/>
        <p:txBody>
          <a:bodyPr/>
          <a:lstStyle/>
          <a:p>
            <a:fld id="{802DF543-2120-482E-BD1B-9F5886DEFDD6}" type="slidenum">
              <a:rPr lang="en-GB" smtClean="0"/>
              <a:t>33</a:t>
            </a:fld>
            <a:endParaRPr lang="en-GB"/>
          </a:p>
        </p:txBody>
      </p:sp>
    </p:spTree>
    <p:extLst>
      <p:ext uri="{BB962C8B-B14F-4D97-AF65-F5344CB8AC3E}">
        <p14:creationId xmlns:p14="http://schemas.microsoft.com/office/powerpoint/2010/main" val="3228614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Right, now we have covered a good amount of governance, security and compliance from a tenant, environment and component level – let’s take a look at how we can onboard AI proud solutions and develop Agentic solutions responsibly.</a:t>
            </a:r>
          </a:p>
        </p:txBody>
      </p:sp>
      <p:sp>
        <p:nvSpPr>
          <p:cNvPr id="4" name="Slide Number Placeholder 3"/>
          <p:cNvSpPr>
            <a:spLocks noGrp="1"/>
          </p:cNvSpPr>
          <p:nvPr>
            <p:ph type="sldNum" sz="quarter" idx="5"/>
          </p:nvPr>
        </p:nvSpPr>
        <p:spPr/>
        <p:txBody>
          <a:bodyPr/>
          <a:lstStyle/>
          <a:p>
            <a:fld id="{802DF543-2120-482E-BD1B-9F5886DEFDD6}" type="slidenum">
              <a:rPr lang="en-GB" smtClean="0"/>
              <a:t>34</a:t>
            </a:fld>
            <a:endParaRPr lang="en-GB"/>
          </a:p>
        </p:txBody>
      </p:sp>
    </p:spTree>
    <p:extLst>
      <p:ext uri="{BB962C8B-B14F-4D97-AF65-F5344CB8AC3E}">
        <p14:creationId xmlns:p14="http://schemas.microsoft.com/office/powerpoint/2010/main" val="12688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fontAlgn="t"/>
            <a:r>
              <a:rPr lang="en-GB" sz="1200" b="0" i="0" kern="1200">
                <a:solidFill>
                  <a:schemeClr val="tx1"/>
                </a:solidFill>
                <a:effectLst/>
                <a:latin typeface="+mn-lt"/>
                <a:ea typeface="+mn-ea"/>
                <a:cs typeface="+mn-cs"/>
              </a:rPr>
              <a:t>So why do we do this?</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Bias assessment matters because even small configuration or data‑access choices in Copilot or AI systems can influence how information is surfaced, prioritised, or framed for staff and public, like the language tutor that Will spoke about where a company cut out an entire age-group from its potential workforce.</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In policing, that can affect things like triage, prioritisation, and intelligence support, so we need to be sure the system isn’t unintentionally amplifying historic or operational patterns.</a:t>
            </a:r>
          </a:p>
          <a:p>
            <a:pPr fontAlgn="t"/>
            <a:r>
              <a:rPr lang="en-GB" sz="1200" b="0" i="0" kern="1200">
                <a:solidFill>
                  <a:schemeClr val="tx1"/>
                </a:solidFill>
                <a:effectLst/>
                <a:latin typeface="+mn-lt"/>
                <a:ea typeface="+mn-ea"/>
                <a:cs typeface="+mn-cs"/>
              </a:rPr>
              <a:t>With Copilot, the focus isn’t on the underlying model but on the data and instructions wrapped around it. We look at what sources it can draw from, how prompts are structured, and where guardrails are needed to avoid reinforcing historic or contextual bias. The aim is to ensure Copilot supports decision‑making safely and fairly for both the public and officers.</a:t>
            </a:r>
          </a:p>
          <a:p>
            <a:pPr marL="0" indent="0">
              <a:buFontTx/>
              <a:buNone/>
            </a:pPr>
            <a:endParaRPr lang="en-GB"/>
          </a:p>
          <a:p>
            <a:pPr marL="0" indent="0">
              <a:buFontTx/>
              <a:buNone/>
            </a:pPr>
            <a:r>
              <a:rPr lang="en-GB"/>
              <a:t>So what does this look like?</a:t>
            </a:r>
          </a:p>
        </p:txBody>
      </p:sp>
      <p:sp>
        <p:nvSpPr>
          <p:cNvPr id="4" name="Slide Number Placeholder 3"/>
          <p:cNvSpPr>
            <a:spLocks noGrp="1"/>
          </p:cNvSpPr>
          <p:nvPr>
            <p:ph type="sldNum" sz="quarter" idx="5"/>
          </p:nvPr>
        </p:nvSpPr>
        <p:spPr/>
        <p:txBody>
          <a:bodyPr/>
          <a:lstStyle/>
          <a:p>
            <a:fld id="{802DF543-2120-482E-BD1B-9F5886DEFDD6}" type="slidenum">
              <a:rPr lang="en-GB" smtClean="0"/>
              <a:t>35</a:t>
            </a:fld>
            <a:endParaRPr lang="en-GB"/>
          </a:p>
        </p:txBody>
      </p:sp>
    </p:spTree>
    <p:extLst>
      <p:ext uri="{BB962C8B-B14F-4D97-AF65-F5344CB8AC3E}">
        <p14:creationId xmlns:p14="http://schemas.microsoft.com/office/powerpoint/2010/main" val="396014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Before we dive into that we wanted to quickly flash up the different Agentic capabilities within the Microsoft AI Business Solutions space.</a:t>
            </a:r>
          </a:p>
          <a:p>
            <a:endParaRPr lang="en-GB"/>
          </a:p>
          <a:p>
            <a:r>
              <a:rPr lang="en-GB"/>
              <a:t>This ranges from Adopt, Extend and specialisation.</a:t>
            </a:r>
          </a:p>
          <a:p>
            <a:endParaRPr lang="en-GB"/>
          </a:p>
          <a:p>
            <a:r>
              <a:rPr lang="en-GB"/>
              <a:t>Adopt is where the Agents are either the product itself such as Power Platforms Designer tool, where you can build complete personas, process journeys and, data models and Power Platform solutions with just a well-crafted prompt.  Or Adopt can also mean it comes as part of the out of the box experience with some configuration such as the Dynamics 365 Contact Centre Knowledge Agents which ensures your knowledge is always up-to-date and even creates new knowledge articles for you based on unique cases coming in.</a:t>
            </a:r>
          </a:p>
          <a:p>
            <a:endParaRPr lang="en-GB"/>
          </a:p>
          <a:p>
            <a:r>
              <a:rPr lang="en-GB"/>
              <a:t>Then we have Extend – this is where you can use tools like Power Platform, and Copilot studio to rapidly build Agents in a low-code manner to orchestrate data sets, business processes and other needs with auditable and controlled action carried out by the agents.</a:t>
            </a:r>
          </a:p>
          <a:p>
            <a:endParaRPr lang="en-GB"/>
          </a:p>
          <a:p>
            <a:r>
              <a:rPr lang="en-GB"/>
              <a:t>Then lastly, we have Specialisation – which is where you’ll need specialist such as data engineers, data scientists and possibly Pro Code developers to help fine tune, train and build more complex solutions using tools such as Azure AI Services, Semantic Kernel and Foundry.</a:t>
            </a:r>
          </a:p>
          <a:p>
            <a:endParaRPr lang="en-GB"/>
          </a:p>
          <a:p>
            <a:r>
              <a:rPr lang="en-GB"/>
              <a:t>As we move from left to right, engineering and governance responsibility increases.</a:t>
            </a:r>
          </a:p>
        </p:txBody>
      </p:sp>
      <p:sp>
        <p:nvSpPr>
          <p:cNvPr id="4" name="Slide Number Placeholder 3"/>
          <p:cNvSpPr>
            <a:spLocks noGrp="1"/>
          </p:cNvSpPr>
          <p:nvPr>
            <p:ph type="sldNum" sz="quarter" idx="5"/>
          </p:nvPr>
        </p:nvSpPr>
        <p:spPr/>
        <p:txBody>
          <a:bodyPr/>
          <a:lstStyle/>
          <a:p>
            <a:fld id="{802DF543-2120-482E-BD1B-9F5886DEFDD6}" type="slidenum">
              <a:rPr lang="en-GB" smtClean="0"/>
              <a:t>5</a:t>
            </a:fld>
            <a:endParaRPr lang="en-GB"/>
          </a:p>
        </p:txBody>
      </p:sp>
    </p:spTree>
    <p:extLst>
      <p:ext uri="{BB962C8B-B14F-4D97-AF65-F5344CB8AC3E}">
        <p14:creationId xmlns:p14="http://schemas.microsoft.com/office/powerpoint/2010/main" val="3801240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…by explainability, we are referring to being able to understand exact </a:t>
            </a:r>
            <a:r>
              <a:rPr lang="en-US" b="1"/>
              <a:t>how, why</a:t>
            </a:r>
            <a:r>
              <a:rPr lang="en-US"/>
              <a:t> (and </a:t>
            </a:r>
            <a:r>
              <a:rPr lang="en-US" b="1"/>
              <a:t>with what data</a:t>
            </a:r>
            <a:r>
              <a:rPr lang="en-US"/>
              <a:t>) an AI Agent/System came to a decision or output. </a:t>
            </a:r>
          </a:p>
          <a:p>
            <a:endParaRPr lang="en-US"/>
          </a:p>
          <a:p>
            <a:r>
              <a:rPr lang="en-US"/>
              <a:t>Explainability is </a:t>
            </a:r>
            <a:r>
              <a:rPr lang="en-US" u="sng"/>
              <a:t>fundamental</a:t>
            </a:r>
            <a:r>
              <a:rPr lang="en-US"/>
              <a:t> to establishing </a:t>
            </a:r>
            <a:r>
              <a:rPr lang="en-US" b="1"/>
              <a:t>trust</a:t>
            </a:r>
            <a:r>
              <a:rPr lang="en-US"/>
              <a:t> in AI and, AI-driven decisions. </a:t>
            </a:r>
          </a:p>
          <a:p>
            <a:endParaRPr lang="en-US"/>
          </a:p>
          <a:p>
            <a:r>
              <a:rPr lang="en-US"/>
              <a:t>It is not only core to </a:t>
            </a:r>
            <a:r>
              <a:rPr lang="en-US" b="1"/>
              <a:t>user adoption and ROI (through trust)</a:t>
            </a:r>
            <a:r>
              <a:rPr lang="en-US"/>
              <a:t>…</a:t>
            </a:r>
          </a:p>
          <a:p>
            <a:endParaRPr lang="en-US"/>
          </a:p>
          <a:p>
            <a:r>
              <a:rPr lang="en-US"/>
              <a:t>explainability (like bias assessment) is essential to </a:t>
            </a:r>
            <a:r>
              <a:rPr lang="en-US" b="1"/>
              <a:t>mitigate risk of people </a:t>
            </a:r>
            <a:r>
              <a:rPr lang="en-US"/>
              <a:t>(or a bots) making the wrong decisions or giving the wrong advice.</a:t>
            </a:r>
          </a:p>
          <a:p>
            <a:endParaRPr lang="en-GB"/>
          </a:p>
          <a:p>
            <a:r>
              <a:rPr lang="en-GB"/>
              <a:t>It’s also core in </a:t>
            </a:r>
            <a:r>
              <a:rPr lang="en-GB" b="1"/>
              <a:t>ensuring compliance and auditability </a:t>
            </a:r>
            <a:r>
              <a:rPr lang="en-GB"/>
              <a:t>for standards and polices. And it’s also an important part of continuous improvement – you must understand the decision making process to improve it. </a:t>
            </a:r>
          </a:p>
          <a:p>
            <a:endParaRPr lang="en-GB"/>
          </a:p>
          <a:p>
            <a:r>
              <a:rPr lang="en-GB"/>
              <a:t>Explainability comes down to </a:t>
            </a:r>
            <a:r>
              <a:rPr lang="en-GB" b="1"/>
              <a:t>removing that black box that </a:t>
            </a:r>
            <a:r>
              <a:rPr lang="en-GB" u="sng"/>
              <a:t>with AI, </a:t>
            </a:r>
            <a:r>
              <a:rPr lang="en-GB"/>
              <a:t>and </a:t>
            </a:r>
            <a:r>
              <a:rPr lang="en-GB" b="1"/>
              <a:t>have clear explainable outcomes </a:t>
            </a:r>
            <a:r>
              <a:rPr lang="en-GB"/>
              <a:t>that drives </a:t>
            </a:r>
            <a:r>
              <a:rPr lang="en-GB" b="1"/>
              <a:t>reproducible decisions</a:t>
            </a:r>
            <a:r>
              <a:rPr lang="en-GB"/>
              <a:t>. </a:t>
            </a:r>
            <a:endParaRPr lang="en-US"/>
          </a:p>
        </p:txBody>
      </p:sp>
      <p:sp>
        <p:nvSpPr>
          <p:cNvPr id="4" name="Slide Number Placeholder 3"/>
          <p:cNvSpPr>
            <a:spLocks noGrp="1"/>
          </p:cNvSpPr>
          <p:nvPr>
            <p:ph type="sldNum" sz="quarter" idx="5"/>
          </p:nvPr>
        </p:nvSpPr>
        <p:spPr/>
        <p:txBody>
          <a:bodyPr/>
          <a:lstStyle/>
          <a:p>
            <a:fld id="{802DF543-2120-482E-BD1B-9F5886DEFDD6}" type="slidenum">
              <a:rPr lang="en-GB" smtClean="0"/>
              <a:t>36</a:t>
            </a:fld>
            <a:endParaRPr lang="en-GB"/>
          </a:p>
        </p:txBody>
      </p:sp>
    </p:spTree>
    <p:extLst>
      <p:ext uri="{BB962C8B-B14F-4D97-AF65-F5344CB8AC3E}">
        <p14:creationId xmlns:p14="http://schemas.microsoft.com/office/powerpoint/2010/main" val="4274818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At Kerv, we have built an accelerator product that runs behind Copilot Studio to give a user an app based view of </a:t>
            </a:r>
          </a:p>
          <a:p>
            <a:pPr marL="171450" indent="-171450">
              <a:buFontTx/>
              <a:buChar char="-"/>
            </a:pPr>
            <a:r>
              <a:rPr lang="en-US"/>
              <a:t>User Sessions with an Agent – </a:t>
            </a:r>
          </a:p>
          <a:p>
            <a:pPr marL="171450" indent="-171450">
              <a:buFontTx/>
              <a:buChar char="-"/>
            </a:pPr>
            <a:r>
              <a:rPr lang="en-US" b="1"/>
              <a:t>CLICK</a:t>
            </a:r>
          </a:p>
          <a:p>
            <a:pPr marL="171450" indent="-171450">
              <a:buFontTx/>
              <a:buChar char="-"/>
            </a:pPr>
            <a:r>
              <a:rPr lang="en-GB"/>
              <a:t>All messages within a sessions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a:t>CLICK</a:t>
            </a:r>
            <a:endParaRPr lang="en-GB"/>
          </a:p>
          <a:p>
            <a:pPr marL="171450" indent="-171450">
              <a:buFontTx/>
              <a:buChar char="-"/>
            </a:pPr>
            <a:r>
              <a:rPr lang="en-GB"/>
              <a:t>Citations and knowledge search results and agent provided/performed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a:t>CLICK</a:t>
            </a:r>
            <a:endParaRPr lang="en-GB"/>
          </a:p>
          <a:p>
            <a:pPr marL="171450" indent="-171450">
              <a:buFontTx/>
              <a:buChar char="-"/>
            </a:pPr>
            <a:r>
              <a:rPr lang="en-GB"/>
              <a:t>The reasoning steps the agent took to provide an output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a:t>CLICK</a:t>
            </a:r>
            <a:endParaRPr lang="en-GB"/>
          </a:p>
          <a:p>
            <a:pPr marL="171450" indent="-171450">
              <a:buFontTx/>
              <a:buChar char="-"/>
            </a:pPr>
            <a:r>
              <a:rPr lang="en-GB"/>
              <a:t>Reports around usage, common knowledge sources and keywords.</a:t>
            </a:r>
          </a:p>
          <a:p>
            <a:pPr marL="171450" indent="-171450">
              <a:buFontTx/>
              <a:buChar char="-"/>
            </a:pPr>
            <a:endParaRPr lang="en-GB"/>
          </a:p>
          <a:p>
            <a:pPr marL="0" indent="0">
              <a:buFontTx/>
              <a:buNone/>
            </a:pPr>
            <a:r>
              <a:rPr lang="en-GB"/>
              <a:t>This dataset is then ready for improved knowledge management and decision making. </a:t>
            </a:r>
          </a:p>
          <a:p>
            <a:pPr marL="0" indent="0">
              <a:buFontTx/>
              <a:buNone/>
            </a:pPr>
            <a:endParaRPr lang="en-GB"/>
          </a:p>
          <a:p>
            <a:pPr marL="0" indent="0">
              <a:buFontTx/>
              <a:buNone/>
            </a:pPr>
            <a:r>
              <a:rPr lang="en-GB"/>
              <a:t>Now if we move on…</a:t>
            </a:r>
          </a:p>
        </p:txBody>
      </p:sp>
      <p:sp>
        <p:nvSpPr>
          <p:cNvPr id="4" name="Slide Number Placeholder 3"/>
          <p:cNvSpPr>
            <a:spLocks noGrp="1"/>
          </p:cNvSpPr>
          <p:nvPr>
            <p:ph type="sldNum" sz="quarter" idx="5"/>
          </p:nvPr>
        </p:nvSpPr>
        <p:spPr/>
        <p:txBody>
          <a:bodyPr/>
          <a:lstStyle/>
          <a:p>
            <a:fld id="{802DF543-2120-482E-BD1B-9F5886DEFDD6}" type="slidenum">
              <a:rPr lang="en-GB" smtClean="0"/>
              <a:t>37</a:t>
            </a:fld>
            <a:endParaRPr lang="en-GB"/>
          </a:p>
        </p:txBody>
      </p:sp>
    </p:spTree>
    <p:extLst>
      <p:ext uri="{BB962C8B-B14F-4D97-AF65-F5344CB8AC3E}">
        <p14:creationId xmlns:p14="http://schemas.microsoft.com/office/powerpoint/2010/main" val="2643282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New world of testing with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Red Teaming is the term we use for rigorously testing AI, </a:t>
            </a:r>
            <a:r>
              <a:rPr lang="en-GB" u="sng"/>
              <a:t>before it gets in the hands of real-world users</a:t>
            </a: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It can be broadly broken down into 2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first: Safety &amp; Alignment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Actively try to induce a disallowed, harmful, biased or privacy violating response/action…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The Second: Security &amp; Robustness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Use techniques like </a:t>
            </a:r>
            <a:r>
              <a:rPr lang="en-GB" err="1"/>
              <a:t>promp</a:t>
            </a:r>
            <a:r>
              <a:rPr lang="en-GB"/>
              <a:t> injections, jail breaking and privilege escalation to Try and get around security measures and polices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terms of how Kerv approach red teaming…</a:t>
            </a:r>
          </a:p>
        </p:txBody>
      </p:sp>
      <p:sp>
        <p:nvSpPr>
          <p:cNvPr id="4" name="Slide Number Placeholder 3"/>
          <p:cNvSpPr>
            <a:spLocks noGrp="1"/>
          </p:cNvSpPr>
          <p:nvPr>
            <p:ph type="sldNum" sz="quarter" idx="5"/>
          </p:nvPr>
        </p:nvSpPr>
        <p:spPr/>
        <p:txBody>
          <a:bodyPr/>
          <a:lstStyle/>
          <a:p>
            <a:fld id="{802DF543-2120-482E-BD1B-9F5886DEFDD6}" type="slidenum">
              <a:rPr lang="en-GB" smtClean="0"/>
              <a:t>38</a:t>
            </a:fld>
            <a:endParaRPr lang="en-GB"/>
          </a:p>
        </p:txBody>
      </p:sp>
    </p:spTree>
    <p:extLst>
      <p:ext uri="{BB962C8B-B14F-4D97-AF65-F5344CB8AC3E}">
        <p14:creationId xmlns:p14="http://schemas.microsoft.com/office/powerpoint/2010/main" val="750892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a:p>
            <a:r>
              <a:rPr lang="en-GB" b="0"/>
              <a:t>Our red teaming process </a:t>
            </a:r>
            <a:r>
              <a:rPr lang="en-GB"/>
              <a:t>begins with Scoping and Planning - considering the environment, use case and threats…. In order appropriate scope the test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Consider yourselves where certain violence, harm and and crime-related terms may not be “blocked”, but would be for other organisations </a:t>
            </a:r>
          </a:p>
          <a:p>
            <a:endParaRPr lang="en-GB"/>
          </a:p>
          <a:p>
            <a:r>
              <a:rPr lang="en-GB"/>
              <a:t>We then go through a strategy, execution, assessment and review process (with reports) to…</a:t>
            </a:r>
          </a:p>
          <a:p>
            <a:r>
              <a:rPr lang="en-GB"/>
              <a:t>Find, classify and mitigate threats.</a:t>
            </a:r>
          </a:p>
          <a:p>
            <a:r>
              <a:rPr lang="en-GB"/>
              <a:t>This process is cyclical until we have alignment on the right level of compliance. </a:t>
            </a:r>
          </a:p>
          <a:p>
            <a:endParaRPr lang="en-GB"/>
          </a:p>
          <a:p>
            <a:r>
              <a:rPr lang="en-GB"/>
              <a:t>And then finally…</a:t>
            </a:r>
          </a:p>
          <a:p>
            <a:endParaRPr lang="en-US"/>
          </a:p>
          <a:p>
            <a:endParaRPr lang="en-US"/>
          </a:p>
          <a:p>
            <a:r>
              <a:rPr lang="en-US" b="1"/>
              <a:t>Old Version:</a:t>
            </a:r>
          </a:p>
          <a:p>
            <a:r>
              <a:rPr lang="en-US" err="1"/>
              <a:t>Kerv’s</a:t>
            </a:r>
            <a:r>
              <a:rPr lang="en-US"/>
              <a:t> Red Teaming process</a:t>
            </a:r>
            <a:r>
              <a:rPr lang="en-GB"/>
              <a:t> begins with Scoping and Planning – we consider the environment, the use cases and the threats to determine the scope of the Red Teaming.</a:t>
            </a:r>
          </a:p>
          <a:p>
            <a:r>
              <a:rPr lang="en-GB"/>
              <a:t>	Consider yourselves where certain violence and crime-related terms may not be “blocked”</a:t>
            </a:r>
          </a:p>
          <a:p>
            <a:endParaRPr lang="en-GB"/>
          </a:p>
          <a:p>
            <a:r>
              <a:rPr lang="en-GB"/>
              <a:t>We then devise and Adversarial Strategy – what weaknesses could be exploited, what are the potential threat – how to we test them</a:t>
            </a:r>
          </a:p>
          <a:p>
            <a:endParaRPr lang="en-GB"/>
          </a:p>
          <a:p>
            <a:r>
              <a:rPr lang="en-GB"/>
              <a:t>We then execute the tests, monitor the results and produce a vulnerability assessment… containing risks and recommended fixes</a:t>
            </a:r>
          </a:p>
          <a:p>
            <a:endParaRPr lang="en-GB"/>
          </a:p>
          <a:p>
            <a:r>
              <a:rPr lang="en-GB"/>
              <a:t>We then gather feedback to form a mitigation approach</a:t>
            </a:r>
          </a:p>
          <a:p>
            <a:endParaRPr lang="en-GB"/>
          </a:p>
          <a:p>
            <a:r>
              <a:rPr lang="en-GB"/>
              <a:t>…before fixing any vulnerabilities and re-testing.</a:t>
            </a:r>
          </a:p>
          <a:p>
            <a:endParaRPr lang="en-GB"/>
          </a:p>
          <a:p>
            <a:r>
              <a:rPr lang="en-GB"/>
              <a:t>The process can then restart based on the vulnerabilities identified and risk appetite.</a:t>
            </a:r>
          </a:p>
        </p:txBody>
      </p:sp>
      <p:sp>
        <p:nvSpPr>
          <p:cNvPr id="4" name="Slide Number Placeholder 3"/>
          <p:cNvSpPr>
            <a:spLocks noGrp="1"/>
          </p:cNvSpPr>
          <p:nvPr>
            <p:ph type="sldNum" sz="quarter" idx="5"/>
          </p:nvPr>
        </p:nvSpPr>
        <p:spPr/>
        <p:txBody>
          <a:bodyPr/>
          <a:lstStyle/>
          <a:p>
            <a:fld id="{802DF543-2120-482E-BD1B-9F5886DEFDD6}" type="slidenum">
              <a:rPr lang="en-GB" smtClean="0"/>
              <a:t>39</a:t>
            </a:fld>
            <a:endParaRPr lang="en-GB"/>
          </a:p>
        </p:txBody>
      </p:sp>
    </p:spTree>
    <p:extLst>
      <p:ext uri="{BB962C8B-B14F-4D97-AF65-F5344CB8AC3E}">
        <p14:creationId xmlns:p14="http://schemas.microsoft.com/office/powerpoint/2010/main" val="1457462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You can see that once an idea has been created and a level of scoping has gone into it. We can take it across to the first round of governance assessments</a:t>
            </a:r>
          </a:p>
        </p:txBody>
      </p:sp>
      <p:sp>
        <p:nvSpPr>
          <p:cNvPr id="4" name="Slide Number Placeholder 3"/>
          <p:cNvSpPr>
            <a:spLocks noGrp="1"/>
          </p:cNvSpPr>
          <p:nvPr>
            <p:ph type="sldNum" sz="quarter" idx="5"/>
          </p:nvPr>
        </p:nvSpPr>
        <p:spPr/>
        <p:txBody>
          <a:bodyPr/>
          <a:lstStyle/>
          <a:p>
            <a:fld id="{802DF543-2120-482E-BD1B-9F5886DEFDD6}" type="slidenum">
              <a:rPr lang="en-GB" smtClean="0"/>
              <a:t>40</a:t>
            </a:fld>
            <a:endParaRPr lang="en-GB"/>
          </a:p>
        </p:txBody>
      </p:sp>
    </p:spTree>
    <p:extLst>
      <p:ext uri="{BB962C8B-B14F-4D97-AF65-F5344CB8AC3E}">
        <p14:creationId xmlns:p14="http://schemas.microsoft.com/office/powerpoint/2010/main" val="3269771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C2BB-3EE6-C486-C4C6-90198FB2D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A915C-72DA-6BB1-757D-3508874C3D2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21947D2-69FD-F94E-F415-C6D28B5985AB}"/>
              </a:ext>
            </a:extLst>
          </p:cNvPr>
          <p:cNvSpPr>
            <a:spLocks noGrp="1"/>
          </p:cNvSpPr>
          <p:nvPr>
            <p:ph type="body" idx="1"/>
          </p:nvPr>
        </p:nvSpPr>
        <p:spPr/>
        <p:txBody>
          <a:bodyPr/>
          <a:lstStyle/>
          <a:p>
            <a:r>
              <a:rPr lang="en-GB"/>
              <a:t>Right, now we have covered a good amount of governance, security and compliance from a tenant, environment and component level – let’s take a look at how we can onboard AI proud solutions and develop Agentic solutions responsibly.</a:t>
            </a:r>
          </a:p>
        </p:txBody>
      </p:sp>
      <p:sp>
        <p:nvSpPr>
          <p:cNvPr id="4" name="Slide Number Placeholder 3">
            <a:extLst>
              <a:ext uri="{FF2B5EF4-FFF2-40B4-BE49-F238E27FC236}">
                <a16:creationId xmlns:a16="http://schemas.microsoft.com/office/drawing/2014/main" id="{15378C86-EC0A-10AB-50A6-9BFA570B9238}"/>
              </a:ext>
            </a:extLst>
          </p:cNvPr>
          <p:cNvSpPr>
            <a:spLocks noGrp="1"/>
          </p:cNvSpPr>
          <p:nvPr>
            <p:ph type="sldNum" sz="quarter" idx="5"/>
          </p:nvPr>
        </p:nvSpPr>
        <p:spPr/>
        <p:txBody>
          <a:bodyPr/>
          <a:lstStyle/>
          <a:p>
            <a:fld id="{802DF543-2120-482E-BD1B-9F5886DEFDD6}" type="slidenum">
              <a:rPr lang="en-GB" smtClean="0"/>
              <a:t>41</a:t>
            </a:fld>
            <a:endParaRPr lang="en-GB"/>
          </a:p>
        </p:txBody>
      </p:sp>
    </p:spTree>
    <p:extLst>
      <p:ext uri="{BB962C8B-B14F-4D97-AF65-F5344CB8AC3E}">
        <p14:creationId xmlns:p14="http://schemas.microsoft.com/office/powerpoint/2010/main" val="3661182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405F-9198-0897-B020-9C2F9294E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B0AC9-02B8-C8D1-34ED-39E78E8CDE8C}"/>
              </a:ext>
            </a:extLst>
          </p:cNvPr>
          <p:cNvSpPr>
            <a:spLocks noGrp="1" noRot="1" noChangeAspect="1"/>
          </p:cNvSpPr>
          <p:nvPr>
            <p:ph type="sldImg"/>
          </p:nvPr>
        </p:nvSpPr>
        <p:spPr>
          <a:xfrm>
            <a:off x="1328738" y="0"/>
            <a:ext cx="3857625" cy="2170113"/>
          </a:xfrm>
        </p:spPr>
        <p:txBody>
          <a:bodyPr/>
          <a:lstStyle/>
          <a:p>
            <a:endParaRPr lang="en-GB"/>
          </a:p>
        </p:txBody>
      </p:sp>
      <p:sp>
        <p:nvSpPr>
          <p:cNvPr id="3" name="Notes Placeholder 2">
            <a:extLst>
              <a:ext uri="{FF2B5EF4-FFF2-40B4-BE49-F238E27FC236}">
                <a16:creationId xmlns:a16="http://schemas.microsoft.com/office/drawing/2014/main" id="{67FB9F7A-1290-4791-DEB7-224D6DCFCF5E}"/>
              </a:ext>
            </a:extLst>
          </p:cNvPr>
          <p:cNvSpPr>
            <a:spLocks noGrp="1"/>
          </p:cNvSpPr>
          <p:nvPr>
            <p:ph type="body" idx="1"/>
          </p:nvPr>
        </p:nvSpPr>
        <p:spPr/>
        <p:txBody>
          <a:bodyPr/>
          <a:lstStyle/>
          <a:p>
            <a:pPr fontAlgn="t"/>
            <a:r>
              <a:rPr lang="en-GB" sz="1200" b="0" i="0" kern="1200">
                <a:solidFill>
                  <a:schemeClr val="tx1"/>
                </a:solidFill>
                <a:effectLst/>
                <a:latin typeface="+mn-lt"/>
                <a:ea typeface="+mn-ea"/>
                <a:cs typeface="+mn-cs"/>
              </a:rPr>
              <a:t>We think about monitoring in levels because different solutions and organisations need different levels of oversight. </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As maturity grows, the depth of telemetry and control grows with it. The idea is to start with the basics, build into richer analytics as complexity increases, and at the highest level bring in full visibility, safety checks, and consolidated reporting.</a:t>
            </a:r>
          </a:p>
          <a:p>
            <a:pPr fontAlgn="t"/>
            <a:endParaRPr lang="en-GB"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a:t>At the base level, monitoring is really about understanding how the solution is being used and ensuring the fundamentals are in place before scaling.</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At the intermediate level, monitoring goes a step deeper so we can understand not just </a:t>
            </a:r>
            <a:r>
              <a:rPr lang="en-GB" sz="1200" b="0" i="1" kern="1200">
                <a:solidFill>
                  <a:schemeClr val="tx1"/>
                </a:solidFill>
                <a:effectLst/>
                <a:latin typeface="+mn-lt"/>
                <a:ea typeface="+mn-ea"/>
                <a:cs typeface="+mn-cs"/>
              </a:rPr>
              <a:t>what</a:t>
            </a:r>
            <a:r>
              <a:rPr lang="en-GB" sz="1200" b="0" i="0" kern="1200">
                <a:solidFill>
                  <a:schemeClr val="tx1"/>
                </a:solidFill>
                <a:effectLst/>
                <a:latin typeface="+mn-lt"/>
                <a:ea typeface="+mn-ea"/>
                <a:cs typeface="+mn-cs"/>
              </a:rPr>
              <a:t> is happening, but </a:t>
            </a:r>
            <a:r>
              <a:rPr lang="en-GB" sz="1200" b="0" i="1" kern="1200">
                <a:solidFill>
                  <a:schemeClr val="tx1"/>
                </a:solidFill>
                <a:effectLst/>
                <a:latin typeface="+mn-lt"/>
                <a:ea typeface="+mn-ea"/>
                <a:cs typeface="+mn-cs"/>
              </a:rPr>
              <a:t>how well</a:t>
            </a:r>
            <a:r>
              <a:rPr lang="en-GB" sz="1200" b="0" i="0" kern="1200">
                <a:solidFill>
                  <a:schemeClr val="tx1"/>
                </a:solidFill>
                <a:effectLst/>
                <a:latin typeface="+mn-lt"/>
                <a:ea typeface="+mn-ea"/>
                <a:cs typeface="+mn-cs"/>
              </a:rPr>
              <a:t> our apps and agents are performing.</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At the advanced level, monitoring becomes much more proactive. Here we’re looking at full visibility across the entire solution so we can spot issues early, understand system behaviour in detail, and ensure everything remains safe and well‑governed.</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br>
              <a:rPr lang="en-GB" sz="1200" b="0" i="0" kern="1200">
                <a:solidFill>
                  <a:schemeClr val="tx1"/>
                </a:solidFill>
                <a:effectLst/>
                <a:latin typeface="+mn-lt"/>
                <a:ea typeface="+mn-ea"/>
                <a:cs typeface="+mn-cs"/>
              </a:rPr>
            </a:br>
            <a:endParaRPr lang="en-GB"/>
          </a:p>
        </p:txBody>
      </p:sp>
    </p:spTree>
    <p:extLst>
      <p:ext uri="{BB962C8B-B14F-4D97-AF65-F5344CB8AC3E}">
        <p14:creationId xmlns:p14="http://schemas.microsoft.com/office/powerpoint/2010/main" val="420315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fontAlgn="t"/>
            <a:r>
              <a:rPr lang="en-GB" sz="1200" b="0" i="0" kern="1200">
                <a:solidFill>
                  <a:schemeClr val="tx1"/>
                </a:solidFill>
                <a:effectLst/>
                <a:latin typeface="+mn-lt"/>
                <a:ea typeface="+mn-ea"/>
                <a:cs typeface="+mn-cs"/>
              </a:rPr>
              <a:t>When we talk about AI return on investment in policing, it’s about operational efficiency, reducing risk, and freeing capacity for frontline and investigative work.</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 Capacity release: AI handles repetitive, time‑heavy tasks and speeds up information retrieval, allowing officers and staff to focus on work that directly supports public safety.</a:t>
            </a:r>
          </a:p>
          <a:p>
            <a:pPr fontAlgn="t"/>
            <a:r>
              <a:rPr lang="en-GB" sz="1200" b="0" i="0" kern="1200">
                <a:solidFill>
                  <a:schemeClr val="tx1"/>
                </a:solidFill>
                <a:effectLst/>
                <a:latin typeface="+mn-lt"/>
                <a:ea typeface="+mn-ea"/>
                <a:cs typeface="+mn-cs"/>
              </a:rPr>
              <a:t>- Cost and risk avoidance: Reducing rework, errors, and unnecessary escalations lowers avoidable operational cost and eases pressure on stretched teams. It also cuts duplication of tools and effort.</a:t>
            </a:r>
          </a:p>
          <a:p>
            <a:pPr fontAlgn="t"/>
            <a:r>
              <a:rPr lang="en-GB" sz="1200" b="0" i="0" kern="1200">
                <a:solidFill>
                  <a:schemeClr val="tx1"/>
                </a:solidFill>
                <a:effectLst/>
                <a:latin typeface="+mn-lt"/>
                <a:ea typeface="+mn-ea"/>
                <a:cs typeface="+mn-cs"/>
              </a:rPr>
              <a:t>- Quality and outcomes: AI improves consistency, accuracy, and adherence to policy, leading to more reliable decisions and stronger auditability.</a:t>
            </a:r>
          </a:p>
          <a:p>
            <a:pPr fontAlgn="t"/>
            <a:r>
              <a:rPr lang="en-GB" sz="1200" b="0" i="0" kern="1200">
                <a:solidFill>
                  <a:schemeClr val="tx1"/>
                </a:solidFill>
                <a:effectLst/>
                <a:latin typeface="+mn-lt"/>
                <a:ea typeface="+mn-ea"/>
                <a:cs typeface="+mn-cs"/>
              </a:rPr>
              <a:t>- Service improvement: Faster, more accurate processes mean quicker case progression and better engagement with the public and partners.</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So ROI in policing is about improving effectiveness, safety, and scale - not just doing things cheaper.</a:t>
            </a:r>
          </a:p>
        </p:txBody>
      </p:sp>
      <p:sp>
        <p:nvSpPr>
          <p:cNvPr id="4" name="Slide Number Placeholder 3"/>
          <p:cNvSpPr>
            <a:spLocks noGrp="1"/>
          </p:cNvSpPr>
          <p:nvPr>
            <p:ph type="sldNum" sz="quarter" idx="5"/>
          </p:nvPr>
        </p:nvSpPr>
        <p:spPr/>
        <p:txBody>
          <a:bodyPr/>
          <a:lstStyle/>
          <a:p>
            <a:fld id="{802DF543-2120-482E-BD1B-9F5886DEFDD6}" type="slidenum">
              <a:rPr lang="en-GB" smtClean="0"/>
              <a:t>43</a:t>
            </a:fld>
            <a:endParaRPr lang="en-GB"/>
          </a:p>
        </p:txBody>
      </p:sp>
    </p:spTree>
    <p:extLst>
      <p:ext uri="{BB962C8B-B14F-4D97-AF65-F5344CB8AC3E}">
        <p14:creationId xmlns:p14="http://schemas.microsoft.com/office/powerpoint/2010/main" val="2097482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[CLICK for red box] - Buit in ROI calculator where you can see hours saved and cost savings so just one example where Microsoft are making it easier to track things.</a:t>
            </a:r>
          </a:p>
          <a:p>
            <a:endParaRPr lang="en-GB"/>
          </a:p>
          <a:p>
            <a:r>
              <a:rPr lang="en-GB"/>
              <a:t>I’ll now pass back to Will to discuss how we can prioritise our solutions.</a:t>
            </a:r>
          </a:p>
        </p:txBody>
      </p:sp>
      <p:sp>
        <p:nvSpPr>
          <p:cNvPr id="4" name="Slide Number Placeholder 3"/>
          <p:cNvSpPr>
            <a:spLocks noGrp="1"/>
          </p:cNvSpPr>
          <p:nvPr>
            <p:ph type="sldNum" sz="quarter" idx="5"/>
          </p:nvPr>
        </p:nvSpPr>
        <p:spPr/>
        <p:txBody>
          <a:bodyPr/>
          <a:lstStyle/>
          <a:p>
            <a:fld id="{802DF543-2120-482E-BD1B-9F5886DEFDD6}" type="slidenum">
              <a:rPr lang="en-GB" smtClean="0"/>
              <a:t>44</a:t>
            </a:fld>
            <a:endParaRPr lang="en-GB"/>
          </a:p>
        </p:txBody>
      </p:sp>
    </p:spTree>
    <p:extLst>
      <p:ext uri="{BB962C8B-B14F-4D97-AF65-F5344CB8AC3E}">
        <p14:creationId xmlns:p14="http://schemas.microsoft.com/office/powerpoint/2010/main" val="2011207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Which allows us to find out where you are and report on your strengths and any gaps you may have. We will flag anything we think our high risk priorities and then work with you on the others to create a back log to know what we should do now, what we should do later and what may not need doing at all unless you want to really show off.</a:t>
            </a:r>
          </a:p>
        </p:txBody>
      </p:sp>
      <p:sp>
        <p:nvSpPr>
          <p:cNvPr id="4" name="Slide Number Placeholder 3"/>
          <p:cNvSpPr>
            <a:spLocks noGrp="1"/>
          </p:cNvSpPr>
          <p:nvPr>
            <p:ph type="sldNum" sz="quarter" idx="5"/>
          </p:nvPr>
        </p:nvSpPr>
        <p:spPr/>
        <p:txBody>
          <a:bodyPr/>
          <a:lstStyle/>
          <a:p>
            <a:fld id="{802DF543-2120-482E-BD1B-9F5886DEFDD6}" type="slidenum">
              <a:rPr lang="en-GB" smtClean="0"/>
              <a:t>45</a:t>
            </a:fld>
            <a:endParaRPr lang="en-GB"/>
          </a:p>
        </p:txBody>
      </p:sp>
    </p:spTree>
    <p:extLst>
      <p:ext uri="{BB962C8B-B14F-4D97-AF65-F5344CB8AC3E}">
        <p14:creationId xmlns:p14="http://schemas.microsoft.com/office/powerpoint/2010/main" val="227084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a:t>Let’s kick off our examples with the Desk booking Agent for a transport client of ours.</a:t>
            </a:r>
          </a:p>
          <a:p>
            <a:pPr marL="0" lvl="0" indent="0">
              <a:buFont typeface="Arial" panose="020B0604020202020204" pitchFamily="34" charset="0"/>
              <a:buNone/>
            </a:pPr>
            <a:endParaRPr lang="en-GB"/>
          </a:p>
          <a:p>
            <a:pPr marL="0" lvl="0" indent="0">
              <a:buFont typeface="Arial" panose="020B0604020202020204" pitchFamily="34" charset="0"/>
              <a:buNone/>
            </a:pPr>
            <a:r>
              <a:rPr lang="en-GB"/>
              <a:t>It seems we only spoke about Desk Booking during Covid times, but it is still hugely in demand, I assure you. Part of our Agentic AI Solution Factory backlog for a client contained a desire to improve their Desk Booking app experience.</a:t>
            </a:r>
          </a:p>
          <a:p>
            <a:pPr marL="0" lvl="0" indent="0">
              <a:buFont typeface="Arial" panose="020B0604020202020204" pitchFamily="34" charset="0"/>
              <a:buNone/>
            </a:pPr>
            <a:endParaRPr lang="en-GB"/>
          </a:p>
          <a:p>
            <a:pPr marL="0" lvl="0" indent="0">
              <a:buFont typeface="Arial" panose="020B0604020202020204" pitchFamily="34" charset="0"/>
              <a:buNone/>
            </a:pPr>
            <a:r>
              <a:rPr lang="en-GB"/>
              <a:t>We placed an Agent on top of the Power Platform solution which surfaced through into Teams and M365 Copilot– allowing their users to have a better interaction experience, but what we also improved was the functionality too – we configured the Agent to gather information on who they have most recently worked with, cross correlate to see if they have also booked in on the day the user requested so they could sit next to them…. Or avoid them – entirely up to them! Then it would send them a Teams message and Calendar placeholder for their booking.</a:t>
            </a:r>
          </a:p>
          <a:p>
            <a:endParaRPr lang="en-GB"/>
          </a:p>
        </p:txBody>
      </p:sp>
      <p:sp>
        <p:nvSpPr>
          <p:cNvPr id="4" name="Slide Number Placeholder 3"/>
          <p:cNvSpPr>
            <a:spLocks noGrp="1"/>
          </p:cNvSpPr>
          <p:nvPr>
            <p:ph type="sldNum" sz="quarter" idx="5"/>
          </p:nvPr>
        </p:nvSpPr>
        <p:spPr/>
        <p:txBody>
          <a:bodyPr/>
          <a:lstStyle/>
          <a:p>
            <a:fld id="{F387C9E8-CE14-4310-81CC-218A7B84C166}" type="slidenum">
              <a:rPr lang="en-GB" smtClean="0"/>
              <a:t>6</a:t>
            </a:fld>
            <a:endParaRPr lang="en-GB"/>
          </a:p>
        </p:txBody>
      </p:sp>
    </p:spTree>
    <p:extLst>
      <p:ext uri="{BB962C8B-B14F-4D97-AF65-F5344CB8AC3E}">
        <p14:creationId xmlns:p14="http://schemas.microsoft.com/office/powerpoint/2010/main" val="2332221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85805-4551-89E2-396F-17FF5A72C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D6750-B5A5-37AC-7873-F9BF7CA08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8DFE9-35A3-4CD0-E665-24E5251422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9C236D-ABEC-A7EB-8E6D-4789E2B76601}"/>
              </a:ext>
            </a:extLst>
          </p:cNvPr>
          <p:cNvSpPr>
            <a:spLocks noGrp="1"/>
          </p:cNvSpPr>
          <p:nvPr>
            <p:ph type="sldNum" sz="quarter" idx="5"/>
          </p:nvPr>
        </p:nvSpPr>
        <p:spPr/>
        <p:txBody>
          <a:bodyPr/>
          <a:lstStyle/>
          <a:p>
            <a:fld id="{242B156C-BBF2-4D13-98E5-6031BF196616}" type="slidenum">
              <a:rPr lang="en-GB" smtClean="0"/>
              <a:t>46</a:t>
            </a:fld>
            <a:endParaRPr lang="en-GB"/>
          </a:p>
        </p:txBody>
      </p:sp>
    </p:spTree>
    <p:extLst>
      <p:ext uri="{BB962C8B-B14F-4D97-AF65-F5344CB8AC3E}">
        <p14:creationId xmlns:p14="http://schemas.microsoft.com/office/powerpoint/2010/main" val="119871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7679-2388-44E8-D851-4B435DB3E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55468-3E8A-351C-5DC7-C28EA0BAE724}"/>
              </a:ext>
            </a:extLst>
          </p:cNvPr>
          <p:cNvSpPr>
            <a:spLocks noGrp="1" noRot="1" noChangeAspect="1"/>
          </p:cNvSpPr>
          <p:nvPr>
            <p:ph type="sldImg"/>
          </p:nvPr>
        </p:nvSpPr>
        <p:spPr>
          <a:xfrm>
            <a:off x="1328738" y="0"/>
            <a:ext cx="3857625" cy="2170113"/>
          </a:xfrm>
        </p:spPr>
        <p:txBody>
          <a:bodyPr/>
          <a:lstStyle/>
          <a:p>
            <a:endParaRPr lang="en-GB"/>
          </a:p>
        </p:txBody>
      </p:sp>
      <p:sp>
        <p:nvSpPr>
          <p:cNvPr id="3" name="Notes Placeholder 2">
            <a:extLst>
              <a:ext uri="{FF2B5EF4-FFF2-40B4-BE49-F238E27FC236}">
                <a16:creationId xmlns:a16="http://schemas.microsoft.com/office/drawing/2014/main" id="{5DBDDFEE-0106-B266-C02C-A82DEC909DEA}"/>
              </a:ext>
            </a:extLst>
          </p:cNvPr>
          <p:cNvSpPr txBox="1">
            <a:spLocks noGrp="1"/>
          </p:cNvSpPr>
          <p:nvPr>
            <p:ph type="body" sz="quarter"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 global shipping and maritime‑services company had a very manual and slow process for analysing legal agreements with their clients. Each document was hundreds of pages long, and every clause and sub‑clause had to be reviewed against the original agreement to ensure it still met expectations and conditions. This could take a paralegal around three hours for a single document.</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To solve this, we built a solution with a Canvas App front end where the document can be uploaded. We initially explored Copilot Studio but found its limits when handling very large documents, so we moved to a more specialist approach with Azure AI Foundry. Every time a document is uploaded, the system spins up creates a specialised agent, a temporary model instance that </a:t>
            </a:r>
            <a:r>
              <a:rPr lang="en-GB" sz="1200" b="0" i="1" kern="1200">
                <a:solidFill>
                  <a:schemeClr val="tx1"/>
                </a:solidFill>
                <a:effectLst/>
                <a:latin typeface="+mn-lt"/>
                <a:ea typeface="+mn-ea"/>
                <a:cs typeface="+mn-cs"/>
              </a:rPr>
              <a:t>uses historical agreement data as it’s knowledge source</a:t>
            </a:r>
            <a:r>
              <a:rPr lang="en-GB" sz="1200" b="0" i="0" kern="1200">
                <a:solidFill>
                  <a:schemeClr val="tx1"/>
                </a:solidFill>
                <a:effectLst/>
                <a:latin typeface="+mn-lt"/>
                <a:ea typeface="+mn-ea"/>
                <a:cs typeface="+mn-cs"/>
              </a:rPr>
              <a:t>. Then it interprets the structure and content on the fly, processes the agreement end‑to‑end, and returns structured insights back into Dataverse.</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A second agent is also created, which ingests the full document as a knowledge source for retrieval‑augmented generation or RAG. This allows the team to query the document in natural language, instantly pulling out clauses, definitions, and conditions without reading hundreds of pages manually.</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The value has been huge. Processing time has dropped from around 2.5 hours to just 10 minutes. That frees staff to focus their time on true legal judgement rather than administrative review.</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And the agentic capability is what makes this powerful. Instead of relying on a single, monolithic workflow, the system creates purpose‑built agents on demand - each one tailored to the document’s type, complexity, and legal context. It behaves like an elastic legal‑processing workforce that automatically scales and adapts to whatever is uploaded, keeping costs low while delivering consistency.</a:t>
            </a:r>
          </a:p>
        </p:txBody>
      </p:sp>
      <p:sp>
        <p:nvSpPr>
          <p:cNvPr id="4" name="Slide Number Placeholder 3">
            <a:extLst>
              <a:ext uri="{FF2B5EF4-FFF2-40B4-BE49-F238E27FC236}">
                <a16:creationId xmlns:a16="http://schemas.microsoft.com/office/drawing/2014/main" id="{AC2E05B0-837C-2BB6-8CAC-CC943DDAACE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F2EB35-572E-4643-941A-F45A3A79C54F}" type="slidenum">
              <a:t>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6070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a:t>We have built many solutions with Unilever, one of which was an Agent that is being rolled out to every country to improve the way they manage new product development onboarding.</a:t>
            </a:r>
          </a:p>
          <a:p>
            <a:pPr marL="0" lvl="0" indent="0">
              <a:buFont typeface="Arial" panose="020B0604020202020204" pitchFamily="34" charset="0"/>
              <a:buNone/>
            </a:pPr>
            <a:endParaRPr lang="en-GB"/>
          </a:p>
          <a:p>
            <a:pPr marL="0" lvl="0" indent="0">
              <a:buFont typeface="Arial" panose="020B0604020202020204" pitchFamily="34" charset="0"/>
              <a:buNone/>
            </a:pPr>
            <a:r>
              <a:rPr lang="en-GB"/>
              <a:t>The solution was built using Power Platform and Azure AI Foundry with agentic capabilities reaching into Dataverse, Teams, SharePoint and Outlook – allowing for the appropriate onboarding of new products, complying with their various governance rules all leveraging new modern architecture. </a:t>
            </a:r>
          </a:p>
          <a:p>
            <a:pPr marL="0" lvl="0" indent="0">
              <a:buFont typeface="Arial" panose="020B0604020202020204" pitchFamily="34" charset="0"/>
              <a:buNone/>
            </a:pPr>
            <a:endParaRPr lang="en-GB"/>
          </a:p>
          <a:p>
            <a:pPr marL="0" lvl="0" indent="0">
              <a:buFont typeface="Arial" panose="020B0604020202020204" pitchFamily="34" charset="0"/>
              <a:buNone/>
            </a:pPr>
            <a:r>
              <a:rPr lang="en-GB"/>
              <a:t>I will not pass you to Jamie to talk about a great Humanitarian agent we have built.</a:t>
            </a:r>
          </a:p>
        </p:txBody>
      </p:sp>
      <p:sp>
        <p:nvSpPr>
          <p:cNvPr id="4" name="Slide Number Placeholder 3"/>
          <p:cNvSpPr>
            <a:spLocks noGrp="1"/>
          </p:cNvSpPr>
          <p:nvPr>
            <p:ph type="sldNum" sz="quarter" idx="5"/>
          </p:nvPr>
        </p:nvSpPr>
        <p:spPr/>
        <p:txBody>
          <a:bodyPr/>
          <a:lstStyle/>
          <a:p>
            <a:fld id="{802DF543-2120-482E-BD1B-9F5886DEFDD6}" type="slidenum">
              <a:rPr lang="en-GB" smtClean="0"/>
              <a:t>8</a:t>
            </a:fld>
            <a:endParaRPr lang="en-GB"/>
          </a:p>
        </p:txBody>
      </p:sp>
    </p:spTree>
    <p:extLst>
      <p:ext uri="{BB962C8B-B14F-4D97-AF65-F5344CB8AC3E}">
        <p14:creationId xmlns:p14="http://schemas.microsoft.com/office/powerpoint/2010/main" val="22072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Now we want to talk to you about Responsible AI Enablement – but before we do that – let’s remind ourselves of what can happen when we don’t set up the right guardrails.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85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a:t>CLICK </a:t>
            </a:r>
            <a:r>
              <a:rPr lang="en-GB"/>
              <a:t>DPD response</a:t>
            </a:r>
          </a:p>
          <a:p>
            <a:pPr marL="171450" indent="-171450">
              <a:buFont typeface="Arial" panose="020B0604020202020204" pitchFamily="34" charset="0"/>
              <a:buChar char="•"/>
            </a:pPr>
            <a:r>
              <a:rPr lang="en-GB" b="1"/>
              <a:t>CLICK </a:t>
            </a:r>
            <a:r>
              <a:rPr lang="en-GB" err="1"/>
              <a:t>Chevorlet</a:t>
            </a:r>
            <a:r>
              <a:rPr lang="en-GB"/>
              <a:t> dealership Agentic AI sold a car for $1 in a legally binding deal – that’ll be fun to unpick!</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Let’s skip a couple due to time </a:t>
            </a:r>
            <a:r>
              <a:rPr lang="en-GB" b="1"/>
              <a:t>CLICK </a:t>
            </a:r>
            <a:r>
              <a:rPr lang="en-GB" b="1" err="1"/>
              <a:t>CLICK</a:t>
            </a:r>
            <a:r>
              <a:rPr lang="en-GB" b="1"/>
              <a:t> </a:t>
            </a:r>
            <a:r>
              <a:rPr lang="en-GB" b="1" err="1"/>
              <a:t>CLICK</a:t>
            </a:r>
            <a:endParaRPr lang="en-GB" b="1"/>
          </a:p>
          <a:p>
            <a:pPr marL="171450" indent="-171450">
              <a:buFont typeface="Arial" panose="020B0604020202020204" pitchFamily="34" charset="0"/>
              <a:buChar char="•"/>
            </a:pPr>
            <a:endParaRPr lang="en-GB" b="1"/>
          </a:p>
          <a:p>
            <a:pPr marL="171450" indent="-171450">
              <a:buFont typeface="Arial" panose="020B0604020202020204" pitchFamily="34" charset="0"/>
              <a:buChar char="•"/>
            </a:pPr>
            <a:r>
              <a:rPr lang="en-GB" b="0"/>
              <a:t>NYC bot actively encourage its citizen to break the law – by telling landlords to discriminate based on income source and telling bosses to take workers tips</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1"/>
              <a:t>CLICK </a:t>
            </a:r>
            <a:r>
              <a:rPr lang="en-GB" b="0"/>
              <a:t>Let’s skip this one, as it’s a very sad one</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1"/>
              <a:t>CLICK</a:t>
            </a:r>
            <a:r>
              <a:rPr lang="en-GB" b="0"/>
              <a:t> This one is also awful – EEOC is a English tutorage company based in China…</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1"/>
              <a:t>CLICK </a:t>
            </a:r>
            <a:r>
              <a:rPr lang="en-GB" b="0"/>
              <a:t>I won’t overly highlight this one as I am sure you already know, but West Midlands Police have been in the news due to the use of AI in their reporting</a:t>
            </a:r>
          </a:p>
          <a:p>
            <a:pPr marL="171450" indent="-171450">
              <a:buFont typeface="Arial" panose="020B0604020202020204" pitchFamily="34" charset="0"/>
              <a:buChar char="•"/>
            </a:pPr>
            <a:r>
              <a:rPr lang="en-GB" b="1"/>
              <a:t>CLICK</a:t>
            </a:r>
            <a:r>
              <a:rPr lang="en-GB" b="0"/>
              <a:t> and lastly we have Trumps only Cyber Chief who has been uploading sensitive files to ChatGPT – which is a huge no-no as you are aware. Block ChatGPT use Copilot Chat as its free for everyone with E3/E5 licenses and keeps your data within the boundaries of your tenant, glorious!</a:t>
            </a: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49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17622-4A8C-5186-8C40-EB065CDB8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7219A-0085-599C-D2C4-7CC474E55A8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3407A2D-764A-DE35-65F5-9ED1B9724D9B}"/>
              </a:ext>
            </a:extLst>
          </p:cNvPr>
          <p:cNvSpPr>
            <a:spLocks noGrp="1"/>
          </p:cNvSpPr>
          <p:nvPr>
            <p:ph type="body" idx="1"/>
          </p:nvPr>
        </p:nvSpPr>
        <p:spPr/>
        <p:txBody>
          <a:bodyPr/>
          <a:lstStyle/>
          <a:p>
            <a:r>
              <a:rPr lang="en-GB"/>
              <a:t>Now we want to talk to you about Responsible AI Enablement – but before we do that – let’s remind ourselves of what can happen when we don’t set up the right guardrails.</a:t>
            </a:r>
          </a:p>
        </p:txBody>
      </p:sp>
      <p:sp>
        <p:nvSpPr>
          <p:cNvPr id="4" name="Slide Number Placeholder 3">
            <a:extLst>
              <a:ext uri="{FF2B5EF4-FFF2-40B4-BE49-F238E27FC236}">
                <a16:creationId xmlns:a16="http://schemas.microsoft.com/office/drawing/2014/main" id="{EB999852-1060-07EA-BAA7-FEBFE6C426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DF543-2120-482E-BD1B-9F5886DEFD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84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Imag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2542292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rgbClr val="78709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002060"/>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177135" y="5855852"/>
            <a:ext cx="1139347" cy="630000"/>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rgbClr val="787090"/>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50351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B0B7D4"/>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177135" y="5855852"/>
            <a:ext cx="1139347" cy="630000"/>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680492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copy and bullet lis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965862"/>
            <a:ext cx="10515600" cy="701676"/>
          </a:xfrm>
        </p:spPr>
        <p:txBody>
          <a:bodyPr>
            <a:noAutofit/>
          </a:bodyPr>
          <a:lstStyle>
            <a:lvl1pPr>
              <a:defRPr sz="3700">
                <a:solidFill>
                  <a:srgbClr val="621BC4"/>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5" name="Content Placeholder 2">
            <a:extLst>
              <a:ext uri="{FF2B5EF4-FFF2-40B4-BE49-F238E27FC236}">
                <a16:creationId xmlns:a16="http://schemas.microsoft.com/office/drawing/2014/main" id="{7C0212D1-042E-4747-A461-C9D62E1E8E02}"/>
              </a:ext>
            </a:extLst>
          </p:cNvPr>
          <p:cNvSpPr>
            <a:spLocks noGrp="1"/>
          </p:cNvSpPr>
          <p:nvPr>
            <p:ph idx="1"/>
          </p:nvPr>
        </p:nvSpPr>
        <p:spPr>
          <a:xfrm>
            <a:off x="6683759" y="2511706"/>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102596"/>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660343"/>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048464"/>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ext Placeholder 2">
            <a:extLst>
              <a:ext uri="{FF2B5EF4-FFF2-40B4-BE49-F238E27FC236}">
                <a16:creationId xmlns:a16="http://schemas.microsoft.com/office/drawing/2014/main" id="{FC380077-55E8-429A-9E93-0E94D3CD4F38}"/>
              </a:ext>
            </a:extLst>
          </p:cNvPr>
          <p:cNvSpPr>
            <a:spLocks noGrp="1"/>
          </p:cNvSpPr>
          <p:nvPr>
            <p:ph type="body" idx="13"/>
          </p:nvPr>
        </p:nvSpPr>
        <p:spPr>
          <a:xfrm>
            <a:off x="6683759" y="2105110"/>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E410AFB6-C5BB-447D-A094-168ACB724AF5}"/>
              </a:ext>
            </a:extLst>
          </p:cNvPr>
          <p:cNvSpPr>
            <a:spLocks noGrp="1"/>
          </p:cNvSpPr>
          <p:nvPr>
            <p:ph idx="14"/>
          </p:nvPr>
        </p:nvSpPr>
        <p:spPr>
          <a:xfrm>
            <a:off x="6683758" y="4043635"/>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7428ABFA-EC8F-4340-A247-81EC946F7571}"/>
              </a:ext>
            </a:extLst>
          </p:cNvPr>
          <p:cNvSpPr>
            <a:spLocks noGrp="1"/>
          </p:cNvSpPr>
          <p:nvPr>
            <p:ph type="body" idx="15"/>
          </p:nvPr>
        </p:nvSpPr>
        <p:spPr>
          <a:xfrm>
            <a:off x="6683757" y="3637039"/>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Tree>
    <p:extLst>
      <p:ext uri="{BB962C8B-B14F-4D97-AF65-F5344CB8AC3E}">
        <p14:creationId xmlns:p14="http://schemas.microsoft.com/office/powerpoint/2010/main" val="2513827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and bullet list_Image">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753292F-E3FC-464D-8C17-742C435F2D57}"/>
              </a:ext>
            </a:extLst>
          </p:cNvPr>
          <p:cNvSpPr>
            <a:spLocks noGrp="1"/>
          </p:cNvSpPr>
          <p:nvPr>
            <p:ph type="pic" idx="1"/>
          </p:nvPr>
        </p:nvSpPr>
        <p:spPr>
          <a:xfrm>
            <a:off x="6096000" y="0"/>
            <a:ext cx="6096000" cy="68580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solidFill>
                  <a:srgbClr val="621BC4"/>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Tree>
    <p:extLst>
      <p:ext uri="{BB962C8B-B14F-4D97-AF65-F5344CB8AC3E}">
        <p14:creationId xmlns:p14="http://schemas.microsoft.com/office/powerpoint/2010/main" val="259848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copy and bullet list_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
        <p:nvSpPr>
          <p:cNvPr id="14" name="Content Placeholder 2">
            <a:extLst>
              <a:ext uri="{FF2B5EF4-FFF2-40B4-BE49-F238E27FC236}">
                <a16:creationId xmlns:a16="http://schemas.microsoft.com/office/drawing/2014/main" id="{FE030D07-4755-4E6B-9A84-ABCA8C229053}"/>
              </a:ext>
            </a:extLst>
          </p:cNvPr>
          <p:cNvSpPr>
            <a:spLocks noGrp="1"/>
          </p:cNvSpPr>
          <p:nvPr>
            <p:ph idx="1"/>
          </p:nvPr>
        </p:nvSpPr>
        <p:spPr>
          <a:xfrm>
            <a:off x="6096000" y="1023737"/>
            <a:ext cx="5257800" cy="5153226"/>
          </a:xfrm>
          <a:prstGeom prst="rect">
            <a:avLst/>
          </a:prstGeom>
        </p:spPr>
        <p:txBody>
          <a:bodyPr>
            <a:no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89281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siness Outcom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rgbClr val="621BC4"/>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4" y="3032569"/>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
        <p:nvSpPr>
          <p:cNvPr id="12" name="Text Placeholder 2">
            <a:extLst>
              <a:ext uri="{FF2B5EF4-FFF2-40B4-BE49-F238E27FC236}">
                <a16:creationId xmlns:a16="http://schemas.microsoft.com/office/drawing/2014/main" id="{A4CF8395-DF4B-485E-8D65-CE8C5C416FFB}"/>
              </a:ext>
            </a:extLst>
          </p:cNvPr>
          <p:cNvSpPr>
            <a:spLocks noGrp="1"/>
          </p:cNvSpPr>
          <p:nvPr>
            <p:ph type="body" idx="13"/>
          </p:nvPr>
        </p:nvSpPr>
        <p:spPr>
          <a:xfrm>
            <a:off x="2862184" y="3032569"/>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29B87151-C457-4387-B488-EDC952AC0C92}"/>
              </a:ext>
            </a:extLst>
          </p:cNvPr>
          <p:cNvSpPr>
            <a:spLocks noGrp="1"/>
          </p:cNvSpPr>
          <p:nvPr>
            <p:ph type="body" sz="half" idx="14"/>
          </p:nvPr>
        </p:nvSpPr>
        <p:spPr>
          <a:xfrm>
            <a:off x="286218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F0BC067D-EE06-446B-89F2-E85FA48CC9AA}"/>
              </a:ext>
            </a:extLst>
          </p:cNvPr>
          <p:cNvSpPr>
            <a:spLocks noGrp="1"/>
          </p:cNvSpPr>
          <p:nvPr>
            <p:ph type="body" idx="15"/>
          </p:nvPr>
        </p:nvSpPr>
        <p:spPr>
          <a:xfrm>
            <a:off x="4887754" y="3020995"/>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a:extLst>
              <a:ext uri="{FF2B5EF4-FFF2-40B4-BE49-F238E27FC236}">
                <a16:creationId xmlns:a16="http://schemas.microsoft.com/office/drawing/2014/main" id="{B51F06F4-ECC0-4EA3-8064-C14CC631E519}"/>
              </a:ext>
            </a:extLst>
          </p:cNvPr>
          <p:cNvSpPr>
            <a:spLocks noGrp="1"/>
          </p:cNvSpPr>
          <p:nvPr>
            <p:ph type="body" sz="half" idx="16"/>
          </p:nvPr>
        </p:nvSpPr>
        <p:spPr>
          <a:xfrm>
            <a:off x="488775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Text Placeholder 2">
            <a:extLst>
              <a:ext uri="{FF2B5EF4-FFF2-40B4-BE49-F238E27FC236}">
                <a16:creationId xmlns:a16="http://schemas.microsoft.com/office/drawing/2014/main" id="{DD767534-E99F-477C-965B-A3C25BBC43D7}"/>
              </a:ext>
            </a:extLst>
          </p:cNvPr>
          <p:cNvSpPr>
            <a:spLocks noGrp="1"/>
          </p:cNvSpPr>
          <p:nvPr>
            <p:ph type="body" idx="17"/>
          </p:nvPr>
        </p:nvSpPr>
        <p:spPr>
          <a:xfrm>
            <a:off x="6913323" y="3020995"/>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3">
            <a:extLst>
              <a:ext uri="{FF2B5EF4-FFF2-40B4-BE49-F238E27FC236}">
                <a16:creationId xmlns:a16="http://schemas.microsoft.com/office/drawing/2014/main" id="{9E8C0362-F53F-4CAB-AACC-59D74184E89A}"/>
              </a:ext>
            </a:extLst>
          </p:cNvPr>
          <p:cNvSpPr>
            <a:spLocks noGrp="1"/>
          </p:cNvSpPr>
          <p:nvPr>
            <p:ph type="body" sz="half" idx="18"/>
          </p:nvPr>
        </p:nvSpPr>
        <p:spPr>
          <a:xfrm>
            <a:off x="6913322"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2">
            <a:extLst>
              <a:ext uri="{FF2B5EF4-FFF2-40B4-BE49-F238E27FC236}">
                <a16:creationId xmlns:a16="http://schemas.microsoft.com/office/drawing/2014/main" id="{9D83B938-FAF8-4B6A-80B3-F85C0A4D4BE2}"/>
              </a:ext>
            </a:extLst>
          </p:cNvPr>
          <p:cNvSpPr>
            <a:spLocks noGrp="1"/>
          </p:cNvSpPr>
          <p:nvPr>
            <p:ph type="body" idx="19"/>
          </p:nvPr>
        </p:nvSpPr>
        <p:spPr>
          <a:xfrm>
            <a:off x="8827314" y="3020995"/>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a:extLst>
              <a:ext uri="{FF2B5EF4-FFF2-40B4-BE49-F238E27FC236}">
                <a16:creationId xmlns:a16="http://schemas.microsoft.com/office/drawing/2014/main" id="{040A7146-6A11-4BF4-B255-50466C718A15}"/>
              </a:ext>
            </a:extLst>
          </p:cNvPr>
          <p:cNvSpPr>
            <a:spLocks noGrp="1"/>
          </p:cNvSpPr>
          <p:nvPr>
            <p:ph type="body" sz="half" idx="20"/>
          </p:nvPr>
        </p:nvSpPr>
        <p:spPr>
          <a:xfrm>
            <a:off x="882731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1" name="Picture 30" descr="A picture containing drawing, shirt&#10;&#10;Description automatically generated">
            <a:extLst>
              <a:ext uri="{FF2B5EF4-FFF2-40B4-BE49-F238E27FC236}">
                <a16:creationId xmlns:a16="http://schemas.microsoft.com/office/drawing/2014/main" id="{87998983-929F-46D7-8B0F-7A587F5E40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5877" y="1999989"/>
            <a:ext cx="1169830" cy="1169830"/>
          </a:xfrm>
          <a:prstGeom prst="rect">
            <a:avLst/>
          </a:prstGeom>
        </p:spPr>
      </p:pic>
      <p:pic>
        <p:nvPicPr>
          <p:cNvPr id="33" name="Picture 32" descr="A close up of a sign&#10;&#10;Description automatically generated">
            <a:extLst>
              <a:ext uri="{FF2B5EF4-FFF2-40B4-BE49-F238E27FC236}">
                <a16:creationId xmlns:a16="http://schemas.microsoft.com/office/drawing/2014/main" id="{45071DAD-4078-4994-B67E-C9BE8A01D2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591" y="2008227"/>
            <a:ext cx="1169830" cy="1169830"/>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794343A7-DE8D-4C8A-9C32-936405FB63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3130" y="2008227"/>
            <a:ext cx="1167854" cy="116983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4D0CF3AD-0145-41B8-ADC1-7A856E888A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34148" y="2008227"/>
            <a:ext cx="1167854" cy="1169830"/>
          </a:xfrm>
          <a:prstGeom prst="rect">
            <a:avLst/>
          </a:prstGeom>
        </p:spPr>
      </p:pic>
      <p:pic>
        <p:nvPicPr>
          <p:cNvPr id="39" name="Picture 38" descr="A close up of a sign&#10;&#10;Description automatically generated">
            <a:extLst>
              <a:ext uri="{FF2B5EF4-FFF2-40B4-BE49-F238E27FC236}">
                <a16:creationId xmlns:a16="http://schemas.microsoft.com/office/drawing/2014/main" id="{AD04CF23-7345-4DDD-965F-C39F357808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65434" y="2027940"/>
            <a:ext cx="1169830" cy="1169830"/>
          </a:xfrm>
          <a:prstGeom prst="rect">
            <a:avLst/>
          </a:prstGeom>
        </p:spPr>
      </p:pic>
    </p:spTree>
    <p:extLst>
      <p:ext uri="{BB962C8B-B14F-4D97-AF65-F5344CB8AC3E}">
        <p14:creationId xmlns:p14="http://schemas.microsoft.com/office/powerpoint/2010/main" val="2430652626"/>
      </p:ext>
    </p:extLst>
  </p:cSld>
  <p:clrMapOvr>
    <a:masterClrMapping/>
  </p:clrMapOvr>
  <p:extLst>
    <p:ext uri="{DCECCB84-F9BA-43D5-87BE-67443E8EF086}">
      <p15:sldGuideLst xmlns:p15="http://schemas.microsoft.com/office/powerpoint/2012/main">
        <p15:guide id="1" orient="horz" pos="182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siness Outcom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719835"/>
          </a:xfrm>
        </p:spPr>
        <p:txBody>
          <a:bodyPr anchor="t">
            <a:noAutofit/>
          </a:bodyPr>
          <a:lstStyle>
            <a:lvl1pPr>
              <a:lnSpc>
                <a:spcPct val="95000"/>
              </a:lnSpc>
              <a:defRPr lang="en-GB" sz="3600" dirty="0">
                <a:solidFill>
                  <a:srgbClr val="621BC4"/>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4" y="2367650"/>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3" y="3215733"/>
            <a:ext cx="1779265" cy="3181308"/>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
        <p:nvSpPr>
          <p:cNvPr id="12" name="Text Placeholder 2">
            <a:extLst>
              <a:ext uri="{FF2B5EF4-FFF2-40B4-BE49-F238E27FC236}">
                <a16:creationId xmlns:a16="http://schemas.microsoft.com/office/drawing/2014/main" id="{A4CF8395-DF4B-485E-8D65-CE8C5C416FFB}"/>
              </a:ext>
            </a:extLst>
          </p:cNvPr>
          <p:cNvSpPr>
            <a:spLocks noGrp="1"/>
          </p:cNvSpPr>
          <p:nvPr>
            <p:ph type="body" idx="13"/>
          </p:nvPr>
        </p:nvSpPr>
        <p:spPr>
          <a:xfrm>
            <a:off x="2862184" y="2367650"/>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29B87151-C457-4387-B488-EDC952AC0C92}"/>
              </a:ext>
            </a:extLst>
          </p:cNvPr>
          <p:cNvSpPr>
            <a:spLocks noGrp="1"/>
          </p:cNvSpPr>
          <p:nvPr>
            <p:ph type="body" sz="half" idx="14"/>
          </p:nvPr>
        </p:nvSpPr>
        <p:spPr>
          <a:xfrm>
            <a:off x="2862183" y="3215733"/>
            <a:ext cx="1779265" cy="3181308"/>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F0BC067D-EE06-446B-89F2-E85FA48CC9AA}"/>
              </a:ext>
            </a:extLst>
          </p:cNvPr>
          <p:cNvSpPr>
            <a:spLocks noGrp="1"/>
          </p:cNvSpPr>
          <p:nvPr>
            <p:ph type="body" idx="15"/>
          </p:nvPr>
        </p:nvSpPr>
        <p:spPr>
          <a:xfrm>
            <a:off x="4887754" y="2356076"/>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a:extLst>
              <a:ext uri="{FF2B5EF4-FFF2-40B4-BE49-F238E27FC236}">
                <a16:creationId xmlns:a16="http://schemas.microsoft.com/office/drawing/2014/main" id="{B51F06F4-ECC0-4EA3-8064-C14CC631E519}"/>
              </a:ext>
            </a:extLst>
          </p:cNvPr>
          <p:cNvSpPr>
            <a:spLocks noGrp="1"/>
          </p:cNvSpPr>
          <p:nvPr>
            <p:ph type="body" sz="half" idx="16"/>
          </p:nvPr>
        </p:nvSpPr>
        <p:spPr>
          <a:xfrm>
            <a:off x="4887753" y="3204159"/>
            <a:ext cx="1779265" cy="3181308"/>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Text Placeholder 2">
            <a:extLst>
              <a:ext uri="{FF2B5EF4-FFF2-40B4-BE49-F238E27FC236}">
                <a16:creationId xmlns:a16="http://schemas.microsoft.com/office/drawing/2014/main" id="{DD767534-E99F-477C-965B-A3C25BBC43D7}"/>
              </a:ext>
            </a:extLst>
          </p:cNvPr>
          <p:cNvSpPr>
            <a:spLocks noGrp="1"/>
          </p:cNvSpPr>
          <p:nvPr>
            <p:ph type="body" idx="17"/>
          </p:nvPr>
        </p:nvSpPr>
        <p:spPr>
          <a:xfrm>
            <a:off x="6913323" y="2356076"/>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3">
            <a:extLst>
              <a:ext uri="{FF2B5EF4-FFF2-40B4-BE49-F238E27FC236}">
                <a16:creationId xmlns:a16="http://schemas.microsoft.com/office/drawing/2014/main" id="{9E8C0362-F53F-4CAB-AACC-59D74184E89A}"/>
              </a:ext>
            </a:extLst>
          </p:cNvPr>
          <p:cNvSpPr>
            <a:spLocks noGrp="1"/>
          </p:cNvSpPr>
          <p:nvPr>
            <p:ph type="body" sz="half" idx="18"/>
          </p:nvPr>
        </p:nvSpPr>
        <p:spPr>
          <a:xfrm>
            <a:off x="6913322" y="3204159"/>
            <a:ext cx="1779265" cy="3181308"/>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2">
            <a:extLst>
              <a:ext uri="{FF2B5EF4-FFF2-40B4-BE49-F238E27FC236}">
                <a16:creationId xmlns:a16="http://schemas.microsoft.com/office/drawing/2014/main" id="{9D83B938-FAF8-4B6A-80B3-F85C0A4D4BE2}"/>
              </a:ext>
            </a:extLst>
          </p:cNvPr>
          <p:cNvSpPr>
            <a:spLocks noGrp="1"/>
          </p:cNvSpPr>
          <p:nvPr>
            <p:ph type="body" idx="19"/>
          </p:nvPr>
        </p:nvSpPr>
        <p:spPr>
          <a:xfrm>
            <a:off x="8827314" y="2356076"/>
            <a:ext cx="1779265" cy="563120"/>
          </a:xfrm>
          <a:prstGeom prst="rect">
            <a:avLst/>
          </a:prstGeom>
        </p:spPr>
        <p:txBody>
          <a:bodyPr anchor="t">
            <a:noAutofit/>
          </a:bodyPr>
          <a:lstStyle>
            <a:lvl1pPr marL="0" indent="0">
              <a:buNone/>
              <a:defRPr sz="1200" b="1">
                <a:solidFill>
                  <a:srgbClr val="621BC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a:extLst>
              <a:ext uri="{FF2B5EF4-FFF2-40B4-BE49-F238E27FC236}">
                <a16:creationId xmlns:a16="http://schemas.microsoft.com/office/drawing/2014/main" id="{040A7146-6A11-4BF4-B255-50466C718A15}"/>
              </a:ext>
            </a:extLst>
          </p:cNvPr>
          <p:cNvSpPr>
            <a:spLocks noGrp="1"/>
          </p:cNvSpPr>
          <p:nvPr>
            <p:ph type="body" sz="half" idx="20"/>
          </p:nvPr>
        </p:nvSpPr>
        <p:spPr>
          <a:xfrm>
            <a:off x="8827313" y="3204159"/>
            <a:ext cx="1779265" cy="3181308"/>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1" name="Picture 30" descr="A picture containing drawing, shirt&#10;&#10;Description automatically generated">
            <a:extLst>
              <a:ext uri="{FF2B5EF4-FFF2-40B4-BE49-F238E27FC236}">
                <a16:creationId xmlns:a16="http://schemas.microsoft.com/office/drawing/2014/main" id="{87998983-929F-46D7-8B0F-7A587F5E40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5877" y="1335071"/>
            <a:ext cx="1169830" cy="1169830"/>
          </a:xfrm>
          <a:prstGeom prst="rect">
            <a:avLst/>
          </a:prstGeom>
        </p:spPr>
      </p:pic>
      <p:pic>
        <p:nvPicPr>
          <p:cNvPr id="33" name="Picture 32" descr="A close up of a sign&#10;&#10;Description automatically generated">
            <a:extLst>
              <a:ext uri="{FF2B5EF4-FFF2-40B4-BE49-F238E27FC236}">
                <a16:creationId xmlns:a16="http://schemas.microsoft.com/office/drawing/2014/main" id="{45071DAD-4078-4994-B67E-C9BE8A01D2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591" y="1343309"/>
            <a:ext cx="1169830" cy="1169830"/>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794343A7-DE8D-4C8A-9C32-936405FB63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3130" y="1343309"/>
            <a:ext cx="1167854" cy="116983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4D0CF3AD-0145-41B8-ADC1-7A856E888A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34148" y="1343309"/>
            <a:ext cx="1167854" cy="1169830"/>
          </a:xfrm>
          <a:prstGeom prst="rect">
            <a:avLst/>
          </a:prstGeom>
        </p:spPr>
      </p:pic>
      <p:pic>
        <p:nvPicPr>
          <p:cNvPr id="39" name="Picture 38" descr="A close up of a sign&#10;&#10;Description automatically generated">
            <a:extLst>
              <a:ext uri="{FF2B5EF4-FFF2-40B4-BE49-F238E27FC236}">
                <a16:creationId xmlns:a16="http://schemas.microsoft.com/office/drawing/2014/main" id="{AD04CF23-7345-4DDD-965F-C39F357808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65434" y="1363021"/>
            <a:ext cx="1169830" cy="1169830"/>
          </a:xfrm>
          <a:prstGeom prst="rect">
            <a:avLst/>
          </a:prstGeom>
        </p:spPr>
      </p:pic>
    </p:spTree>
    <p:extLst>
      <p:ext uri="{BB962C8B-B14F-4D97-AF65-F5344CB8AC3E}">
        <p14:creationId xmlns:p14="http://schemas.microsoft.com/office/powerpoint/2010/main" val="4071861786"/>
      </p:ext>
    </p:extLst>
  </p:cSld>
  <p:clrMapOvr>
    <a:masterClrMapping/>
  </p:clrMapOvr>
  <p:extLst>
    <p:ext uri="{DCECCB84-F9BA-43D5-87BE-67443E8EF086}">
      <p15:sldGuideLst xmlns:p15="http://schemas.microsoft.com/office/powerpoint/2012/main">
        <p15:guide id="1" orient="horz" pos="182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7D54C1-2C3E-4526-AF86-389519F4F064}"/>
              </a:ext>
            </a:extLst>
          </p:cNvPr>
          <p:cNvSpPr/>
          <p:nvPr userDrawn="1"/>
        </p:nvSpPr>
        <p:spPr>
          <a:xfrm>
            <a:off x="0" y="4109014"/>
            <a:ext cx="12192000" cy="2748987"/>
          </a:xfrm>
          <a:prstGeom prst="rect">
            <a:avLst/>
          </a:prstGeom>
          <a:solidFill>
            <a:srgbClr val="F4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rgbClr val="621BC4"/>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283579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283579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283579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79290CE-1293-495D-A154-CAC65DCA8911}"/>
              </a:ext>
            </a:extLst>
          </p:cNvPr>
          <p:cNvSpPr>
            <a:spLocks noGrp="1"/>
          </p:cNvSpPr>
          <p:nvPr>
            <p:ph type="body" idx="14"/>
          </p:nvPr>
        </p:nvSpPr>
        <p:spPr>
          <a:xfrm>
            <a:off x="686378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Text Placeholder 3">
            <a:extLst>
              <a:ext uri="{FF2B5EF4-FFF2-40B4-BE49-F238E27FC236}">
                <a16:creationId xmlns:a16="http://schemas.microsoft.com/office/drawing/2014/main" id="{069007EF-26E4-41E2-BAB7-FFFBB7B56B43}"/>
              </a:ext>
            </a:extLst>
          </p:cNvPr>
          <p:cNvSpPr>
            <a:spLocks noGrp="1"/>
          </p:cNvSpPr>
          <p:nvPr>
            <p:ph type="body" sz="half" idx="15"/>
          </p:nvPr>
        </p:nvSpPr>
        <p:spPr>
          <a:xfrm>
            <a:off x="686378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Text Placeholder 2">
            <a:extLst>
              <a:ext uri="{FF2B5EF4-FFF2-40B4-BE49-F238E27FC236}">
                <a16:creationId xmlns:a16="http://schemas.microsoft.com/office/drawing/2014/main" id="{D8F80118-C64C-4150-8495-2CBA695BF372}"/>
              </a:ext>
            </a:extLst>
          </p:cNvPr>
          <p:cNvSpPr>
            <a:spLocks noGrp="1"/>
          </p:cNvSpPr>
          <p:nvPr>
            <p:ph type="body" idx="16"/>
          </p:nvPr>
        </p:nvSpPr>
        <p:spPr>
          <a:xfrm>
            <a:off x="686378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6" name="Picture 5" descr="A close up of a logo&#10;&#10;Description automatically generated">
            <a:extLst>
              <a:ext uri="{FF2B5EF4-FFF2-40B4-BE49-F238E27FC236}">
                <a16:creationId xmlns:a16="http://schemas.microsoft.com/office/drawing/2014/main" id="{B9987766-03CD-479C-952D-89A99AEC519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512" t="10610" r="5820"/>
          <a:stretch/>
        </p:blipFill>
        <p:spPr>
          <a:xfrm>
            <a:off x="1800" y="-106452"/>
            <a:ext cx="12190200" cy="5840225"/>
          </a:xfrm>
          <a:prstGeom prst="rect">
            <a:avLst/>
          </a:prstGeom>
        </p:spPr>
      </p:pic>
      <p:pic>
        <p:nvPicPr>
          <p:cNvPr id="25" name="Picture 24" descr="A person wearing a blue shirt&#10;&#10;Description automatically generated">
            <a:extLst>
              <a:ext uri="{FF2B5EF4-FFF2-40B4-BE49-F238E27FC236}">
                <a16:creationId xmlns:a16="http://schemas.microsoft.com/office/drawing/2014/main" id="{3A8E2E99-8389-47D1-A94B-AF48AC1387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0399" y="1518310"/>
            <a:ext cx="2028452" cy="2590703"/>
          </a:xfrm>
          <a:prstGeom prst="rect">
            <a:avLst/>
          </a:prstGeom>
        </p:spPr>
      </p:pic>
      <p:pic>
        <p:nvPicPr>
          <p:cNvPr id="27" name="Picture 26" descr="A person wearing a blue shirt&#10;&#10;Description automatically generated">
            <a:extLst>
              <a:ext uri="{FF2B5EF4-FFF2-40B4-BE49-F238E27FC236}">
                <a16:creationId xmlns:a16="http://schemas.microsoft.com/office/drawing/2014/main" id="{34E80FBC-33F8-4E43-AEE8-538E7897799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4810" y="1461640"/>
            <a:ext cx="2069988" cy="2647373"/>
          </a:xfrm>
          <a:prstGeom prst="rect">
            <a:avLst/>
          </a:prstGeom>
        </p:spPr>
      </p:pic>
    </p:spTree>
    <p:extLst>
      <p:ext uri="{BB962C8B-B14F-4D97-AF65-F5344CB8AC3E}">
        <p14:creationId xmlns:p14="http://schemas.microsoft.com/office/powerpoint/2010/main" val="2104607288"/>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hasCustomPrompt="1"/>
          </p:nvPr>
        </p:nvSpPr>
        <p:spPr>
          <a:xfrm>
            <a:off x="872925" y="4152168"/>
            <a:ext cx="3537031" cy="585047"/>
          </a:xfrm>
        </p:spPr>
        <p:txBody>
          <a:bodyPr anchor="t">
            <a:noAutofit/>
          </a:bodyPr>
          <a:lstStyle>
            <a:lvl1pPr>
              <a:lnSpc>
                <a:spcPct val="95000"/>
              </a:lnSpc>
              <a:defRPr lang="en-GB" sz="2400" dirty="0">
                <a:solidFill>
                  <a:schemeClr val="bg1"/>
                </a:solidFill>
              </a:defRPr>
            </a:lvl1pPr>
          </a:lstStyle>
          <a:p>
            <a:r>
              <a:rPr lang="en-US"/>
              <a:t>Thank you.</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sz="1400" b="1">
                <a:solidFill>
                  <a:schemeClr val="bg1"/>
                </a:solidFill>
              </a:defRPr>
            </a:lvl1pPr>
          </a:lstStyle>
          <a:p>
            <a:r>
              <a:rPr lang="en-US" err="1"/>
              <a:t>kervgroup.com</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72925" y="4745620"/>
            <a:ext cx="2348675" cy="233768"/>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72925" y="5173272"/>
            <a:ext cx="2348675" cy="541342"/>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5A87D474-DDB2-42DD-BF24-91136AC43B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872925" y="4979388"/>
            <a:ext cx="2348675"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79290CE-1293-495D-A154-CAC65DCA8911}"/>
              </a:ext>
            </a:extLst>
          </p:cNvPr>
          <p:cNvSpPr>
            <a:spLocks noGrp="1"/>
          </p:cNvSpPr>
          <p:nvPr>
            <p:ph type="body" idx="14"/>
          </p:nvPr>
        </p:nvSpPr>
        <p:spPr>
          <a:xfrm>
            <a:off x="3328072" y="4745620"/>
            <a:ext cx="2348675" cy="233768"/>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Text Placeholder 3">
            <a:extLst>
              <a:ext uri="{FF2B5EF4-FFF2-40B4-BE49-F238E27FC236}">
                <a16:creationId xmlns:a16="http://schemas.microsoft.com/office/drawing/2014/main" id="{069007EF-26E4-41E2-BAB7-FFFBB7B56B43}"/>
              </a:ext>
            </a:extLst>
          </p:cNvPr>
          <p:cNvSpPr>
            <a:spLocks noGrp="1"/>
          </p:cNvSpPr>
          <p:nvPr>
            <p:ph type="body" sz="half" idx="15"/>
          </p:nvPr>
        </p:nvSpPr>
        <p:spPr>
          <a:xfrm>
            <a:off x="3328072" y="5173272"/>
            <a:ext cx="2348675" cy="541342"/>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Text Placeholder 2">
            <a:extLst>
              <a:ext uri="{FF2B5EF4-FFF2-40B4-BE49-F238E27FC236}">
                <a16:creationId xmlns:a16="http://schemas.microsoft.com/office/drawing/2014/main" id="{D8F80118-C64C-4150-8495-2CBA695BF372}"/>
              </a:ext>
            </a:extLst>
          </p:cNvPr>
          <p:cNvSpPr>
            <a:spLocks noGrp="1"/>
          </p:cNvSpPr>
          <p:nvPr>
            <p:ph type="body" idx="16"/>
          </p:nvPr>
        </p:nvSpPr>
        <p:spPr>
          <a:xfrm>
            <a:off x="3328072" y="4979388"/>
            <a:ext cx="2348675"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273784C-E1E7-407E-ABF8-5F61374EE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954" y="443836"/>
            <a:ext cx="3833013" cy="2424410"/>
          </a:xfrm>
          <a:prstGeom prst="rect">
            <a:avLst/>
          </a:prstGeom>
        </p:spPr>
      </p:pic>
    </p:spTree>
    <p:extLst>
      <p:ext uri="{BB962C8B-B14F-4D97-AF65-F5344CB8AC3E}">
        <p14:creationId xmlns:p14="http://schemas.microsoft.com/office/powerpoint/2010/main" val="173739794"/>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0F1128"/>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273784C-E1E7-407E-ABF8-5F61374EE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05555"/>
            <a:ext cx="3833013" cy="2424410"/>
          </a:xfrm>
          <a:prstGeom prst="rect">
            <a:avLst/>
          </a:prstGeom>
        </p:spPr>
      </p:pic>
      <p:pic>
        <p:nvPicPr>
          <p:cNvPr id="4" name="Picture 3" descr="A close up of a logo&#10;&#10;Description automatically generated">
            <a:extLst>
              <a:ext uri="{FF2B5EF4-FFF2-40B4-BE49-F238E27FC236}">
                <a16:creationId xmlns:a16="http://schemas.microsoft.com/office/drawing/2014/main" id="{68AEBC39-D5CA-2F6B-D767-755113F924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30283"/>
            <a:ext cx="12190200" cy="2590800"/>
          </a:xfrm>
          <a:prstGeom prst="rect">
            <a:avLst/>
          </a:prstGeom>
        </p:spPr>
      </p:pic>
    </p:spTree>
    <p:extLst>
      <p:ext uri="{BB962C8B-B14F-4D97-AF65-F5344CB8AC3E}">
        <p14:creationId xmlns:p14="http://schemas.microsoft.com/office/powerpoint/2010/main" val="1187457832"/>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Imag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3747828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90" b="1" i="0">
                <a:solidFill>
                  <a:srgbClr val="7B1FE8"/>
                </a:solidFill>
                <a:latin typeface="Aeonik Pro"/>
                <a:cs typeface="Aeonik Pro"/>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8883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0591064" y="1"/>
            <a:ext cx="160093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grpSp>
        <p:nvGrpSpPr>
          <p:cNvPr id="10" name="Group 9">
            <a:extLst>
              <a:ext uri="{FF2B5EF4-FFF2-40B4-BE49-F238E27FC236}">
                <a16:creationId xmlns:a16="http://schemas.microsoft.com/office/drawing/2014/main" id="{755A3AFB-3395-4899-B0EC-A729BC0358D9}"/>
              </a:ext>
            </a:extLst>
          </p:cNvPr>
          <p:cNvGrpSpPr/>
          <p:nvPr userDrawn="1"/>
        </p:nvGrpSpPr>
        <p:grpSpPr>
          <a:xfrm>
            <a:off x="4136981" y="2112088"/>
            <a:ext cx="6450292" cy="4745913"/>
            <a:chOff x="4140771" y="2112087"/>
            <a:chExt cx="6450292" cy="4745913"/>
          </a:xfrm>
        </p:grpSpPr>
        <p:pic>
          <p:nvPicPr>
            <p:cNvPr id="7" name="Picture 6" descr="A group of people in a room&#10;&#10;Description automatically generated with low confidence">
              <a:extLst>
                <a:ext uri="{FF2B5EF4-FFF2-40B4-BE49-F238E27FC236}">
                  <a16:creationId xmlns:a16="http://schemas.microsoft.com/office/drawing/2014/main" id="{326D0AC3-7A6C-49C5-B409-A94D589B810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903433" y="2415620"/>
              <a:ext cx="5676624" cy="4437945"/>
            </a:xfrm>
            <a:prstGeom prst="rect">
              <a:avLst/>
            </a:prstGeom>
          </p:spPr>
        </p:pic>
        <p:sp>
          <p:nvSpPr>
            <p:cNvPr id="13" name="Rectangle 12">
              <a:extLst>
                <a:ext uri="{FF2B5EF4-FFF2-40B4-BE49-F238E27FC236}">
                  <a16:creationId xmlns:a16="http://schemas.microsoft.com/office/drawing/2014/main" id="{EF064ACA-D2AC-4739-928B-7450981D9CB9}"/>
                </a:ext>
              </a:extLst>
            </p:cNvPr>
            <p:cNvSpPr/>
            <p:nvPr userDrawn="1"/>
          </p:nvSpPr>
          <p:spPr>
            <a:xfrm rot="10800000">
              <a:off x="4140771" y="2112087"/>
              <a:ext cx="6450292" cy="2992572"/>
            </a:xfrm>
            <a:prstGeom prst="rect">
              <a:avLst/>
            </a:prstGeom>
            <a:gradFill flip="none" rotWithShape="1">
              <a:gsLst>
                <a:gs pos="56000">
                  <a:schemeClr val="bg1"/>
                </a:gs>
                <a:gs pos="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2AD2DFAA-0D04-4FD2-BED6-90666E987902}"/>
                </a:ext>
              </a:extLst>
            </p:cNvPr>
            <p:cNvSpPr/>
            <p:nvPr userDrawn="1"/>
          </p:nvSpPr>
          <p:spPr>
            <a:xfrm rot="5400000">
              <a:off x="4055218" y="3273242"/>
              <a:ext cx="4176944" cy="2992572"/>
            </a:xfrm>
            <a:prstGeom prst="rect">
              <a:avLst/>
            </a:prstGeom>
            <a:gradFill flip="none" rotWithShape="1">
              <a:gsLst>
                <a:gs pos="56000">
                  <a:schemeClr val="bg1"/>
                </a:gs>
                <a:gs pos="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009961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_Bright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13AF39-77DD-4883-AF15-868B1F6CDA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724276" y="667"/>
            <a:ext cx="2529590" cy="6856667"/>
          </a:xfrm>
          <a:prstGeom prst="rect">
            <a:avLst/>
          </a:prstGeom>
        </p:spPr>
      </p:pic>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2712834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ter title_Imag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92F300"/>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500343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ter title_Whit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7215C9"/>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chemeClr val="tx2"/>
                </a:solidFill>
              </a:defRPr>
            </a:lvl1pPr>
          </a:lstStyle>
          <a:p>
            <a:r>
              <a:rPr lang="en-US"/>
              <a:t>Click to edit Master title style</a:t>
            </a:r>
            <a:endParaRPr lang="en-GB"/>
          </a:p>
        </p:txBody>
      </p:sp>
      <p:pic>
        <p:nvPicPr>
          <p:cNvPr id="2" name="Picture 1">
            <a:extLst>
              <a:ext uri="{FF2B5EF4-FFF2-40B4-BE49-F238E27FC236}">
                <a16:creationId xmlns:a16="http://schemas.microsoft.com/office/drawing/2014/main" id="{78268EDE-E031-47F6-A37F-FC433B25FC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272234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Chapter title_Brigh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639379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Chapter title_Brigh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90134D"/>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2632285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Chapter title_Br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007BD8"/>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1722058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ody copy and bullet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965862"/>
            <a:ext cx="10515600" cy="701676"/>
          </a:xfrm>
        </p:spPr>
        <p:txBody>
          <a:bodyPr>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5" name="Content Placeholder 2">
            <a:extLst>
              <a:ext uri="{FF2B5EF4-FFF2-40B4-BE49-F238E27FC236}">
                <a16:creationId xmlns:a16="http://schemas.microsoft.com/office/drawing/2014/main" id="{7C0212D1-042E-4747-A461-C9D62E1E8E02}"/>
              </a:ext>
            </a:extLst>
          </p:cNvPr>
          <p:cNvSpPr>
            <a:spLocks noGrp="1"/>
          </p:cNvSpPr>
          <p:nvPr>
            <p:ph idx="1"/>
          </p:nvPr>
        </p:nvSpPr>
        <p:spPr>
          <a:xfrm>
            <a:off x="6683759" y="2511706"/>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102596"/>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660343"/>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048464"/>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ext Placeholder 2">
            <a:extLst>
              <a:ext uri="{FF2B5EF4-FFF2-40B4-BE49-F238E27FC236}">
                <a16:creationId xmlns:a16="http://schemas.microsoft.com/office/drawing/2014/main" id="{FC380077-55E8-429A-9E93-0E94D3CD4F38}"/>
              </a:ext>
            </a:extLst>
          </p:cNvPr>
          <p:cNvSpPr>
            <a:spLocks noGrp="1"/>
          </p:cNvSpPr>
          <p:nvPr>
            <p:ph type="body" idx="13"/>
          </p:nvPr>
        </p:nvSpPr>
        <p:spPr>
          <a:xfrm>
            <a:off x="6683759" y="2105110"/>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E410AFB6-C5BB-447D-A094-168ACB724AF5}"/>
              </a:ext>
            </a:extLst>
          </p:cNvPr>
          <p:cNvSpPr>
            <a:spLocks noGrp="1"/>
          </p:cNvSpPr>
          <p:nvPr>
            <p:ph idx="14"/>
          </p:nvPr>
        </p:nvSpPr>
        <p:spPr>
          <a:xfrm>
            <a:off x="6683758" y="4043635"/>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7428ABFA-EC8F-4340-A247-81EC946F7571}"/>
              </a:ext>
            </a:extLst>
          </p:cNvPr>
          <p:cNvSpPr>
            <a:spLocks noGrp="1"/>
          </p:cNvSpPr>
          <p:nvPr>
            <p:ph type="body" idx="15"/>
          </p:nvPr>
        </p:nvSpPr>
        <p:spPr>
          <a:xfrm>
            <a:off x="6683757" y="3637039"/>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3717727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0" y="3888420"/>
            <a:ext cx="12192000" cy="29695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477588"/>
            <a:ext cx="10515600" cy="701676"/>
          </a:xfrm>
        </p:spPr>
        <p:txBody>
          <a:bodyPr>
            <a:noAutofit/>
          </a:bodyPr>
          <a:lstStyle>
            <a:lvl1pPr>
              <a:defRPr sz="3700">
                <a:solidFill>
                  <a:schemeClr val="tx2"/>
                </a:solidFill>
              </a:defRPr>
            </a:lvl1pPr>
          </a:lstStyle>
          <a:p>
            <a:r>
              <a:rPr lang="en-US"/>
              <a:t>Click to edit Master title style</a:t>
            </a:r>
            <a:endParaRPr lang="en-GB"/>
          </a:p>
        </p:txBody>
      </p:sp>
      <p:sp>
        <p:nvSpPr>
          <p:cNvPr id="12" name="Date Placeholder 3">
            <a:extLst>
              <a:ext uri="{FF2B5EF4-FFF2-40B4-BE49-F238E27FC236}">
                <a16:creationId xmlns:a16="http://schemas.microsoft.com/office/drawing/2014/main" id="{0CC5CD50-703B-4EC9-9059-AD40EB9E217D}"/>
              </a:ext>
            </a:extLst>
          </p:cNvPr>
          <p:cNvSpPr>
            <a:spLocks noGrp="1"/>
          </p:cNvSpPr>
          <p:nvPr>
            <p:ph type="dt" sz="half" idx="10"/>
          </p:nvPr>
        </p:nvSpPr>
        <p:spPr>
          <a:xfrm>
            <a:off x="838200" y="6275326"/>
            <a:ext cx="2743200" cy="365125"/>
          </a:xfrm>
        </p:spPr>
        <p:txBody>
          <a:bodyPr/>
          <a:lstStyle>
            <a:lvl1pPr>
              <a:defRPr>
                <a:solidFill>
                  <a:schemeClr val="bg1"/>
                </a:solidFill>
              </a:defRPr>
            </a:lvl1pPr>
          </a:lstStyle>
          <a:p>
            <a:r>
              <a:rPr lang="en-US"/>
              <a:t>1 |  Chapter title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38FF8725-1774-4321-85FF-F1BF9AC9046B}"/>
              </a:ext>
            </a:extLst>
          </p:cNvPr>
          <p:cNvSpPr>
            <a:spLocks noGrp="1"/>
          </p:cNvSpPr>
          <p:nvPr>
            <p:ph type="body" sz="half" idx="11"/>
          </p:nvPr>
        </p:nvSpPr>
        <p:spPr>
          <a:xfrm>
            <a:off x="6516211" y="1676469"/>
            <a:ext cx="4836002" cy="1799093"/>
          </a:xfrm>
          <a:prstGeom prst="rect">
            <a:avLst/>
          </a:prstGeom>
        </p:spPr>
        <p:txBody>
          <a:bodyPr>
            <a:noAutofit/>
          </a:bodyPr>
          <a:lstStyle>
            <a:lvl1pPr marL="285743" indent="-285743">
              <a:lnSpc>
                <a:spcPct val="120000"/>
              </a:lnSpc>
              <a:spcBef>
                <a:spcPts val="0"/>
              </a:spcBef>
              <a:buFontTx/>
              <a:buBlip>
                <a:blip r:embed="rId3"/>
              </a:buBlip>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176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Imag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296767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0591064" y="1"/>
            <a:ext cx="160093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 name="Picture 2">
            <a:extLst>
              <a:ext uri="{FF2B5EF4-FFF2-40B4-BE49-F238E27FC236}">
                <a16:creationId xmlns:a16="http://schemas.microsoft.com/office/drawing/2014/main" id="{DC66408F-5005-32BC-B44D-88F1ADE4FA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872760" y="3429000"/>
            <a:ext cx="4703507" cy="3429000"/>
          </a:xfrm>
          <a:prstGeom prst="rect">
            <a:avLst/>
          </a:prstGeom>
        </p:spPr>
      </p:pic>
    </p:spTree>
    <p:extLst>
      <p:ext uri="{BB962C8B-B14F-4D97-AF65-F5344CB8AC3E}">
        <p14:creationId xmlns:p14="http://schemas.microsoft.com/office/powerpoint/2010/main" val="4252382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8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0591064" y="1"/>
            <a:ext cx="160093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Tree>
    <p:extLst>
      <p:ext uri="{BB962C8B-B14F-4D97-AF65-F5344CB8AC3E}">
        <p14:creationId xmlns:p14="http://schemas.microsoft.com/office/powerpoint/2010/main" val="4084883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7415785" y="1"/>
            <a:ext cx="477621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5800344"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Tree>
    <p:extLst>
      <p:ext uri="{BB962C8B-B14F-4D97-AF65-F5344CB8AC3E}">
        <p14:creationId xmlns:p14="http://schemas.microsoft.com/office/powerpoint/2010/main" val="3530346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7_Body copy and bullet list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A37923-9C15-4E0F-96BD-5269CF17A3F2}"/>
              </a:ext>
            </a:extLst>
          </p:cNvPr>
          <p:cNvGrpSpPr/>
          <p:nvPr userDrawn="1"/>
        </p:nvGrpSpPr>
        <p:grpSpPr>
          <a:xfrm>
            <a:off x="0" y="4394200"/>
            <a:ext cx="12192000" cy="2463801"/>
            <a:chOff x="-3049" y="4394199"/>
            <a:chExt cx="12192000" cy="2463801"/>
          </a:xfrm>
        </p:grpSpPr>
        <p:sp>
          <p:nvSpPr>
            <p:cNvPr id="9" name="Freeform: Shape 8">
              <a:extLst>
                <a:ext uri="{FF2B5EF4-FFF2-40B4-BE49-F238E27FC236}">
                  <a16:creationId xmlns:a16="http://schemas.microsoft.com/office/drawing/2014/main" id="{72907768-E3E0-4D85-8C9D-E780DB0D36C4}"/>
                </a:ext>
              </a:extLst>
            </p:cNvPr>
            <p:cNvSpPr/>
            <p:nvPr/>
          </p:nvSpPr>
          <p:spPr>
            <a:xfrm>
              <a:off x="-3049" y="4856394"/>
              <a:ext cx="12192000" cy="2001606"/>
            </a:xfrm>
            <a:custGeom>
              <a:avLst/>
              <a:gdLst>
                <a:gd name="connsiteX0" fmla="*/ 0 w 12192000"/>
                <a:gd name="connsiteY0" fmla="*/ 0 h 2001606"/>
                <a:gd name="connsiteX1" fmla="*/ 3581400 w 12192000"/>
                <a:gd name="connsiteY1" fmla="*/ 0 h 2001606"/>
                <a:gd name="connsiteX2" fmla="*/ 3581400 w 12192000"/>
                <a:gd name="connsiteY2" fmla="*/ 121187 h 2001606"/>
                <a:gd name="connsiteX3" fmla="*/ 6418644 w 12192000"/>
                <a:gd name="connsiteY3" fmla="*/ 1521504 h 2001606"/>
                <a:gd name="connsiteX4" fmla="*/ 9182100 w 12192000"/>
                <a:gd name="connsiteY4" fmla="*/ 1521504 h 2001606"/>
                <a:gd name="connsiteX5" fmla="*/ 9182100 w 12192000"/>
                <a:gd name="connsiteY5" fmla="*/ 1544038 h 2001606"/>
                <a:gd name="connsiteX6" fmla="*/ 12192000 w 12192000"/>
                <a:gd name="connsiteY6" fmla="*/ 58506 h 2001606"/>
                <a:gd name="connsiteX7" fmla="*/ 12192000 w 12192000"/>
                <a:gd name="connsiteY7" fmla="*/ 2001606 h 2001606"/>
                <a:gd name="connsiteX8" fmla="*/ 9182100 w 12192000"/>
                <a:gd name="connsiteY8" fmla="*/ 2001606 h 2001606"/>
                <a:gd name="connsiteX9" fmla="*/ 8255000 w 12192000"/>
                <a:gd name="connsiteY9" fmla="*/ 2001606 h 2001606"/>
                <a:gd name="connsiteX10" fmla="*/ 7391400 w 12192000"/>
                <a:gd name="connsiteY10" fmla="*/ 2001606 h 2001606"/>
                <a:gd name="connsiteX11" fmla="*/ 5600700 w 12192000"/>
                <a:gd name="connsiteY11" fmla="*/ 2001606 h 2001606"/>
                <a:gd name="connsiteX12" fmla="*/ 3581400 w 12192000"/>
                <a:gd name="connsiteY12" fmla="*/ 2001606 h 2001606"/>
                <a:gd name="connsiteX13" fmla="*/ 3454400 w 12192000"/>
                <a:gd name="connsiteY13" fmla="*/ 2001606 h 2001606"/>
                <a:gd name="connsiteX14" fmla="*/ 0 w 12192000"/>
                <a:gd name="connsiteY14" fmla="*/ 2001606 h 200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01606">
                  <a:moveTo>
                    <a:pt x="0" y="0"/>
                  </a:moveTo>
                  <a:lnTo>
                    <a:pt x="3581400" y="0"/>
                  </a:lnTo>
                  <a:lnTo>
                    <a:pt x="3581400" y="121187"/>
                  </a:lnTo>
                  <a:lnTo>
                    <a:pt x="6418644" y="1521504"/>
                  </a:lnTo>
                  <a:lnTo>
                    <a:pt x="9182100" y="1521504"/>
                  </a:lnTo>
                  <a:lnTo>
                    <a:pt x="9182100" y="1544038"/>
                  </a:lnTo>
                  <a:lnTo>
                    <a:pt x="12192000" y="58506"/>
                  </a:lnTo>
                  <a:lnTo>
                    <a:pt x="12192000" y="2001606"/>
                  </a:lnTo>
                  <a:lnTo>
                    <a:pt x="9182100" y="2001606"/>
                  </a:lnTo>
                  <a:lnTo>
                    <a:pt x="8255000" y="2001606"/>
                  </a:lnTo>
                  <a:lnTo>
                    <a:pt x="7391400" y="2001606"/>
                  </a:lnTo>
                  <a:lnTo>
                    <a:pt x="5600700" y="2001606"/>
                  </a:lnTo>
                  <a:lnTo>
                    <a:pt x="3581400" y="2001606"/>
                  </a:lnTo>
                  <a:lnTo>
                    <a:pt x="3454400" y="2001606"/>
                  </a:lnTo>
                  <a:lnTo>
                    <a:pt x="0" y="20016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pic>
          <p:nvPicPr>
            <p:cNvPr id="10" name="Picture 9" descr="A close up of a logo&#10;&#10;Description automatically generated">
              <a:extLst>
                <a:ext uri="{FF2B5EF4-FFF2-40B4-BE49-F238E27FC236}">
                  <a16:creationId xmlns:a16="http://schemas.microsoft.com/office/drawing/2014/main" id="{44280ACB-1221-45C2-8818-65E501AD08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119" b="37790"/>
            <a:stretch/>
          </p:blipFill>
          <p:spPr>
            <a:xfrm>
              <a:off x="-3049" y="4394199"/>
              <a:ext cx="12192000" cy="2298701"/>
            </a:xfrm>
            <a:prstGeom prst="rect">
              <a:avLst/>
            </a:prstGeom>
          </p:spPr>
        </p:pic>
      </p:gr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10509503" cy="701676"/>
          </a:xfrm>
        </p:spPr>
        <p:txBody>
          <a:bodyPr>
            <a:noAutofit/>
          </a:bodyPr>
          <a:lstStyle>
            <a:lvl1pPr algn="ct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spTree>
    <p:extLst>
      <p:ext uri="{BB962C8B-B14F-4D97-AF65-F5344CB8AC3E}">
        <p14:creationId xmlns:p14="http://schemas.microsoft.com/office/powerpoint/2010/main" val="1492217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9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 y="5266944"/>
            <a:ext cx="12192001" cy="15910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10509503" cy="701676"/>
          </a:xfrm>
        </p:spPr>
        <p:txBody>
          <a:bodyPr>
            <a:noAutofit/>
          </a:bodyPr>
          <a:lstStyle>
            <a:lvl1pPr algn="l">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spTree>
    <p:extLst>
      <p:ext uri="{BB962C8B-B14F-4D97-AF65-F5344CB8AC3E}">
        <p14:creationId xmlns:p14="http://schemas.microsoft.com/office/powerpoint/2010/main" val="2325714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Body copy and bullet lis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 y="0"/>
            <a:ext cx="477621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5800344" cy="701676"/>
          </a:xfrm>
        </p:spPr>
        <p:txBody>
          <a:bodyPr>
            <a:noAutofit/>
          </a:bodyPr>
          <a:lstStyle>
            <a:lvl1pPr>
              <a:defRPr sz="3700">
                <a:solidFill>
                  <a:schemeClr val="bg1"/>
                </a:solidFill>
              </a:defRPr>
            </a:lvl1pPr>
          </a:lstStyle>
          <a:p>
            <a:r>
              <a:rPr lang="en-US"/>
              <a:t>Click to edit Master title style</a:t>
            </a:r>
            <a:endParaRPr lang="en-GB"/>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pic>
        <p:nvPicPr>
          <p:cNvPr id="7" name="Picture 6">
            <a:extLst>
              <a:ext uri="{FF2B5EF4-FFF2-40B4-BE49-F238E27FC236}">
                <a16:creationId xmlns:a16="http://schemas.microsoft.com/office/drawing/2014/main" id="{518736EB-093F-40C6-93A4-C87263B20C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89780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Body copy and bullet lis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3D7AB-F608-4AD7-5E47-0341D4631B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488493" y="3429000"/>
            <a:ext cx="4703507" cy="3429000"/>
          </a:xfrm>
          <a:prstGeom prst="rect">
            <a:avLst/>
          </a:prstGeom>
        </p:spPr>
      </p:pic>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pic>
        <p:nvPicPr>
          <p:cNvPr id="13" name="Picture 12">
            <a:extLst>
              <a:ext uri="{FF2B5EF4-FFF2-40B4-BE49-F238E27FC236}">
                <a16:creationId xmlns:a16="http://schemas.microsoft.com/office/drawing/2014/main" id="{36F35465-665B-46FF-AF17-9881CEB77B7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Tree>
    <p:extLst>
      <p:ext uri="{BB962C8B-B14F-4D97-AF65-F5344CB8AC3E}">
        <p14:creationId xmlns:p14="http://schemas.microsoft.com/office/powerpoint/2010/main" val="3522792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Body copy and bullet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pic>
        <p:nvPicPr>
          <p:cNvPr id="9" name="Picture 8">
            <a:extLst>
              <a:ext uri="{FF2B5EF4-FFF2-40B4-BE49-F238E27FC236}">
                <a16:creationId xmlns:a16="http://schemas.microsoft.com/office/drawing/2014/main" id="{74A3108D-E4B5-4982-B2A2-B8BCCE4739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2061804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ody copy and bullet list_Imag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753292F-E3FC-464D-8C17-742C435F2D57}"/>
              </a:ext>
            </a:extLst>
          </p:cNvPr>
          <p:cNvSpPr>
            <a:spLocks noGrp="1"/>
          </p:cNvSpPr>
          <p:nvPr>
            <p:ph type="pic" idx="1"/>
          </p:nvPr>
        </p:nvSpPr>
        <p:spPr>
          <a:xfrm>
            <a:off x="6096000" y="0"/>
            <a:ext cx="6096000" cy="68580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829961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ody copy and bullet list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
        <p:nvSpPr>
          <p:cNvPr id="14" name="Content Placeholder 2">
            <a:extLst>
              <a:ext uri="{FF2B5EF4-FFF2-40B4-BE49-F238E27FC236}">
                <a16:creationId xmlns:a16="http://schemas.microsoft.com/office/drawing/2014/main" id="{FE030D07-4755-4E6B-9A84-ABCA8C229053}"/>
              </a:ext>
            </a:extLst>
          </p:cNvPr>
          <p:cNvSpPr>
            <a:spLocks noGrp="1"/>
          </p:cNvSpPr>
          <p:nvPr>
            <p:ph idx="1"/>
          </p:nvPr>
        </p:nvSpPr>
        <p:spPr>
          <a:xfrm>
            <a:off x="6096000" y="1023737"/>
            <a:ext cx="5257800" cy="5153226"/>
          </a:xfrm>
          <a:prstGeom prst="rect">
            <a:avLst/>
          </a:prstGeom>
        </p:spPr>
        <p:txBody>
          <a:bodyPr>
            <a:no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3435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Bright Purple">
    <p:bg>
      <p:bgPr>
        <a:solidFill>
          <a:srgbClr val="621BC4"/>
        </a:soli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613AF39-77DD-4883-AF15-868B1F6CD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1" cy="6858000"/>
          </a:xfrm>
          <a:prstGeom prst="rect">
            <a:avLst/>
          </a:prstGeom>
        </p:spPr>
      </p:pic>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3793961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Slid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B0B7D4"/>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189598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Quote Slide_Purp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7" name="Title 1">
            <a:extLst>
              <a:ext uri="{FF2B5EF4-FFF2-40B4-BE49-F238E27FC236}">
                <a16:creationId xmlns:a16="http://schemas.microsoft.com/office/drawing/2014/main" id="{23A16578-5E5C-45B1-9AE1-4A85614E0955}"/>
              </a:ext>
            </a:extLst>
          </p:cNvPr>
          <p:cNvSpPr>
            <a:spLocks noGrp="1"/>
          </p:cNvSpPr>
          <p:nvPr>
            <p:ph type="title"/>
          </p:nvPr>
        </p:nvSpPr>
        <p:spPr>
          <a:xfrm>
            <a:off x="838201" y="477588"/>
            <a:ext cx="9140301" cy="701676"/>
          </a:xfrm>
        </p:spPr>
        <p:txBody>
          <a:bodyPr>
            <a:noAutofit/>
          </a:bodyPr>
          <a:lstStyle>
            <a:lvl1pPr>
              <a:defRPr sz="37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82859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Quote Slid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rgbClr val="78709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002060"/>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rgbClr val="787090"/>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91282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usiness 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chemeClr val="tx2"/>
                </a:solidFill>
                <a:effectLst/>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4" y="3032569"/>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9" y="5858774"/>
            <a:ext cx="1138798" cy="624705"/>
          </a:xfrm>
          <a:prstGeom prst="rect">
            <a:avLst/>
          </a:prstGeom>
        </p:spPr>
      </p:pic>
      <p:sp>
        <p:nvSpPr>
          <p:cNvPr id="12" name="Text Placeholder 2">
            <a:extLst>
              <a:ext uri="{FF2B5EF4-FFF2-40B4-BE49-F238E27FC236}">
                <a16:creationId xmlns:a16="http://schemas.microsoft.com/office/drawing/2014/main" id="{A4CF8395-DF4B-485E-8D65-CE8C5C416FFB}"/>
              </a:ext>
            </a:extLst>
          </p:cNvPr>
          <p:cNvSpPr>
            <a:spLocks noGrp="1"/>
          </p:cNvSpPr>
          <p:nvPr>
            <p:ph type="body" idx="13"/>
          </p:nvPr>
        </p:nvSpPr>
        <p:spPr>
          <a:xfrm>
            <a:off x="2862184" y="3032569"/>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29B87151-C457-4387-B488-EDC952AC0C92}"/>
              </a:ext>
            </a:extLst>
          </p:cNvPr>
          <p:cNvSpPr>
            <a:spLocks noGrp="1"/>
          </p:cNvSpPr>
          <p:nvPr>
            <p:ph type="body" sz="half" idx="14"/>
          </p:nvPr>
        </p:nvSpPr>
        <p:spPr>
          <a:xfrm>
            <a:off x="286218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F0BC067D-EE06-446B-89F2-E85FA48CC9AA}"/>
              </a:ext>
            </a:extLst>
          </p:cNvPr>
          <p:cNvSpPr>
            <a:spLocks noGrp="1"/>
          </p:cNvSpPr>
          <p:nvPr>
            <p:ph type="body" idx="15"/>
          </p:nvPr>
        </p:nvSpPr>
        <p:spPr>
          <a:xfrm>
            <a:off x="4887754"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a:extLst>
              <a:ext uri="{FF2B5EF4-FFF2-40B4-BE49-F238E27FC236}">
                <a16:creationId xmlns:a16="http://schemas.microsoft.com/office/drawing/2014/main" id="{B51F06F4-ECC0-4EA3-8064-C14CC631E519}"/>
              </a:ext>
            </a:extLst>
          </p:cNvPr>
          <p:cNvSpPr>
            <a:spLocks noGrp="1"/>
          </p:cNvSpPr>
          <p:nvPr>
            <p:ph type="body" sz="half" idx="16"/>
          </p:nvPr>
        </p:nvSpPr>
        <p:spPr>
          <a:xfrm>
            <a:off x="488775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Text Placeholder 2">
            <a:extLst>
              <a:ext uri="{FF2B5EF4-FFF2-40B4-BE49-F238E27FC236}">
                <a16:creationId xmlns:a16="http://schemas.microsoft.com/office/drawing/2014/main" id="{DD767534-E99F-477C-965B-A3C25BBC43D7}"/>
              </a:ext>
            </a:extLst>
          </p:cNvPr>
          <p:cNvSpPr>
            <a:spLocks noGrp="1"/>
          </p:cNvSpPr>
          <p:nvPr>
            <p:ph type="body" idx="17"/>
          </p:nvPr>
        </p:nvSpPr>
        <p:spPr>
          <a:xfrm>
            <a:off x="6913323"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3">
            <a:extLst>
              <a:ext uri="{FF2B5EF4-FFF2-40B4-BE49-F238E27FC236}">
                <a16:creationId xmlns:a16="http://schemas.microsoft.com/office/drawing/2014/main" id="{9E8C0362-F53F-4CAB-AACC-59D74184E89A}"/>
              </a:ext>
            </a:extLst>
          </p:cNvPr>
          <p:cNvSpPr>
            <a:spLocks noGrp="1"/>
          </p:cNvSpPr>
          <p:nvPr>
            <p:ph type="body" sz="half" idx="18"/>
          </p:nvPr>
        </p:nvSpPr>
        <p:spPr>
          <a:xfrm>
            <a:off x="6913322"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2">
            <a:extLst>
              <a:ext uri="{FF2B5EF4-FFF2-40B4-BE49-F238E27FC236}">
                <a16:creationId xmlns:a16="http://schemas.microsoft.com/office/drawing/2014/main" id="{9D83B938-FAF8-4B6A-80B3-F85C0A4D4BE2}"/>
              </a:ext>
            </a:extLst>
          </p:cNvPr>
          <p:cNvSpPr>
            <a:spLocks noGrp="1"/>
          </p:cNvSpPr>
          <p:nvPr>
            <p:ph type="body" idx="19"/>
          </p:nvPr>
        </p:nvSpPr>
        <p:spPr>
          <a:xfrm>
            <a:off x="8827314"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a:extLst>
              <a:ext uri="{FF2B5EF4-FFF2-40B4-BE49-F238E27FC236}">
                <a16:creationId xmlns:a16="http://schemas.microsoft.com/office/drawing/2014/main" id="{040A7146-6A11-4BF4-B255-50466C718A15}"/>
              </a:ext>
            </a:extLst>
          </p:cNvPr>
          <p:cNvSpPr>
            <a:spLocks noGrp="1"/>
          </p:cNvSpPr>
          <p:nvPr>
            <p:ph type="body" sz="half" idx="20"/>
          </p:nvPr>
        </p:nvSpPr>
        <p:spPr>
          <a:xfrm>
            <a:off x="882731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1" name="Picture 30">
            <a:extLst>
              <a:ext uri="{FF2B5EF4-FFF2-40B4-BE49-F238E27FC236}">
                <a16:creationId xmlns:a16="http://schemas.microsoft.com/office/drawing/2014/main" id="{87998983-929F-46D7-8B0F-7A587F5E40B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615877" y="1999989"/>
            <a:ext cx="1169830" cy="1169830"/>
          </a:xfrm>
          <a:prstGeom prst="rect">
            <a:avLst/>
          </a:prstGeom>
        </p:spPr>
      </p:pic>
      <p:pic>
        <p:nvPicPr>
          <p:cNvPr id="33" name="Picture 32">
            <a:extLst>
              <a:ext uri="{FF2B5EF4-FFF2-40B4-BE49-F238E27FC236}">
                <a16:creationId xmlns:a16="http://schemas.microsoft.com/office/drawing/2014/main" id="{45071DAD-4078-4994-B67E-C9BE8A01D2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93591" y="2008227"/>
            <a:ext cx="1169830" cy="1169830"/>
          </a:xfrm>
          <a:prstGeom prst="rect">
            <a:avLst/>
          </a:prstGeom>
        </p:spPr>
      </p:pic>
      <p:pic>
        <p:nvPicPr>
          <p:cNvPr id="35" name="Picture 34">
            <a:extLst>
              <a:ext uri="{FF2B5EF4-FFF2-40B4-BE49-F238E27FC236}">
                <a16:creationId xmlns:a16="http://schemas.microsoft.com/office/drawing/2014/main" id="{794343A7-DE8D-4C8A-9C32-936405FB635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833130" y="2009215"/>
            <a:ext cx="1167854" cy="1167854"/>
          </a:xfrm>
          <a:prstGeom prst="rect">
            <a:avLst/>
          </a:prstGeom>
        </p:spPr>
      </p:pic>
      <p:pic>
        <p:nvPicPr>
          <p:cNvPr id="37" name="Picture 36">
            <a:extLst>
              <a:ext uri="{FF2B5EF4-FFF2-40B4-BE49-F238E27FC236}">
                <a16:creationId xmlns:a16="http://schemas.microsoft.com/office/drawing/2014/main" id="{4D0CF3AD-0145-41B8-ADC1-7A856E888AC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634148" y="2009215"/>
            <a:ext cx="1167854" cy="1167854"/>
          </a:xfrm>
          <a:prstGeom prst="rect">
            <a:avLst/>
          </a:prstGeom>
        </p:spPr>
      </p:pic>
      <p:pic>
        <p:nvPicPr>
          <p:cNvPr id="39" name="Picture 38">
            <a:extLst>
              <a:ext uri="{FF2B5EF4-FFF2-40B4-BE49-F238E27FC236}">
                <a16:creationId xmlns:a16="http://schemas.microsoft.com/office/drawing/2014/main" id="{AD04CF23-7345-4DDD-965F-C39F357808A7}"/>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65434" y="2027940"/>
            <a:ext cx="1169830" cy="1169830"/>
          </a:xfrm>
          <a:prstGeom prst="rect">
            <a:avLst/>
          </a:prstGeom>
        </p:spPr>
      </p:pic>
    </p:spTree>
    <p:extLst>
      <p:ext uri="{BB962C8B-B14F-4D97-AF65-F5344CB8AC3E}">
        <p14:creationId xmlns:p14="http://schemas.microsoft.com/office/powerpoint/2010/main" val="2650834379"/>
      </p:ext>
    </p:extLst>
  </p:cSld>
  <p:clrMapOvr>
    <a:masterClrMapping/>
  </p:clrMapOvr>
  <p:extLst>
    <p:ext uri="{DCECCB84-F9BA-43D5-87BE-67443E8EF086}">
      <p15:sldGuideLst xmlns:p15="http://schemas.microsoft.com/office/powerpoint/2012/main">
        <p15:guide id="1" orient="horz" pos="182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9987766-03CD-479C-952D-89A99AEC51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00" y="1238864"/>
            <a:ext cx="12190200" cy="2590800"/>
          </a:xfrm>
          <a:prstGeom prst="rect">
            <a:avLst/>
          </a:prstGeom>
        </p:spPr>
      </p:pic>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283579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283579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283579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79290CE-1293-495D-A154-CAC65DCA8911}"/>
              </a:ext>
            </a:extLst>
          </p:cNvPr>
          <p:cNvSpPr>
            <a:spLocks noGrp="1"/>
          </p:cNvSpPr>
          <p:nvPr>
            <p:ph type="body" idx="14"/>
          </p:nvPr>
        </p:nvSpPr>
        <p:spPr>
          <a:xfrm>
            <a:off x="686378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Text Placeholder 3">
            <a:extLst>
              <a:ext uri="{FF2B5EF4-FFF2-40B4-BE49-F238E27FC236}">
                <a16:creationId xmlns:a16="http://schemas.microsoft.com/office/drawing/2014/main" id="{069007EF-26E4-41E2-BAB7-FFFBB7B56B43}"/>
              </a:ext>
            </a:extLst>
          </p:cNvPr>
          <p:cNvSpPr>
            <a:spLocks noGrp="1"/>
          </p:cNvSpPr>
          <p:nvPr>
            <p:ph type="body" sz="half" idx="15"/>
          </p:nvPr>
        </p:nvSpPr>
        <p:spPr>
          <a:xfrm>
            <a:off x="686378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Text Placeholder 2">
            <a:extLst>
              <a:ext uri="{FF2B5EF4-FFF2-40B4-BE49-F238E27FC236}">
                <a16:creationId xmlns:a16="http://schemas.microsoft.com/office/drawing/2014/main" id="{D8F80118-C64C-4150-8495-2CBA695BF372}"/>
              </a:ext>
            </a:extLst>
          </p:cNvPr>
          <p:cNvSpPr>
            <a:spLocks noGrp="1"/>
          </p:cNvSpPr>
          <p:nvPr>
            <p:ph type="body" idx="16"/>
          </p:nvPr>
        </p:nvSpPr>
        <p:spPr>
          <a:xfrm>
            <a:off x="686378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chemeClr val="tx2"/>
                </a:solidFill>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7F760BBC-1496-6335-57DF-34656128E578}"/>
              </a:ext>
            </a:extLst>
          </p:cNvPr>
          <p:cNvSpPr>
            <a:spLocks noGrp="1"/>
          </p:cNvSpPr>
          <p:nvPr>
            <p:ph type="pic" sz="quarter" idx="17"/>
          </p:nvPr>
        </p:nvSpPr>
        <p:spPr>
          <a:xfrm>
            <a:off x="2837689" y="1515782"/>
            <a:ext cx="3425429" cy="2590800"/>
          </a:xfrm>
        </p:spPr>
        <p:txBody>
          <a:bodyPr/>
          <a:lstStyle/>
          <a:p>
            <a:endParaRPr lang="en-GB"/>
          </a:p>
        </p:txBody>
      </p:sp>
      <p:sp>
        <p:nvSpPr>
          <p:cNvPr id="10" name="Picture Placeholder 8">
            <a:extLst>
              <a:ext uri="{FF2B5EF4-FFF2-40B4-BE49-F238E27FC236}">
                <a16:creationId xmlns:a16="http://schemas.microsoft.com/office/drawing/2014/main" id="{6FEA7D17-5B39-2715-F2C0-3305417A983B}"/>
              </a:ext>
            </a:extLst>
          </p:cNvPr>
          <p:cNvSpPr>
            <a:spLocks noGrp="1"/>
          </p:cNvSpPr>
          <p:nvPr>
            <p:ph type="pic" sz="quarter" idx="18"/>
          </p:nvPr>
        </p:nvSpPr>
        <p:spPr>
          <a:xfrm>
            <a:off x="6864466" y="1515782"/>
            <a:ext cx="3425429" cy="2590800"/>
          </a:xfrm>
        </p:spPr>
        <p:txBody>
          <a:bodyPr/>
          <a:lstStyle/>
          <a:p>
            <a:endParaRPr lang="en-GB"/>
          </a:p>
        </p:txBody>
      </p:sp>
    </p:spTree>
    <p:extLst>
      <p:ext uri="{BB962C8B-B14F-4D97-AF65-F5344CB8AC3E}">
        <p14:creationId xmlns:p14="http://schemas.microsoft.com/office/powerpoint/2010/main" val="645297555"/>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hasCustomPrompt="1"/>
          </p:nvPr>
        </p:nvSpPr>
        <p:spPr>
          <a:xfrm>
            <a:off x="872925" y="4152168"/>
            <a:ext cx="3537031" cy="585047"/>
          </a:xfrm>
        </p:spPr>
        <p:txBody>
          <a:bodyPr anchor="t">
            <a:noAutofit/>
          </a:bodyPr>
          <a:lstStyle>
            <a:lvl1pPr>
              <a:lnSpc>
                <a:spcPct val="95000"/>
              </a:lnSpc>
              <a:defRPr lang="en-GB" sz="2400" dirty="0">
                <a:solidFill>
                  <a:schemeClr val="bg1"/>
                </a:solidFill>
              </a:defRPr>
            </a:lvl1pPr>
          </a:lstStyle>
          <a:p>
            <a:r>
              <a:rPr lang="en-US"/>
              <a:t>Thank you.</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sz="1400" b="1">
                <a:solidFill>
                  <a:schemeClr val="bg1"/>
                </a:solidFill>
              </a:defRPr>
            </a:lvl1pPr>
          </a:lstStyle>
          <a:p>
            <a:r>
              <a:rPr lang="en-US" err="1"/>
              <a:t>kervgroup.com</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72925" y="4745620"/>
            <a:ext cx="2854250" cy="233767"/>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72925" y="5173272"/>
            <a:ext cx="2854250" cy="626113"/>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872925" y="4979388"/>
            <a:ext cx="2854250"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8">
            <a:extLst>
              <a:ext uri="{FF2B5EF4-FFF2-40B4-BE49-F238E27FC236}">
                <a16:creationId xmlns:a16="http://schemas.microsoft.com/office/drawing/2014/main" id="{3273784C-E1E7-407E-ABF8-5F61374EEB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3120" y="443836"/>
            <a:ext cx="3826681" cy="2424410"/>
          </a:xfrm>
          <a:prstGeom prst="rect">
            <a:avLst/>
          </a:prstGeom>
        </p:spPr>
      </p:pic>
      <p:sp>
        <p:nvSpPr>
          <p:cNvPr id="12" name="Text Placeholder 2">
            <a:extLst>
              <a:ext uri="{FF2B5EF4-FFF2-40B4-BE49-F238E27FC236}">
                <a16:creationId xmlns:a16="http://schemas.microsoft.com/office/drawing/2014/main" id="{5CD02CDC-40B2-AE4B-B8E8-C1D3E5244B5A}"/>
              </a:ext>
            </a:extLst>
          </p:cNvPr>
          <p:cNvSpPr>
            <a:spLocks noGrp="1"/>
          </p:cNvSpPr>
          <p:nvPr>
            <p:ph type="body" idx="14"/>
          </p:nvPr>
        </p:nvSpPr>
        <p:spPr>
          <a:xfrm>
            <a:off x="3468007" y="4745620"/>
            <a:ext cx="2854250" cy="233767"/>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E16A67EF-50FA-7546-B802-91BDAF5AE981}"/>
              </a:ext>
            </a:extLst>
          </p:cNvPr>
          <p:cNvSpPr>
            <a:spLocks noGrp="1"/>
          </p:cNvSpPr>
          <p:nvPr>
            <p:ph type="body" sz="half" idx="15"/>
          </p:nvPr>
        </p:nvSpPr>
        <p:spPr>
          <a:xfrm>
            <a:off x="3468007" y="5173272"/>
            <a:ext cx="2854250" cy="626113"/>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5A9C622E-4C59-5144-AC29-209EEE339786}"/>
              </a:ext>
            </a:extLst>
          </p:cNvPr>
          <p:cNvSpPr>
            <a:spLocks noGrp="1"/>
          </p:cNvSpPr>
          <p:nvPr>
            <p:ph type="body" idx="16"/>
          </p:nvPr>
        </p:nvSpPr>
        <p:spPr>
          <a:xfrm>
            <a:off x="3468007" y="4979388"/>
            <a:ext cx="2854250"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1408102004"/>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969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a:prstGeom prst="rect">
            <a:avLst/>
          </a:prstGeom>
        </p:spPr>
        <p:txBody>
          <a:bodyPr anchor="t">
            <a:noAutofit/>
          </a:bodyPr>
          <a:lstStyle>
            <a:lvl1pPr>
              <a:lnSpc>
                <a:spcPct val="95000"/>
              </a:lnSpc>
              <a:defRPr lang="en-GB" sz="3600" dirty="0">
                <a:solidFill>
                  <a:srgbClr val="621BC4"/>
                </a:solidFill>
              </a:defRPr>
            </a:lvl1pPr>
          </a:lstStyle>
          <a:p>
            <a:r>
              <a:rPr lang="en-US"/>
              <a:t>Click to edit Master title style</a:t>
            </a:r>
            <a:endParaRPr lang="en-GB"/>
          </a:p>
        </p:txBody>
      </p:sp>
    </p:spTree>
    <p:extLst>
      <p:ext uri="{BB962C8B-B14F-4D97-AF65-F5344CB8AC3E}">
        <p14:creationId xmlns:p14="http://schemas.microsoft.com/office/powerpoint/2010/main" val="2271721567"/>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49D0A4-1E37-4D2E-87E7-BDAABB881E32}"/>
              </a:ext>
            </a:extLst>
          </p:cNvPr>
          <p:cNvSpPr>
            <a:spLocks noGrp="1"/>
          </p:cNvSpPr>
          <p:nvPr>
            <p:ph type="ctrTitle"/>
          </p:nvPr>
        </p:nvSpPr>
        <p:spPr>
          <a:xfrm>
            <a:off x="838200" y="2928395"/>
            <a:ext cx="6291805" cy="1643609"/>
          </a:xfrm>
        </p:spPr>
        <p:txBody>
          <a:bodyPr anchor="t">
            <a:noAutofit/>
          </a:bodyPr>
          <a:lstStyle>
            <a:lvl1pPr algn="l">
              <a:defRPr sz="4400">
                <a:solidFill>
                  <a:srgbClr val="621BC4"/>
                </a:solidFill>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CCD53F16-56CE-449D-879E-B90FFC0CC32E}"/>
              </a:ext>
            </a:extLst>
          </p:cNvPr>
          <p:cNvSpPr>
            <a:spLocks noGrp="1"/>
          </p:cNvSpPr>
          <p:nvPr>
            <p:ph type="subTitle" idx="1"/>
          </p:nvPr>
        </p:nvSpPr>
        <p:spPr>
          <a:xfrm>
            <a:off x="849775" y="4606725"/>
            <a:ext cx="6280230" cy="694480"/>
          </a:xfrm>
        </p:spPr>
        <p:txBody>
          <a:bodyPr>
            <a:noAutofit/>
          </a:bodyPr>
          <a:lstStyle>
            <a:lvl1pPr marL="0" indent="0" algn="l">
              <a:buNone/>
              <a:defRPr sz="2000">
                <a:solidFill>
                  <a:schemeClr val="accent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7" name="Date Placeholder 3">
            <a:extLst>
              <a:ext uri="{FF2B5EF4-FFF2-40B4-BE49-F238E27FC236}">
                <a16:creationId xmlns:a16="http://schemas.microsoft.com/office/drawing/2014/main" id="{CBC3CCE2-CC3B-43CD-A233-A385B580F72E}"/>
              </a:ext>
            </a:extLst>
          </p:cNvPr>
          <p:cNvSpPr>
            <a:spLocks noGrp="1"/>
          </p:cNvSpPr>
          <p:nvPr>
            <p:ph type="dt" sz="half" idx="10"/>
          </p:nvPr>
        </p:nvSpPr>
        <p:spPr>
          <a:xfrm>
            <a:off x="838200" y="6275326"/>
            <a:ext cx="2743200" cy="365125"/>
          </a:xfrm>
        </p:spPr>
        <p:txBody>
          <a:bodyPr>
            <a:noAutofit/>
          </a:bodyPr>
          <a:lstStyle>
            <a:lvl1pPr>
              <a:defRPr>
                <a:solidFill>
                  <a:schemeClr val="accent1"/>
                </a:solidFill>
              </a:defRPr>
            </a:lvl1pPr>
          </a:lstStyle>
          <a:p>
            <a:r>
              <a:rPr lang="en-US"/>
              <a:t>1 |  Chapter title</a:t>
            </a:r>
            <a:endParaRPr lang="en-GB"/>
          </a:p>
        </p:txBody>
      </p:sp>
    </p:spTree>
    <p:extLst>
      <p:ext uri="{BB962C8B-B14F-4D97-AF65-F5344CB8AC3E}">
        <p14:creationId xmlns:p14="http://schemas.microsoft.com/office/powerpoint/2010/main" val="1538132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j-lt"/>
              </a:defRPr>
            </a:lvl1pPr>
          </a:lstStyle>
          <a:p>
            <a:fld id="{1DA1ED3B-67B7-4418-8F40-9838731AE0A2}" type="datetimeFigureOut">
              <a:rPr lang="en-GB" smtClean="0"/>
              <a:pPr/>
              <a:t>19/03/2026</a:t>
            </a:fld>
            <a:endParaRPr lang="en-GB"/>
          </a:p>
        </p:txBody>
      </p:sp>
      <p:sp>
        <p:nvSpPr>
          <p:cNvPr id="3" name="Footer Placeholder 2"/>
          <p:cNvSpPr>
            <a:spLocks noGrp="1"/>
          </p:cNvSpPr>
          <p:nvPr>
            <p:ph type="ftr" sz="quarter" idx="11"/>
          </p:nvPr>
        </p:nvSpPr>
        <p:spPr/>
        <p:txBody>
          <a:bodyPr/>
          <a:lstStyle>
            <a:lvl1pPr>
              <a:defRPr>
                <a:latin typeface="+mj-lt"/>
              </a:defRPr>
            </a:lvl1pPr>
          </a:lstStyle>
          <a:p>
            <a:endParaRPr lang="en-GB"/>
          </a:p>
        </p:txBody>
      </p:sp>
      <p:sp>
        <p:nvSpPr>
          <p:cNvPr id="4" name="Slide Number Placeholder 3"/>
          <p:cNvSpPr>
            <a:spLocks noGrp="1"/>
          </p:cNvSpPr>
          <p:nvPr>
            <p:ph type="sldNum" sz="quarter" idx="12"/>
          </p:nvPr>
        </p:nvSpPr>
        <p:spPr/>
        <p:txBody>
          <a:bodyPr/>
          <a:lstStyle>
            <a:lvl1pPr>
              <a:defRPr>
                <a:latin typeface="+mj-lt"/>
              </a:defRPr>
            </a:lvl1pPr>
          </a:lstStyle>
          <a:p>
            <a:fld id="{E0983223-80C0-43F8-B1DD-327756E4EF31}" type="slidenum">
              <a:rPr lang="en-GB" smtClean="0"/>
              <a:pPr/>
              <a:t>‹#›</a:t>
            </a:fld>
            <a:endParaRPr lang="en-GB"/>
          </a:p>
        </p:txBody>
      </p:sp>
      <p:sp>
        <p:nvSpPr>
          <p:cNvPr id="5" name="Title 11">
            <a:extLst>
              <a:ext uri="{FF2B5EF4-FFF2-40B4-BE49-F238E27FC236}">
                <a16:creationId xmlns:a16="http://schemas.microsoft.com/office/drawing/2014/main" id="{72D1B81A-CA73-4CB9-AA54-EEFD12C6F0BF}"/>
              </a:ext>
            </a:extLst>
          </p:cNvPr>
          <p:cNvSpPr>
            <a:spLocks noGrp="1"/>
          </p:cNvSpPr>
          <p:nvPr>
            <p:ph type="title" hasCustomPrompt="1"/>
          </p:nvPr>
        </p:nvSpPr>
        <p:spPr>
          <a:xfrm>
            <a:off x="367393" y="136525"/>
            <a:ext cx="10851067" cy="1340898"/>
          </a:xfrm>
        </p:spPr>
        <p:txBody>
          <a:bodyPr anchor="ctr"/>
          <a:lstStyle>
            <a:lvl1pPr>
              <a:defRPr b="1" cap="all" baseline="0">
                <a:solidFill>
                  <a:schemeClr val="tx1"/>
                </a:solidFill>
                <a:latin typeface="+mj-lt"/>
              </a:defRPr>
            </a:lvl1pPr>
          </a:lstStyle>
          <a:p>
            <a:r>
              <a:rPr lang="en-US"/>
              <a:t>Each service has it’s own </a:t>
            </a:r>
            <a:r>
              <a:rPr lang="en-US" err="1"/>
              <a:t>colour</a:t>
            </a:r>
            <a:r>
              <a:rPr lang="en-US"/>
              <a:t> theme</a:t>
            </a:r>
          </a:p>
        </p:txBody>
      </p:sp>
      <p:sp>
        <p:nvSpPr>
          <p:cNvPr id="6" name="Content Placeholder 25">
            <a:extLst>
              <a:ext uri="{FF2B5EF4-FFF2-40B4-BE49-F238E27FC236}">
                <a16:creationId xmlns:a16="http://schemas.microsoft.com/office/drawing/2014/main" id="{006408DA-A6FA-4789-BF18-10D02CB5754A}"/>
              </a:ext>
            </a:extLst>
          </p:cNvPr>
          <p:cNvSpPr>
            <a:spLocks noGrp="1"/>
          </p:cNvSpPr>
          <p:nvPr>
            <p:ph sz="quarter" idx="13" hasCustomPrompt="1"/>
          </p:nvPr>
        </p:nvSpPr>
        <p:spPr>
          <a:xfrm>
            <a:off x="381704" y="1477424"/>
            <a:ext cx="6728781" cy="695325"/>
          </a:xfrm>
        </p:spPr>
        <p:txBody>
          <a:bodyPr/>
          <a:lstStyle>
            <a:lvl1pPr marL="0" indent="0">
              <a:buNone/>
              <a:defRPr b="0" i="0" cap="all" baseline="0">
                <a:solidFill>
                  <a:schemeClr val="tx1"/>
                </a:solidFill>
                <a:latin typeface="+mj-lt"/>
                <a:cs typeface="Futura Medium" panose="020B0602020204020303" pitchFamily="34" charset="-79"/>
              </a:defRPr>
            </a:lvl1pPr>
          </a:lstStyle>
          <a:p>
            <a:pPr lvl="0"/>
            <a:r>
              <a:rPr lang="en-US"/>
              <a:t>Try to stick to it where appropriate</a:t>
            </a:r>
          </a:p>
        </p:txBody>
      </p:sp>
      <p:sp>
        <p:nvSpPr>
          <p:cNvPr id="7" name="Oval 6">
            <a:extLst>
              <a:ext uri="{FF2B5EF4-FFF2-40B4-BE49-F238E27FC236}">
                <a16:creationId xmlns:a16="http://schemas.microsoft.com/office/drawing/2014/main" id="{C7593AC5-F32B-4975-9AD9-5A2DBE64D18F}"/>
              </a:ext>
            </a:extLst>
          </p:cNvPr>
          <p:cNvSpPr/>
          <p:nvPr userDrawn="1"/>
        </p:nvSpPr>
        <p:spPr>
          <a:xfrm>
            <a:off x="1970384" y="-829880"/>
            <a:ext cx="614361" cy="6143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8" name="Oval 7">
            <a:extLst>
              <a:ext uri="{FF2B5EF4-FFF2-40B4-BE49-F238E27FC236}">
                <a16:creationId xmlns:a16="http://schemas.microsoft.com/office/drawing/2014/main" id="{FE41A75A-A4E9-4CF2-ADC5-5FAE430251D1}"/>
              </a:ext>
            </a:extLst>
          </p:cNvPr>
          <p:cNvSpPr/>
          <p:nvPr userDrawn="1"/>
        </p:nvSpPr>
        <p:spPr>
          <a:xfrm>
            <a:off x="3164099" y="-829880"/>
            <a:ext cx="614361" cy="614361"/>
          </a:xfrm>
          <a:prstGeom prst="ellipse">
            <a:avLst/>
          </a:prstGeom>
          <a:solidFill>
            <a:srgbClr val="53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9" name="Oval 8">
            <a:extLst>
              <a:ext uri="{FF2B5EF4-FFF2-40B4-BE49-F238E27FC236}">
                <a16:creationId xmlns:a16="http://schemas.microsoft.com/office/drawing/2014/main" id="{E84AE259-29B7-43AC-8F5F-33E3B08F6C86}"/>
              </a:ext>
            </a:extLst>
          </p:cNvPr>
          <p:cNvSpPr/>
          <p:nvPr userDrawn="1"/>
        </p:nvSpPr>
        <p:spPr>
          <a:xfrm>
            <a:off x="4356226" y="-829880"/>
            <a:ext cx="614361" cy="614361"/>
          </a:xfrm>
          <a:prstGeom prst="ellipse">
            <a:avLst/>
          </a:prstGeom>
          <a:solidFill>
            <a:srgbClr val="313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0" name="Oval 9">
            <a:extLst>
              <a:ext uri="{FF2B5EF4-FFF2-40B4-BE49-F238E27FC236}">
                <a16:creationId xmlns:a16="http://schemas.microsoft.com/office/drawing/2014/main" id="{463EE5EB-F054-4B5C-8E6E-43057C6B6DEB}"/>
              </a:ext>
            </a:extLst>
          </p:cNvPr>
          <p:cNvSpPr/>
          <p:nvPr userDrawn="1"/>
        </p:nvSpPr>
        <p:spPr>
          <a:xfrm>
            <a:off x="6929204" y="-809411"/>
            <a:ext cx="614361" cy="614361"/>
          </a:xfrm>
          <a:prstGeom prst="ellipse">
            <a:avLst/>
          </a:prstGeom>
          <a:solidFill>
            <a:srgbClr val="922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1" name="Oval 10">
            <a:extLst>
              <a:ext uri="{FF2B5EF4-FFF2-40B4-BE49-F238E27FC236}">
                <a16:creationId xmlns:a16="http://schemas.microsoft.com/office/drawing/2014/main" id="{AF9C1F80-6FD5-40BF-ABD4-4E64FC968433}"/>
              </a:ext>
            </a:extLst>
          </p:cNvPr>
          <p:cNvSpPr/>
          <p:nvPr userDrawn="1"/>
        </p:nvSpPr>
        <p:spPr>
          <a:xfrm>
            <a:off x="5840012" y="-829882"/>
            <a:ext cx="614361" cy="614361"/>
          </a:xfrm>
          <a:prstGeom prst="ellipse">
            <a:avLst/>
          </a:prstGeom>
          <a:solidFill>
            <a:srgbClr val="712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2" name="Oval 11">
            <a:extLst>
              <a:ext uri="{FF2B5EF4-FFF2-40B4-BE49-F238E27FC236}">
                <a16:creationId xmlns:a16="http://schemas.microsoft.com/office/drawing/2014/main" id="{F5049B00-AE75-4F54-BFE3-8B91A39284C0}"/>
              </a:ext>
            </a:extLst>
          </p:cNvPr>
          <p:cNvSpPr/>
          <p:nvPr userDrawn="1"/>
        </p:nvSpPr>
        <p:spPr>
          <a:xfrm>
            <a:off x="8018399" y="-829880"/>
            <a:ext cx="614361" cy="614361"/>
          </a:xfrm>
          <a:prstGeom prst="ellipse">
            <a:avLst/>
          </a:prstGeom>
          <a:solidFill>
            <a:srgbClr val="4E0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3" name="Oval 12">
            <a:extLst>
              <a:ext uri="{FF2B5EF4-FFF2-40B4-BE49-F238E27FC236}">
                <a16:creationId xmlns:a16="http://schemas.microsoft.com/office/drawing/2014/main" id="{7BD0F9CF-47C1-42EB-9B37-09268FE8F827}"/>
              </a:ext>
            </a:extLst>
          </p:cNvPr>
          <p:cNvSpPr/>
          <p:nvPr userDrawn="1"/>
        </p:nvSpPr>
        <p:spPr>
          <a:xfrm>
            <a:off x="10488446" y="-829882"/>
            <a:ext cx="614361" cy="614361"/>
          </a:xfrm>
          <a:prstGeom prst="ellipse">
            <a:avLst/>
          </a:prstGeom>
          <a:solidFill>
            <a:srgbClr val="E24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4" name="Oval 13">
            <a:extLst>
              <a:ext uri="{FF2B5EF4-FFF2-40B4-BE49-F238E27FC236}">
                <a16:creationId xmlns:a16="http://schemas.microsoft.com/office/drawing/2014/main" id="{B2F51E2D-AE3E-42CE-8B97-C6B608DB7C50}"/>
              </a:ext>
            </a:extLst>
          </p:cNvPr>
          <p:cNvSpPr/>
          <p:nvPr userDrawn="1"/>
        </p:nvSpPr>
        <p:spPr>
          <a:xfrm>
            <a:off x="9399253" y="-850352"/>
            <a:ext cx="614361" cy="614361"/>
          </a:xfrm>
          <a:prstGeom prst="ellipse">
            <a:avLst/>
          </a:prstGeom>
          <a:solidFill>
            <a:srgbClr val="FF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5" name="Oval 14">
            <a:extLst>
              <a:ext uri="{FF2B5EF4-FFF2-40B4-BE49-F238E27FC236}">
                <a16:creationId xmlns:a16="http://schemas.microsoft.com/office/drawing/2014/main" id="{EC79434C-BAD3-425B-AD50-D27A9218F5A8}"/>
              </a:ext>
            </a:extLst>
          </p:cNvPr>
          <p:cNvSpPr/>
          <p:nvPr userDrawn="1"/>
        </p:nvSpPr>
        <p:spPr>
          <a:xfrm>
            <a:off x="11577640" y="-850351"/>
            <a:ext cx="614361" cy="614361"/>
          </a:xfrm>
          <a:prstGeom prst="ellipse">
            <a:avLst/>
          </a:prstGeom>
          <a:solidFill>
            <a:srgbClr val="D5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7" name="Oval 16">
            <a:extLst>
              <a:ext uri="{FF2B5EF4-FFF2-40B4-BE49-F238E27FC236}">
                <a16:creationId xmlns:a16="http://schemas.microsoft.com/office/drawing/2014/main" id="{B2C07715-DF16-48B5-952E-F9A4FEEC49F7}"/>
              </a:ext>
            </a:extLst>
          </p:cNvPr>
          <p:cNvSpPr/>
          <p:nvPr userDrawn="1"/>
        </p:nvSpPr>
        <p:spPr>
          <a:xfrm>
            <a:off x="974575" y="-841745"/>
            <a:ext cx="614361" cy="614361"/>
          </a:xfrm>
          <a:prstGeom prst="ellipse">
            <a:avLst/>
          </a:prstGeom>
          <a:solidFill>
            <a:srgbClr val="24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8" name="Oval 17">
            <a:extLst>
              <a:ext uri="{FF2B5EF4-FFF2-40B4-BE49-F238E27FC236}">
                <a16:creationId xmlns:a16="http://schemas.microsoft.com/office/drawing/2014/main" id="{0292B37D-EA34-4AA2-A362-BE775ABF4791}"/>
              </a:ext>
            </a:extLst>
          </p:cNvPr>
          <p:cNvSpPr/>
          <p:nvPr userDrawn="1"/>
        </p:nvSpPr>
        <p:spPr>
          <a:xfrm>
            <a:off x="176671" y="-841745"/>
            <a:ext cx="614361" cy="614361"/>
          </a:xfrm>
          <a:prstGeom prst="ellipse">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9" name="TextBox 18">
            <a:extLst>
              <a:ext uri="{FF2B5EF4-FFF2-40B4-BE49-F238E27FC236}">
                <a16:creationId xmlns:a16="http://schemas.microsoft.com/office/drawing/2014/main" id="{2DF1DF2E-17C3-46A5-82DB-A6F21A1717EC}"/>
              </a:ext>
            </a:extLst>
          </p:cNvPr>
          <p:cNvSpPr txBox="1"/>
          <p:nvPr userDrawn="1"/>
        </p:nvSpPr>
        <p:spPr>
          <a:xfrm>
            <a:off x="176671" y="-1642324"/>
            <a:ext cx="1412265" cy="646331"/>
          </a:xfrm>
          <a:prstGeom prst="rect">
            <a:avLst/>
          </a:prstGeom>
          <a:noFill/>
        </p:spPr>
        <p:txBody>
          <a:bodyPr wrap="square" rtlCol="0">
            <a:spAutoFit/>
          </a:bodyPr>
          <a:lstStyle/>
          <a:p>
            <a:r>
              <a:rPr lang="en-GB" sz="1800">
                <a:latin typeface="+mj-lt"/>
              </a:rPr>
              <a:t>LOGO COLOURS </a:t>
            </a:r>
          </a:p>
        </p:txBody>
      </p:sp>
      <p:sp>
        <p:nvSpPr>
          <p:cNvPr id="20" name="TextBox 19">
            <a:extLst>
              <a:ext uri="{FF2B5EF4-FFF2-40B4-BE49-F238E27FC236}">
                <a16:creationId xmlns:a16="http://schemas.microsoft.com/office/drawing/2014/main" id="{1F226DC6-580C-4557-988E-16D8E0CED72C}"/>
              </a:ext>
            </a:extLst>
          </p:cNvPr>
          <p:cNvSpPr txBox="1"/>
          <p:nvPr userDrawn="1"/>
        </p:nvSpPr>
        <p:spPr>
          <a:xfrm>
            <a:off x="1926767" y="-1642323"/>
            <a:ext cx="1412265" cy="646331"/>
          </a:xfrm>
          <a:prstGeom prst="rect">
            <a:avLst/>
          </a:prstGeom>
          <a:noFill/>
        </p:spPr>
        <p:txBody>
          <a:bodyPr wrap="square" rtlCol="0">
            <a:spAutoFit/>
          </a:bodyPr>
          <a:lstStyle/>
          <a:p>
            <a:r>
              <a:rPr lang="en-GB" sz="1800">
                <a:latin typeface="+mj-lt"/>
              </a:rPr>
              <a:t>THEME COLOURS</a:t>
            </a:r>
          </a:p>
        </p:txBody>
      </p:sp>
      <p:cxnSp>
        <p:nvCxnSpPr>
          <p:cNvPr id="22" name="Straight Connector 21">
            <a:extLst>
              <a:ext uri="{FF2B5EF4-FFF2-40B4-BE49-F238E27FC236}">
                <a16:creationId xmlns:a16="http://schemas.microsoft.com/office/drawing/2014/main" id="{20B972B6-DF6A-4E01-87BE-AE2534C79607}"/>
              </a:ext>
            </a:extLst>
          </p:cNvPr>
          <p:cNvCxnSpPr/>
          <p:nvPr userDrawn="1"/>
        </p:nvCxnSpPr>
        <p:spPr>
          <a:xfrm>
            <a:off x="1751833" y="-1446663"/>
            <a:ext cx="0" cy="12106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85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92F300"/>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chemeClr val="bg1"/>
                </a:solidFill>
              </a:defRPr>
            </a:lvl1pPr>
          </a:lstStyle>
          <a:p>
            <a:r>
              <a:rPr lang="en-US"/>
              <a:t>Click to edit Master title style</a:t>
            </a:r>
            <a:endParaRPr lang="en-GB"/>
          </a:p>
        </p:txBody>
      </p:sp>
      <p:pic>
        <p:nvPicPr>
          <p:cNvPr id="2" name="Picture 1">
            <a:extLst>
              <a:ext uri="{FF2B5EF4-FFF2-40B4-BE49-F238E27FC236}">
                <a16:creationId xmlns:a16="http://schemas.microsoft.com/office/drawing/2014/main" id="{40E2A6C4-0731-8C3B-1993-745FE4F511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Tree>
    <p:extLst>
      <p:ext uri="{BB962C8B-B14F-4D97-AF65-F5344CB8AC3E}">
        <p14:creationId xmlns:p14="http://schemas.microsoft.com/office/powerpoint/2010/main" val="1450351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2AE3-8C55-41B8-90D4-075D5B1142CB}"/>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2FA7CEA7-B79B-4C91-B076-F9D082C9C53C}"/>
              </a:ext>
            </a:extLst>
          </p:cNvPr>
          <p:cNvSpPr>
            <a:spLocks noGrp="1"/>
          </p:cNvSpPr>
          <p:nvPr>
            <p:ph sz="quarter" idx="10"/>
          </p:nvPr>
        </p:nvSpPr>
        <p:spPr>
          <a:xfrm>
            <a:off x="355600" y="1260676"/>
            <a:ext cx="7167944"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427C897E-36F2-4808-8CF5-100A7AF69DB0}"/>
              </a:ext>
            </a:extLst>
          </p:cNvPr>
          <p:cNvSpPr>
            <a:spLocks noGrp="1"/>
          </p:cNvSpPr>
          <p:nvPr>
            <p:ph sz="quarter" idx="11"/>
          </p:nvPr>
        </p:nvSpPr>
        <p:spPr>
          <a:xfrm>
            <a:off x="7901652" y="1260676"/>
            <a:ext cx="3856580"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5653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Comparison">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DFCC7C3-1360-934F-8167-FB47433681B2}"/>
              </a:ext>
            </a:extLst>
          </p:cNvPr>
          <p:cNvSpPr>
            <a:spLocks noGrp="1"/>
          </p:cNvSpPr>
          <p:nvPr>
            <p:ph type="pic" idx="10"/>
          </p:nvPr>
        </p:nvSpPr>
        <p:spPr>
          <a:xfrm>
            <a:off x="6286500" y="0"/>
            <a:ext cx="5905499" cy="685799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2" name="Title 1">
            <a:extLst>
              <a:ext uri="{FF2B5EF4-FFF2-40B4-BE49-F238E27FC236}">
                <a16:creationId xmlns:a16="http://schemas.microsoft.com/office/drawing/2014/main" id="{1930E51F-CC8A-1749-A472-B920C9F202CF}"/>
              </a:ext>
            </a:extLst>
          </p:cNvPr>
          <p:cNvSpPr>
            <a:spLocks noGrp="1"/>
          </p:cNvSpPr>
          <p:nvPr>
            <p:ph type="title" hasCustomPrompt="1"/>
          </p:nvPr>
        </p:nvSpPr>
        <p:spPr>
          <a:xfrm>
            <a:off x="382588" y="1179513"/>
            <a:ext cx="7770812" cy="1325563"/>
          </a:xfrm>
          <a:solidFill>
            <a:schemeClr val="bg1"/>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06DDE6B6-076A-2A42-A4BD-7DEE21BDC6F2}"/>
              </a:ext>
            </a:extLst>
          </p:cNvPr>
          <p:cNvSpPr>
            <a:spLocks noGrp="1"/>
          </p:cNvSpPr>
          <p:nvPr>
            <p:ph sz="quarter" idx="4"/>
          </p:nvPr>
        </p:nvSpPr>
        <p:spPr>
          <a:xfrm>
            <a:off x="587559" y="2711083"/>
            <a:ext cx="5183188" cy="36845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marL="0" lvl="0" indent="0">
              <a:buNone/>
            </a:pPr>
            <a:r>
              <a:rPr lang="en-US"/>
              <a:t>Click to edit Master text styles</a:t>
            </a:r>
          </a:p>
        </p:txBody>
      </p:sp>
      <p:pic>
        <p:nvPicPr>
          <p:cNvPr id="12" name="Content Placeholder 7">
            <a:extLst>
              <a:ext uri="{FF2B5EF4-FFF2-40B4-BE49-F238E27FC236}">
                <a16:creationId xmlns:a16="http://schemas.microsoft.com/office/drawing/2014/main" id="{5D3FE6C1-178F-5E42-884B-44AFB3F6B388}"/>
              </a:ext>
            </a:extLst>
          </p:cNvPr>
          <p:cNvPicPr>
            <a:picLocks noChangeAspect="1"/>
          </p:cNvPicPr>
          <p:nvPr/>
        </p:nvPicPr>
        <p:blipFill rotWithShape="1">
          <a:blip r:embed="rId2">
            <a:lum bright="100000"/>
          </a:blip>
          <a:srcRect l="12681" t="28124" r="19759" b="21689"/>
          <a:stretch/>
        </p:blipFill>
        <p:spPr>
          <a:xfrm>
            <a:off x="10956171" y="5997658"/>
            <a:ext cx="1046918" cy="777711"/>
          </a:xfrm>
          <a:prstGeom prst="rect">
            <a:avLst/>
          </a:prstGeom>
        </p:spPr>
      </p:pic>
      <p:cxnSp>
        <p:nvCxnSpPr>
          <p:cNvPr id="15" name="Straight Connector 14">
            <a:extLst>
              <a:ext uri="{FF2B5EF4-FFF2-40B4-BE49-F238E27FC236}">
                <a16:creationId xmlns:a16="http://schemas.microsoft.com/office/drawing/2014/main" id="{547F4C67-9088-5845-8EC0-5BD3C239FCF5}"/>
              </a:ext>
            </a:extLst>
          </p:cNvPr>
          <p:cNvCxnSpPr>
            <a:cxnSpLocks/>
          </p:cNvCxnSpPr>
          <p:nvPr/>
        </p:nvCxnSpPr>
        <p:spPr>
          <a:xfrm>
            <a:off x="400050" y="2725370"/>
            <a:ext cx="0" cy="245623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998269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2" y="5883276"/>
            <a:ext cx="1600200" cy="365125"/>
          </a:xfrm>
          <a:prstGeom prst="rect">
            <a:avLst/>
          </a:prstGeom>
        </p:spPr>
        <p:txBody>
          <a:bodyPr/>
          <a:lstStyle/>
          <a:p>
            <a:fld id="{AD7A080B-8C32-2D48-8C37-C365F053A24E}" type="datetimeFigureOut">
              <a:rPr lang="en-US" smtClean="0"/>
              <a:t>3/19/2026</a:t>
            </a:fld>
            <a:endParaRPr lang="en-US"/>
          </a:p>
        </p:txBody>
      </p:sp>
      <p:sp>
        <p:nvSpPr>
          <p:cNvPr id="3" name="Footer Placeholder 2"/>
          <p:cNvSpPr>
            <a:spLocks noGrp="1"/>
          </p:cNvSpPr>
          <p:nvPr>
            <p:ph type="ftr" sz="quarter" idx="11"/>
          </p:nvPr>
        </p:nvSpPr>
        <p:spPr>
          <a:xfrm>
            <a:off x="1141412" y="5883276"/>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514013" y="5883276"/>
            <a:ext cx="551167" cy="365125"/>
          </a:xfrm>
          <a:prstGeom prst="rect">
            <a:avLst/>
          </a:prstGeom>
        </p:spPr>
        <p:txBody>
          <a:bodyPr/>
          <a:lstStyle/>
          <a:p>
            <a:fld id="{87F10A88-56AA-5C47-92B6-7E16D604370A}" type="slidenum">
              <a:rPr lang="en-US" smtClean="0"/>
              <a:t>‹#›</a:t>
            </a:fld>
            <a:endParaRPr lang="en-US"/>
          </a:p>
        </p:txBody>
      </p:sp>
    </p:spTree>
    <p:extLst>
      <p:ext uri="{BB962C8B-B14F-4D97-AF65-F5344CB8AC3E}">
        <p14:creationId xmlns:p14="http://schemas.microsoft.com/office/powerpoint/2010/main" val="830584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_Bright Purple">
    <p:bg>
      <p:bgPr>
        <a:solidFill>
          <a:srgbClr val="7215C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13AF39-77DD-4883-AF15-868B1F6CDA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724276" y="667"/>
            <a:ext cx="2529590" cy="6856667"/>
          </a:xfrm>
          <a:prstGeom prst="rect">
            <a:avLst/>
          </a:prstGeom>
        </p:spPr>
      </p:pic>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1689904"/>
            <a:ext cx="6291805" cy="2349662"/>
          </a:xfrm>
        </p:spPr>
        <p:txBody>
          <a:bodyPr anchor="t">
            <a:noAutofit/>
          </a:bodyPr>
          <a:lstStyle>
            <a:lvl1pPr algn="l">
              <a:defRPr sz="4800">
                <a:solidFill>
                  <a:srgbClr val="92F30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08586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Version 1 |  30th July 2020</a:t>
            </a:r>
            <a:endParaRPr lang="en-GB"/>
          </a:p>
        </p:txBody>
      </p:sp>
    </p:spTree>
    <p:extLst>
      <p:ext uri="{BB962C8B-B14F-4D97-AF65-F5344CB8AC3E}">
        <p14:creationId xmlns:p14="http://schemas.microsoft.com/office/powerpoint/2010/main" val="519808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title_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92F300"/>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chemeClr val="bg1"/>
                </a:solidFill>
              </a:defRPr>
            </a:lvl1pPr>
          </a:lstStyle>
          <a:p>
            <a:r>
              <a:rPr lang="en-US"/>
              <a:t>Click to edit Master title style</a:t>
            </a:r>
            <a:endParaRPr lang="en-GB"/>
          </a:p>
        </p:txBody>
      </p:sp>
      <p:pic>
        <p:nvPicPr>
          <p:cNvPr id="2" name="Picture 1">
            <a:extLst>
              <a:ext uri="{FF2B5EF4-FFF2-40B4-BE49-F238E27FC236}">
                <a16:creationId xmlns:a16="http://schemas.microsoft.com/office/drawing/2014/main" id="{954E1229-EB48-477D-C366-C2B280699A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Tree>
    <p:extLst>
      <p:ext uri="{BB962C8B-B14F-4D97-AF65-F5344CB8AC3E}">
        <p14:creationId xmlns:p14="http://schemas.microsoft.com/office/powerpoint/2010/main" val="1090887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hapter title_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D71EB-25C2-6499-CE0F-D014AC26E42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3120" y="443836"/>
            <a:ext cx="3826681" cy="2424410"/>
          </a:xfrm>
          <a:prstGeom prst="rect">
            <a:avLst/>
          </a:prstGeom>
        </p:spPr>
      </p:pic>
    </p:spTree>
    <p:extLst>
      <p:ext uri="{BB962C8B-B14F-4D97-AF65-F5344CB8AC3E}">
        <p14:creationId xmlns:p14="http://schemas.microsoft.com/office/powerpoint/2010/main" val="132624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title_White">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7215C9"/>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chemeClr val="tx2"/>
                </a:solidFill>
              </a:defRPr>
            </a:lvl1pPr>
          </a:lstStyle>
          <a:p>
            <a:r>
              <a:rPr lang="en-US"/>
              <a:t>Click to edit Master title style</a:t>
            </a:r>
            <a:endParaRPr lang="en-GB"/>
          </a:p>
        </p:txBody>
      </p:sp>
      <p:pic>
        <p:nvPicPr>
          <p:cNvPr id="2" name="Picture 1">
            <a:extLst>
              <a:ext uri="{FF2B5EF4-FFF2-40B4-BE49-F238E27FC236}">
                <a16:creationId xmlns:a16="http://schemas.microsoft.com/office/drawing/2014/main" id="{78268EDE-E031-47F6-A37F-FC433B25FC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2993926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hapter title_Bright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3595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hapter title_Bright 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90134D"/>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1850590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Chapter title_Bright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007BD8"/>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92174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_White">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BB4DFA-A103-4775-B45B-4799BAC90022}"/>
              </a:ext>
            </a:extLst>
          </p:cNvPr>
          <p:cNvSpPr>
            <a:spLocks noGrp="1"/>
          </p:cNvSpPr>
          <p:nvPr>
            <p:ph type="dt" sz="half" idx="10"/>
          </p:nvPr>
        </p:nvSpPr>
        <p:spPr/>
        <p:txBody>
          <a:bodyPr>
            <a:noAutofit/>
          </a:bodyPr>
          <a:lstStyle>
            <a:lvl1pPr>
              <a:defRPr b="1">
                <a:solidFill>
                  <a:srgbClr val="7215C9"/>
                </a:solidFill>
              </a:defRPr>
            </a:lvl1pPr>
          </a:lstStyle>
          <a:p>
            <a:r>
              <a:rPr lang="en-US"/>
              <a:t>1 |  Chapter title</a:t>
            </a:r>
            <a:endParaRPr lang="en-GB"/>
          </a:p>
        </p:txBody>
      </p:sp>
      <p:sp>
        <p:nvSpPr>
          <p:cNvPr id="10" name="Title 1">
            <a:extLst>
              <a:ext uri="{FF2B5EF4-FFF2-40B4-BE49-F238E27FC236}">
                <a16:creationId xmlns:a16="http://schemas.microsoft.com/office/drawing/2014/main" id="{2FA4032A-1E64-47AA-B0AF-0FF8847682F1}"/>
              </a:ext>
            </a:extLst>
          </p:cNvPr>
          <p:cNvSpPr>
            <a:spLocks noGrp="1"/>
          </p:cNvSpPr>
          <p:nvPr>
            <p:ph type="ctrTitle"/>
          </p:nvPr>
        </p:nvSpPr>
        <p:spPr>
          <a:xfrm>
            <a:off x="838200" y="706057"/>
            <a:ext cx="8861386" cy="3946967"/>
          </a:xfrm>
        </p:spPr>
        <p:txBody>
          <a:bodyPr anchor="t">
            <a:noAutofit/>
          </a:bodyPr>
          <a:lstStyle>
            <a:lvl1pPr algn="l">
              <a:defRPr sz="4400">
                <a:solidFill>
                  <a:srgbClr val="621BC4"/>
                </a:solidFill>
              </a:defRPr>
            </a:lvl1pPr>
          </a:lstStyle>
          <a:p>
            <a:r>
              <a:rPr lang="en-US"/>
              <a:t>Click to edit Master title style</a:t>
            </a:r>
            <a:endParaRPr lang="en-GB"/>
          </a:p>
        </p:txBody>
      </p:sp>
      <p:pic>
        <p:nvPicPr>
          <p:cNvPr id="2" name="Picture 1" descr="A close up of a sign&#10;&#10;Description automatically generated">
            <a:extLst>
              <a:ext uri="{FF2B5EF4-FFF2-40B4-BE49-F238E27FC236}">
                <a16:creationId xmlns:a16="http://schemas.microsoft.com/office/drawing/2014/main" id="{78268EDE-E031-47F6-A37F-FC433B25FC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177408" y="5856126"/>
            <a:ext cx="1138800" cy="630000"/>
          </a:xfrm>
          <a:prstGeom prst="rect">
            <a:avLst/>
          </a:prstGeom>
        </p:spPr>
      </p:pic>
    </p:spTree>
    <p:extLst>
      <p:ext uri="{BB962C8B-B14F-4D97-AF65-F5344CB8AC3E}">
        <p14:creationId xmlns:p14="http://schemas.microsoft.com/office/powerpoint/2010/main" val="875840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copy and bullet lis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965862"/>
            <a:ext cx="10515600" cy="701676"/>
          </a:xfrm>
        </p:spPr>
        <p:txBody>
          <a:bodyPr>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5" name="Content Placeholder 2">
            <a:extLst>
              <a:ext uri="{FF2B5EF4-FFF2-40B4-BE49-F238E27FC236}">
                <a16:creationId xmlns:a16="http://schemas.microsoft.com/office/drawing/2014/main" id="{7C0212D1-042E-4747-A461-C9D62E1E8E02}"/>
              </a:ext>
            </a:extLst>
          </p:cNvPr>
          <p:cNvSpPr>
            <a:spLocks noGrp="1"/>
          </p:cNvSpPr>
          <p:nvPr>
            <p:ph idx="1"/>
          </p:nvPr>
        </p:nvSpPr>
        <p:spPr>
          <a:xfrm>
            <a:off x="6683759" y="2511706"/>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102596"/>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660343"/>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048464"/>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ext Placeholder 2">
            <a:extLst>
              <a:ext uri="{FF2B5EF4-FFF2-40B4-BE49-F238E27FC236}">
                <a16:creationId xmlns:a16="http://schemas.microsoft.com/office/drawing/2014/main" id="{FC380077-55E8-429A-9E93-0E94D3CD4F38}"/>
              </a:ext>
            </a:extLst>
          </p:cNvPr>
          <p:cNvSpPr>
            <a:spLocks noGrp="1"/>
          </p:cNvSpPr>
          <p:nvPr>
            <p:ph type="body" idx="13"/>
          </p:nvPr>
        </p:nvSpPr>
        <p:spPr>
          <a:xfrm>
            <a:off x="6683759" y="2105110"/>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E410AFB6-C5BB-447D-A094-168ACB724AF5}"/>
              </a:ext>
            </a:extLst>
          </p:cNvPr>
          <p:cNvSpPr>
            <a:spLocks noGrp="1"/>
          </p:cNvSpPr>
          <p:nvPr>
            <p:ph idx="14"/>
          </p:nvPr>
        </p:nvSpPr>
        <p:spPr>
          <a:xfrm>
            <a:off x="6683758" y="4043635"/>
            <a:ext cx="3859533" cy="917294"/>
          </a:xfrm>
          <a:prstGeom prst="rect">
            <a:avLst/>
          </a:prstGeom>
        </p:spPr>
        <p:txBody>
          <a:bodyPr>
            <a:noAutofit/>
          </a:bodyPr>
          <a:lstStyle>
            <a:lvl1pPr marL="138110" indent="-138110">
              <a:lnSpc>
                <a:spcPct val="90000"/>
              </a:lnSpc>
              <a:defRPr sz="1200" baseline="0"/>
            </a:lvl1pPr>
            <a:lvl2pPr marL="265106" indent="-149222">
              <a:lnSpc>
                <a:spcPct val="90000"/>
              </a:lnSpc>
              <a:buClr>
                <a:srgbClr val="787090"/>
              </a:buClr>
              <a:defRPr sz="1200" baseline="0"/>
            </a:lvl2pPr>
            <a:lvl3pPr>
              <a:defRPr sz="1100" baseline="0"/>
            </a:lvl3pPr>
            <a:lvl4pPr>
              <a:defRPr sz="1050" baseline="0"/>
            </a:lvl4pPr>
            <a:lvl5pPr>
              <a:defRPr sz="105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7428ABFA-EC8F-4340-A247-81EC946F7571}"/>
              </a:ext>
            </a:extLst>
          </p:cNvPr>
          <p:cNvSpPr>
            <a:spLocks noGrp="1"/>
          </p:cNvSpPr>
          <p:nvPr>
            <p:ph type="body" idx="15"/>
          </p:nvPr>
        </p:nvSpPr>
        <p:spPr>
          <a:xfrm>
            <a:off x="6683757" y="3637039"/>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4166537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0" y="3888420"/>
            <a:ext cx="12192000" cy="29695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477588"/>
            <a:ext cx="10515600" cy="701676"/>
          </a:xfrm>
        </p:spPr>
        <p:txBody>
          <a:bodyPr>
            <a:noAutofit/>
          </a:bodyPr>
          <a:lstStyle>
            <a:lvl1pPr>
              <a:defRPr sz="3700">
                <a:solidFill>
                  <a:schemeClr val="tx2"/>
                </a:solidFill>
              </a:defRPr>
            </a:lvl1pPr>
          </a:lstStyle>
          <a:p>
            <a:r>
              <a:rPr lang="en-US"/>
              <a:t>Click to edit Master title style</a:t>
            </a:r>
            <a:endParaRPr lang="en-GB"/>
          </a:p>
        </p:txBody>
      </p:sp>
      <p:sp>
        <p:nvSpPr>
          <p:cNvPr id="12" name="Date Placeholder 3">
            <a:extLst>
              <a:ext uri="{FF2B5EF4-FFF2-40B4-BE49-F238E27FC236}">
                <a16:creationId xmlns:a16="http://schemas.microsoft.com/office/drawing/2014/main" id="{0CC5CD50-703B-4EC9-9059-AD40EB9E217D}"/>
              </a:ext>
            </a:extLst>
          </p:cNvPr>
          <p:cNvSpPr>
            <a:spLocks noGrp="1"/>
          </p:cNvSpPr>
          <p:nvPr>
            <p:ph type="dt" sz="half" idx="10"/>
          </p:nvPr>
        </p:nvSpPr>
        <p:spPr>
          <a:xfrm>
            <a:off x="838200" y="6275326"/>
            <a:ext cx="2743200" cy="365125"/>
          </a:xfrm>
        </p:spPr>
        <p:txBody>
          <a:bodyPr/>
          <a:lstStyle>
            <a:lvl1pPr>
              <a:defRPr>
                <a:solidFill>
                  <a:schemeClr val="bg1"/>
                </a:solidFill>
              </a:defRPr>
            </a:lvl1pPr>
          </a:lstStyle>
          <a:p>
            <a:r>
              <a:rPr lang="en-US"/>
              <a:t>1 |  Chapter title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Text Placeholder 3">
            <a:extLst>
              <a:ext uri="{FF2B5EF4-FFF2-40B4-BE49-F238E27FC236}">
                <a16:creationId xmlns:a16="http://schemas.microsoft.com/office/drawing/2014/main" id="{38FF8725-1774-4321-85FF-F1BF9AC9046B}"/>
              </a:ext>
            </a:extLst>
          </p:cNvPr>
          <p:cNvSpPr>
            <a:spLocks noGrp="1"/>
          </p:cNvSpPr>
          <p:nvPr>
            <p:ph type="body" sz="half" idx="11"/>
          </p:nvPr>
        </p:nvSpPr>
        <p:spPr>
          <a:xfrm>
            <a:off x="6516211" y="1676469"/>
            <a:ext cx="4836002" cy="1799093"/>
          </a:xfrm>
          <a:prstGeom prst="rect">
            <a:avLst/>
          </a:prstGeom>
        </p:spPr>
        <p:txBody>
          <a:bodyPr>
            <a:noAutofit/>
          </a:bodyPr>
          <a:lstStyle>
            <a:lvl1pPr marL="285743" indent="-285743">
              <a:lnSpc>
                <a:spcPct val="120000"/>
              </a:lnSpc>
              <a:spcBef>
                <a:spcPts val="0"/>
              </a:spcBef>
              <a:buFontTx/>
              <a:buBlip>
                <a:blip r:embed="rId3"/>
              </a:buBlip>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375713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0591064" y="1"/>
            <a:ext cx="160093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 name="Picture 2">
            <a:extLst>
              <a:ext uri="{FF2B5EF4-FFF2-40B4-BE49-F238E27FC236}">
                <a16:creationId xmlns:a16="http://schemas.microsoft.com/office/drawing/2014/main" id="{DC66408F-5005-32BC-B44D-88F1ADE4FA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872760" y="3429000"/>
            <a:ext cx="4703507" cy="3429000"/>
          </a:xfrm>
          <a:prstGeom prst="rect">
            <a:avLst/>
          </a:prstGeom>
        </p:spPr>
      </p:pic>
    </p:spTree>
    <p:extLst>
      <p:ext uri="{BB962C8B-B14F-4D97-AF65-F5344CB8AC3E}">
        <p14:creationId xmlns:p14="http://schemas.microsoft.com/office/powerpoint/2010/main" val="3439901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0591064" y="1"/>
            <a:ext cx="160093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Tree>
    <p:extLst>
      <p:ext uri="{BB962C8B-B14F-4D97-AF65-F5344CB8AC3E}">
        <p14:creationId xmlns:p14="http://schemas.microsoft.com/office/powerpoint/2010/main" val="2384970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1434305" y="1"/>
            <a:ext cx="757696"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Tree>
    <p:extLst>
      <p:ext uri="{BB962C8B-B14F-4D97-AF65-F5344CB8AC3E}">
        <p14:creationId xmlns:p14="http://schemas.microsoft.com/office/powerpoint/2010/main" val="93810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7415785" y="1"/>
            <a:ext cx="477621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5800344" cy="701676"/>
          </a:xfrm>
        </p:spPr>
        <p:txBody>
          <a:bodyPr>
            <a:noAutofit/>
          </a:bodyPr>
          <a:lstStyle>
            <a:lvl1pP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spTree>
    <p:extLst>
      <p:ext uri="{BB962C8B-B14F-4D97-AF65-F5344CB8AC3E}">
        <p14:creationId xmlns:p14="http://schemas.microsoft.com/office/powerpoint/2010/main" val="25662681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Body copy and bullet lists">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A37923-9C15-4E0F-96BD-5269CF17A3F2}"/>
              </a:ext>
            </a:extLst>
          </p:cNvPr>
          <p:cNvGrpSpPr/>
          <p:nvPr userDrawn="1"/>
        </p:nvGrpSpPr>
        <p:grpSpPr>
          <a:xfrm>
            <a:off x="0" y="4394200"/>
            <a:ext cx="12192000" cy="2463801"/>
            <a:chOff x="-3049" y="4394199"/>
            <a:chExt cx="12192000" cy="2463801"/>
          </a:xfrm>
        </p:grpSpPr>
        <p:sp>
          <p:nvSpPr>
            <p:cNvPr id="9" name="Freeform: Shape 8">
              <a:extLst>
                <a:ext uri="{FF2B5EF4-FFF2-40B4-BE49-F238E27FC236}">
                  <a16:creationId xmlns:a16="http://schemas.microsoft.com/office/drawing/2014/main" id="{72907768-E3E0-4D85-8C9D-E780DB0D36C4}"/>
                </a:ext>
              </a:extLst>
            </p:cNvPr>
            <p:cNvSpPr/>
            <p:nvPr/>
          </p:nvSpPr>
          <p:spPr>
            <a:xfrm>
              <a:off x="-3049" y="4856394"/>
              <a:ext cx="12192000" cy="2001606"/>
            </a:xfrm>
            <a:custGeom>
              <a:avLst/>
              <a:gdLst>
                <a:gd name="connsiteX0" fmla="*/ 0 w 12192000"/>
                <a:gd name="connsiteY0" fmla="*/ 0 h 2001606"/>
                <a:gd name="connsiteX1" fmla="*/ 3581400 w 12192000"/>
                <a:gd name="connsiteY1" fmla="*/ 0 h 2001606"/>
                <a:gd name="connsiteX2" fmla="*/ 3581400 w 12192000"/>
                <a:gd name="connsiteY2" fmla="*/ 121187 h 2001606"/>
                <a:gd name="connsiteX3" fmla="*/ 6418644 w 12192000"/>
                <a:gd name="connsiteY3" fmla="*/ 1521504 h 2001606"/>
                <a:gd name="connsiteX4" fmla="*/ 9182100 w 12192000"/>
                <a:gd name="connsiteY4" fmla="*/ 1521504 h 2001606"/>
                <a:gd name="connsiteX5" fmla="*/ 9182100 w 12192000"/>
                <a:gd name="connsiteY5" fmla="*/ 1544038 h 2001606"/>
                <a:gd name="connsiteX6" fmla="*/ 12192000 w 12192000"/>
                <a:gd name="connsiteY6" fmla="*/ 58506 h 2001606"/>
                <a:gd name="connsiteX7" fmla="*/ 12192000 w 12192000"/>
                <a:gd name="connsiteY7" fmla="*/ 2001606 h 2001606"/>
                <a:gd name="connsiteX8" fmla="*/ 9182100 w 12192000"/>
                <a:gd name="connsiteY8" fmla="*/ 2001606 h 2001606"/>
                <a:gd name="connsiteX9" fmla="*/ 8255000 w 12192000"/>
                <a:gd name="connsiteY9" fmla="*/ 2001606 h 2001606"/>
                <a:gd name="connsiteX10" fmla="*/ 7391400 w 12192000"/>
                <a:gd name="connsiteY10" fmla="*/ 2001606 h 2001606"/>
                <a:gd name="connsiteX11" fmla="*/ 5600700 w 12192000"/>
                <a:gd name="connsiteY11" fmla="*/ 2001606 h 2001606"/>
                <a:gd name="connsiteX12" fmla="*/ 3581400 w 12192000"/>
                <a:gd name="connsiteY12" fmla="*/ 2001606 h 2001606"/>
                <a:gd name="connsiteX13" fmla="*/ 3454400 w 12192000"/>
                <a:gd name="connsiteY13" fmla="*/ 2001606 h 2001606"/>
                <a:gd name="connsiteX14" fmla="*/ 0 w 12192000"/>
                <a:gd name="connsiteY14" fmla="*/ 2001606 h 200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01606">
                  <a:moveTo>
                    <a:pt x="0" y="0"/>
                  </a:moveTo>
                  <a:lnTo>
                    <a:pt x="3581400" y="0"/>
                  </a:lnTo>
                  <a:lnTo>
                    <a:pt x="3581400" y="121187"/>
                  </a:lnTo>
                  <a:lnTo>
                    <a:pt x="6418644" y="1521504"/>
                  </a:lnTo>
                  <a:lnTo>
                    <a:pt x="9182100" y="1521504"/>
                  </a:lnTo>
                  <a:lnTo>
                    <a:pt x="9182100" y="1544038"/>
                  </a:lnTo>
                  <a:lnTo>
                    <a:pt x="12192000" y="58506"/>
                  </a:lnTo>
                  <a:lnTo>
                    <a:pt x="12192000" y="2001606"/>
                  </a:lnTo>
                  <a:lnTo>
                    <a:pt x="9182100" y="2001606"/>
                  </a:lnTo>
                  <a:lnTo>
                    <a:pt x="8255000" y="2001606"/>
                  </a:lnTo>
                  <a:lnTo>
                    <a:pt x="7391400" y="2001606"/>
                  </a:lnTo>
                  <a:lnTo>
                    <a:pt x="5600700" y="2001606"/>
                  </a:lnTo>
                  <a:lnTo>
                    <a:pt x="3581400" y="2001606"/>
                  </a:lnTo>
                  <a:lnTo>
                    <a:pt x="3454400" y="2001606"/>
                  </a:lnTo>
                  <a:lnTo>
                    <a:pt x="0" y="20016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pic>
          <p:nvPicPr>
            <p:cNvPr id="10" name="Picture 9" descr="A close up of a logo&#10;&#10;Description automatically generated">
              <a:extLst>
                <a:ext uri="{FF2B5EF4-FFF2-40B4-BE49-F238E27FC236}">
                  <a16:creationId xmlns:a16="http://schemas.microsoft.com/office/drawing/2014/main" id="{44280ACB-1221-45C2-8818-65E501AD08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119" b="37790"/>
            <a:stretch/>
          </p:blipFill>
          <p:spPr>
            <a:xfrm>
              <a:off x="-3049" y="4394199"/>
              <a:ext cx="12192000" cy="2298701"/>
            </a:xfrm>
            <a:prstGeom prst="rect">
              <a:avLst/>
            </a:prstGeom>
          </p:spPr>
        </p:pic>
      </p:gr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10509503" cy="701676"/>
          </a:xfrm>
        </p:spPr>
        <p:txBody>
          <a:bodyPr>
            <a:noAutofit/>
          </a:bodyPr>
          <a:lstStyle>
            <a:lvl1pPr algn="ctr">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spTree>
    <p:extLst>
      <p:ext uri="{BB962C8B-B14F-4D97-AF65-F5344CB8AC3E}">
        <p14:creationId xmlns:p14="http://schemas.microsoft.com/office/powerpoint/2010/main" val="41911498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 y="5266944"/>
            <a:ext cx="12192001" cy="15910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10509503" cy="701676"/>
          </a:xfrm>
        </p:spPr>
        <p:txBody>
          <a:bodyPr>
            <a:noAutofit/>
          </a:bodyPr>
          <a:lstStyle>
            <a:lvl1pPr algn="l">
              <a:defRPr sz="3700">
                <a:solidFill>
                  <a:schemeClr val="tx2"/>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6FBD0D16-B038-4F39-9D7E-7F172D54B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spTree>
    <p:extLst>
      <p:ext uri="{BB962C8B-B14F-4D97-AF65-F5344CB8AC3E}">
        <p14:creationId xmlns:p14="http://schemas.microsoft.com/office/powerpoint/2010/main" val="1226098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Body copy and bullet list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BBD91-0361-46CA-BB1A-A31BA8B0A18B}"/>
              </a:ext>
            </a:extLst>
          </p:cNvPr>
          <p:cNvSpPr/>
          <p:nvPr userDrawn="1"/>
        </p:nvSpPr>
        <p:spPr>
          <a:xfrm>
            <a:off x="1" y="0"/>
            <a:ext cx="477621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5800344" cy="701676"/>
          </a:xfrm>
        </p:spPr>
        <p:txBody>
          <a:bodyPr>
            <a:noAutofit/>
          </a:bodyPr>
          <a:lstStyle>
            <a:lvl1pPr>
              <a:defRPr sz="3700">
                <a:solidFill>
                  <a:schemeClr val="bg1"/>
                </a:solidFill>
              </a:defRPr>
            </a:lvl1pPr>
          </a:lstStyle>
          <a:p>
            <a:r>
              <a:rPr lang="en-US"/>
              <a:t>Click to edit Master title style</a:t>
            </a:r>
            <a:endParaRPr lang="en-GB"/>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chemeClr val="bg1"/>
                </a:solidFill>
              </a:defRPr>
            </a:lvl1pPr>
          </a:lstStyle>
          <a:p>
            <a:r>
              <a:rPr lang="en-US"/>
              <a:t>1 |  Chapter title</a:t>
            </a:r>
            <a:endParaRPr lang="en-GB"/>
          </a:p>
        </p:txBody>
      </p:sp>
      <p:pic>
        <p:nvPicPr>
          <p:cNvPr id="7" name="Picture 6">
            <a:extLst>
              <a:ext uri="{FF2B5EF4-FFF2-40B4-BE49-F238E27FC236}">
                <a16:creationId xmlns:a16="http://schemas.microsoft.com/office/drawing/2014/main" id="{518736EB-093F-40C6-93A4-C87263B20C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1007730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ody copy and bullet list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3D7AB-F608-4AD7-5E47-0341D4631B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488493" y="3429000"/>
            <a:ext cx="4703507" cy="3429000"/>
          </a:xfrm>
          <a:prstGeom prst="rect">
            <a:avLst/>
          </a:prstGeom>
        </p:spPr>
      </p:pic>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pic>
        <p:nvPicPr>
          <p:cNvPr id="13" name="Picture 12">
            <a:extLst>
              <a:ext uri="{FF2B5EF4-FFF2-40B4-BE49-F238E27FC236}">
                <a16:creationId xmlns:a16="http://schemas.microsoft.com/office/drawing/2014/main" id="{36F35465-665B-46FF-AF17-9881CEB77B7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Tree>
    <p:extLst>
      <p:ext uri="{BB962C8B-B14F-4D97-AF65-F5344CB8AC3E}">
        <p14:creationId xmlns:p14="http://schemas.microsoft.com/office/powerpoint/2010/main" val="12723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D11F24F-6F7E-4A4B-9984-704F284C720B}"/>
              </a:ext>
            </a:extLst>
          </p:cNvPr>
          <p:cNvPicPr>
            <a:picLocks noChangeAspect="1"/>
          </p:cNvPicPr>
          <p:nvPr userDrawn="1"/>
        </p:nvPicPr>
        <p:blipFill rotWithShape="1">
          <a:blip r:embed="rId2">
            <a:duotone>
              <a:prstClr val="black"/>
              <a:schemeClr val="accent5">
                <a:tint val="45000"/>
                <a:satMod val="400000"/>
              </a:schemeClr>
            </a:duotone>
            <a:alphaModFix amt="9000"/>
            <a:extLst>
              <a:ext uri="{28A0092B-C50C-407E-A947-70E740481C1C}">
                <a14:useLocalDpi xmlns:a14="http://schemas.microsoft.com/office/drawing/2010/main" val="0"/>
              </a:ext>
            </a:extLst>
          </a:blip>
          <a:srcRect l="21763" t="32020" r="44101" b="33255"/>
          <a:stretch/>
        </p:blipFill>
        <p:spPr>
          <a:xfrm>
            <a:off x="-1" y="0"/>
            <a:ext cx="12192001" cy="6858000"/>
          </a:xfrm>
          <a:prstGeom prst="rect">
            <a:avLst/>
          </a:prstGeom>
        </p:spPr>
      </p:pic>
      <p:sp>
        <p:nvSpPr>
          <p:cNvPr id="5" name="Title 1">
            <a:extLst>
              <a:ext uri="{FF2B5EF4-FFF2-40B4-BE49-F238E27FC236}">
                <a16:creationId xmlns:a16="http://schemas.microsoft.com/office/drawing/2014/main" id="{B449D0A4-1E37-4D2E-87E7-BDAABB881E32}"/>
              </a:ext>
            </a:extLst>
          </p:cNvPr>
          <p:cNvSpPr>
            <a:spLocks noGrp="1"/>
          </p:cNvSpPr>
          <p:nvPr>
            <p:ph type="ctrTitle"/>
          </p:nvPr>
        </p:nvSpPr>
        <p:spPr>
          <a:xfrm>
            <a:off x="838200" y="2928395"/>
            <a:ext cx="6291805" cy="1643609"/>
          </a:xfrm>
        </p:spPr>
        <p:txBody>
          <a:bodyPr anchor="t">
            <a:noAutofit/>
          </a:bodyPr>
          <a:lstStyle>
            <a:lvl1pPr algn="l">
              <a:defRPr sz="4400">
                <a:solidFill>
                  <a:srgbClr val="621BC4"/>
                </a:solidFill>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CCD53F16-56CE-449D-879E-B90FFC0CC32E}"/>
              </a:ext>
            </a:extLst>
          </p:cNvPr>
          <p:cNvSpPr>
            <a:spLocks noGrp="1"/>
          </p:cNvSpPr>
          <p:nvPr>
            <p:ph type="subTitle" idx="1"/>
          </p:nvPr>
        </p:nvSpPr>
        <p:spPr>
          <a:xfrm>
            <a:off x="849775" y="4606725"/>
            <a:ext cx="6280230" cy="694480"/>
          </a:xfrm>
        </p:spPr>
        <p:txBody>
          <a:bodyPr>
            <a:noAutofit/>
          </a:bodyPr>
          <a:lstStyle>
            <a:lvl1pPr marL="0" indent="0" algn="l">
              <a:buNone/>
              <a:defRPr sz="2000">
                <a:solidFill>
                  <a:schemeClr val="accent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7" name="Date Placeholder 3">
            <a:extLst>
              <a:ext uri="{FF2B5EF4-FFF2-40B4-BE49-F238E27FC236}">
                <a16:creationId xmlns:a16="http://schemas.microsoft.com/office/drawing/2014/main" id="{CBC3CCE2-CC3B-43CD-A233-A385B580F72E}"/>
              </a:ext>
            </a:extLst>
          </p:cNvPr>
          <p:cNvSpPr>
            <a:spLocks noGrp="1"/>
          </p:cNvSpPr>
          <p:nvPr>
            <p:ph type="dt" sz="half" idx="10"/>
          </p:nvPr>
        </p:nvSpPr>
        <p:spPr>
          <a:xfrm>
            <a:off x="838200" y="6275326"/>
            <a:ext cx="2743200" cy="365125"/>
          </a:xfrm>
        </p:spPr>
        <p:txBody>
          <a:bodyPr>
            <a:noAutofit/>
          </a:bodyPr>
          <a:lstStyle>
            <a:lvl1pPr>
              <a:defRPr>
                <a:solidFill>
                  <a:schemeClr val="accent1"/>
                </a:solidFill>
              </a:defRPr>
            </a:lvl1pPr>
          </a:lstStyle>
          <a:p>
            <a:r>
              <a:rPr lang="en-US"/>
              <a:t>1 |  Chapter title</a:t>
            </a:r>
            <a:endParaRPr lang="en-GB"/>
          </a:p>
        </p:txBody>
      </p:sp>
    </p:spTree>
    <p:extLst>
      <p:ext uri="{BB962C8B-B14F-4D97-AF65-F5344CB8AC3E}">
        <p14:creationId xmlns:p14="http://schemas.microsoft.com/office/powerpoint/2010/main" val="948994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ody copy and bullet lis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477588"/>
            <a:ext cx="9140301" cy="701676"/>
          </a:xfrm>
        </p:spPr>
        <p:txBody>
          <a:bodyPr>
            <a:noAutofit/>
          </a:bodyPr>
          <a:lstStyle>
            <a:lvl1pPr>
              <a:defRPr sz="3700">
                <a:solidFill>
                  <a:schemeClr val="tx2"/>
                </a:solidFill>
              </a:defRPr>
            </a:lvl1pPr>
          </a:lstStyle>
          <a:p>
            <a:r>
              <a:rPr lang="en-US"/>
              <a:t>Click to edit Master title style</a:t>
            </a:r>
            <a:endParaRPr lang="en-GB"/>
          </a:p>
        </p:txBody>
      </p:sp>
      <p:sp>
        <p:nvSpPr>
          <p:cNvPr id="15" name="Text Placeholder 3">
            <a:extLst>
              <a:ext uri="{FF2B5EF4-FFF2-40B4-BE49-F238E27FC236}">
                <a16:creationId xmlns:a16="http://schemas.microsoft.com/office/drawing/2014/main" id="{B34DA932-F2C8-45EE-A996-DCE5B5FD986A}"/>
              </a:ext>
            </a:extLst>
          </p:cNvPr>
          <p:cNvSpPr>
            <a:spLocks noGrp="1"/>
          </p:cNvSpPr>
          <p:nvPr>
            <p:ph type="body" sz="half" idx="2"/>
          </p:nvPr>
        </p:nvSpPr>
        <p:spPr>
          <a:xfrm>
            <a:off x="839789" y="1676469"/>
            <a:ext cx="5463358" cy="1799093"/>
          </a:xfrm>
          <a:prstGeom prst="rect">
            <a:avLst/>
          </a:prstGeom>
        </p:spPr>
        <p:txBody>
          <a:bodyPr>
            <a:noAutofit/>
          </a:bodyPr>
          <a:lstStyle>
            <a:lvl1pPr marL="0" indent="0">
              <a:lnSpc>
                <a:spcPct val="120000"/>
              </a:lnSpc>
              <a:spcBef>
                <a:spcPts val="0"/>
              </a:spcBef>
              <a:buNone/>
              <a:defRPr sz="14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291410E7-2020-41EA-A071-060B9E80F832}"/>
              </a:ext>
            </a:extLst>
          </p:cNvPr>
          <p:cNvSpPr>
            <a:spLocks noGrp="1"/>
          </p:cNvSpPr>
          <p:nvPr>
            <p:ph type="dt" sz="half" idx="10"/>
          </p:nvPr>
        </p:nvSpPr>
        <p:spPr>
          <a:xfrm>
            <a:off x="838200" y="6275326"/>
            <a:ext cx="2743200" cy="365125"/>
          </a:xfrm>
        </p:spPr>
        <p:txBody>
          <a:bodyPr>
            <a:noAutofit/>
          </a:bodyPr>
          <a:lstStyle>
            <a:lvl1pPr>
              <a:defRPr>
                <a:solidFill>
                  <a:srgbClr val="7215C9"/>
                </a:solidFill>
              </a:defRPr>
            </a:lvl1pPr>
          </a:lstStyle>
          <a:p>
            <a:r>
              <a:rPr lang="en-US"/>
              <a:t>1 |  Chapter title</a:t>
            </a:r>
            <a:endParaRPr lang="en-GB"/>
          </a:p>
        </p:txBody>
      </p:sp>
      <p:pic>
        <p:nvPicPr>
          <p:cNvPr id="9" name="Picture 8">
            <a:extLst>
              <a:ext uri="{FF2B5EF4-FFF2-40B4-BE49-F238E27FC236}">
                <a16:creationId xmlns:a16="http://schemas.microsoft.com/office/drawing/2014/main" id="{74A3108D-E4B5-4982-B2A2-B8BCCE4739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40616756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copy and bullet list_Image">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753292F-E3FC-464D-8C17-742C435F2D57}"/>
              </a:ext>
            </a:extLst>
          </p:cNvPr>
          <p:cNvSpPr>
            <a:spLocks noGrp="1"/>
          </p:cNvSpPr>
          <p:nvPr>
            <p:ph type="pic" idx="1"/>
          </p:nvPr>
        </p:nvSpPr>
        <p:spPr>
          <a:xfrm>
            <a:off x="6096000" y="0"/>
            <a:ext cx="6096000" cy="68580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Tree>
    <p:extLst>
      <p:ext uri="{BB962C8B-B14F-4D97-AF65-F5344CB8AC3E}">
        <p14:creationId xmlns:p14="http://schemas.microsoft.com/office/powerpoint/2010/main" val="671009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copy and bullet list_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1" y="1023738"/>
            <a:ext cx="4381982" cy="1136734"/>
          </a:xfrm>
        </p:spPr>
        <p:txBody>
          <a:bodyPr anchor="t">
            <a:noAutofit/>
          </a:bodyPr>
          <a:lstStyle>
            <a:lvl1pPr>
              <a:defRPr sz="3700">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7215C9"/>
                </a:solidFill>
              </a:defRPr>
            </a:lvl1pPr>
          </a:lstStyle>
          <a:p>
            <a:r>
              <a:rPr lang="en-US"/>
              <a:t>1 |  Chapter title</a:t>
            </a:r>
            <a:endParaRPr lang="en-GB"/>
          </a:p>
        </p:txBody>
      </p:sp>
      <p:sp>
        <p:nvSpPr>
          <p:cNvPr id="6" name="Text Placeholder 3">
            <a:extLst>
              <a:ext uri="{FF2B5EF4-FFF2-40B4-BE49-F238E27FC236}">
                <a16:creationId xmlns:a16="http://schemas.microsoft.com/office/drawing/2014/main" id="{1913C5C9-297F-4D1D-9724-3B5DC0F9FA36}"/>
              </a:ext>
            </a:extLst>
          </p:cNvPr>
          <p:cNvSpPr>
            <a:spLocks noGrp="1"/>
          </p:cNvSpPr>
          <p:nvPr>
            <p:ph type="body" sz="half" idx="2"/>
          </p:nvPr>
        </p:nvSpPr>
        <p:spPr>
          <a:xfrm>
            <a:off x="839789" y="2391960"/>
            <a:ext cx="3859533" cy="1326404"/>
          </a:xfrm>
          <a:prstGeom prst="rect">
            <a:avLst/>
          </a:prstGeom>
        </p:spPr>
        <p:txBody>
          <a:bodyPr>
            <a:noAutofit/>
          </a:bodyPr>
          <a:lstStyle>
            <a:lvl1pPr marL="0" indent="0">
              <a:lnSpc>
                <a:spcPct val="120000"/>
              </a:lnSpc>
              <a:spcBef>
                <a:spcPts val="0"/>
              </a:spcBef>
              <a:buNone/>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3" y="3891838"/>
            <a:ext cx="3859534" cy="365125"/>
          </a:xfrm>
          <a:prstGeom prst="rect">
            <a:avLst/>
          </a:prstGeom>
        </p:spPr>
        <p:txBody>
          <a:bodyPr anchor="t">
            <a:noAutofit/>
          </a:bodyPr>
          <a:lstStyle>
            <a:lvl1pPr marL="0" indent="0">
              <a:buNone/>
              <a:defRPr sz="1350" b="1">
                <a:solidFill>
                  <a:srgbClr val="FF2770"/>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2" y="4279959"/>
            <a:ext cx="3859533" cy="1326404"/>
          </a:xfrm>
          <a:prstGeom prst="rect">
            <a:avLst/>
          </a:prstGeom>
        </p:spPr>
        <p:txBody>
          <a:bodyPr>
            <a:noAutofit/>
          </a:bodyPr>
          <a:lstStyle>
            <a:lvl1pPr marL="171446" indent="-171446">
              <a:lnSpc>
                <a:spcPct val="120000"/>
              </a:lnSpc>
              <a:spcBef>
                <a:spcPts val="0"/>
              </a:spcBef>
              <a:buFont typeface="Arial" panose="020B0604020202020204" pitchFamily="34" charset="0"/>
              <a:buChar char="•"/>
              <a:defRPr sz="1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
        <p:nvSpPr>
          <p:cNvPr id="14" name="Content Placeholder 2">
            <a:extLst>
              <a:ext uri="{FF2B5EF4-FFF2-40B4-BE49-F238E27FC236}">
                <a16:creationId xmlns:a16="http://schemas.microsoft.com/office/drawing/2014/main" id="{FE030D07-4755-4E6B-9A84-ABCA8C229053}"/>
              </a:ext>
            </a:extLst>
          </p:cNvPr>
          <p:cNvSpPr>
            <a:spLocks noGrp="1"/>
          </p:cNvSpPr>
          <p:nvPr>
            <p:ph idx="1"/>
          </p:nvPr>
        </p:nvSpPr>
        <p:spPr>
          <a:xfrm>
            <a:off x="6096000" y="1023737"/>
            <a:ext cx="5257800" cy="5153226"/>
          </a:xfrm>
          <a:prstGeom prst="rect">
            <a:avLst/>
          </a:prstGeom>
        </p:spPr>
        <p:txBody>
          <a:bodyPr>
            <a:no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353317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_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B0B7D4"/>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chemeClr val="bg1"/>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160926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Quote Slide_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7" name="Title 1">
            <a:extLst>
              <a:ext uri="{FF2B5EF4-FFF2-40B4-BE49-F238E27FC236}">
                <a16:creationId xmlns:a16="http://schemas.microsoft.com/office/drawing/2014/main" id="{23A16578-5E5C-45B1-9AE1-4A85614E0955}"/>
              </a:ext>
            </a:extLst>
          </p:cNvPr>
          <p:cNvSpPr>
            <a:spLocks noGrp="1"/>
          </p:cNvSpPr>
          <p:nvPr>
            <p:ph type="title"/>
          </p:nvPr>
        </p:nvSpPr>
        <p:spPr>
          <a:xfrm>
            <a:off x="838201" y="477588"/>
            <a:ext cx="9140301" cy="701676"/>
          </a:xfrm>
        </p:spPr>
        <p:txBody>
          <a:bodyPr>
            <a:noAutofit/>
          </a:bodyPr>
          <a:lstStyle>
            <a:lvl1pPr>
              <a:defRPr sz="37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858658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Quote Slide_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1886674" y="1342663"/>
            <a:ext cx="8750461" cy="3183041"/>
          </a:xfrm>
        </p:spPr>
        <p:txBody>
          <a:bodyPr anchor="t">
            <a:noAutofit/>
          </a:bodyPr>
          <a:lstStyle>
            <a:lvl1pPr algn="ctr">
              <a:lnSpc>
                <a:spcPct val="100000"/>
              </a:lnSpc>
              <a:defRPr sz="4000">
                <a:solidFill>
                  <a:srgbClr val="787090"/>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1886674" y="5028676"/>
            <a:ext cx="8750461" cy="304100"/>
          </a:xfrm>
        </p:spPr>
        <p:txBody>
          <a:bodyPr>
            <a:noAutofit/>
          </a:bodyPr>
          <a:lstStyle>
            <a:lvl1pPr marL="0" indent="0" algn="ctr">
              <a:buNone/>
              <a:defRPr sz="2000" b="1">
                <a:solidFill>
                  <a:srgbClr val="002060"/>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a:extLst>
              <a:ext uri="{FF2B5EF4-FFF2-40B4-BE49-F238E27FC236}">
                <a16:creationId xmlns:a16="http://schemas.microsoft.com/office/drawing/2014/main" id="{C9A765AE-61E2-4FE0-802E-9CFD4DDF60B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135" y="5858349"/>
            <a:ext cx="1139347" cy="625006"/>
          </a:xfrm>
          <a:prstGeom prst="rect">
            <a:avLst/>
          </a:prstGeom>
        </p:spPr>
      </p:pic>
      <p:sp>
        <p:nvSpPr>
          <p:cNvPr id="11" name="Text Placeholder 3">
            <a:extLst>
              <a:ext uri="{FF2B5EF4-FFF2-40B4-BE49-F238E27FC236}">
                <a16:creationId xmlns:a16="http://schemas.microsoft.com/office/drawing/2014/main" id="{E36E9C1D-0FE3-435F-B7B1-7A3F2A7CB52B}"/>
              </a:ext>
            </a:extLst>
          </p:cNvPr>
          <p:cNvSpPr>
            <a:spLocks noGrp="1"/>
          </p:cNvSpPr>
          <p:nvPr>
            <p:ph type="body" sz="half" idx="2"/>
          </p:nvPr>
        </p:nvSpPr>
        <p:spPr>
          <a:xfrm>
            <a:off x="1886674" y="5315776"/>
            <a:ext cx="8750461" cy="365125"/>
          </a:xfrm>
          <a:prstGeom prst="rect">
            <a:avLst/>
          </a:prstGeom>
        </p:spPr>
        <p:txBody>
          <a:bodyPr>
            <a:noAutofit/>
          </a:bodyPr>
          <a:lstStyle>
            <a:lvl1pPr marL="0" indent="0" algn="ctr">
              <a:lnSpc>
                <a:spcPct val="120000"/>
              </a:lnSpc>
              <a:spcBef>
                <a:spcPts val="0"/>
              </a:spcBef>
              <a:buNone/>
              <a:defRPr sz="1800" b="1">
                <a:solidFill>
                  <a:srgbClr val="787090"/>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46156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siness Outcom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chemeClr val="tx2"/>
                </a:solidFill>
                <a:effectLst/>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36614" y="3032569"/>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3661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6200000">
            <a:off x="11177409" y="5858774"/>
            <a:ext cx="1138798" cy="624705"/>
          </a:xfrm>
          <a:prstGeom prst="rect">
            <a:avLst/>
          </a:prstGeom>
        </p:spPr>
      </p:pic>
      <p:sp>
        <p:nvSpPr>
          <p:cNvPr id="12" name="Text Placeholder 2">
            <a:extLst>
              <a:ext uri="{FF2B5EF4-FFF2-40B4-BE49-F238E27FC236}">
                <a16:creationId xmlns:a16="http://schemas.microsoft.com/office/drawing/2014/main" id="{A4CF8395-DF4B-485E-8D65-CE8C5C416FFB}"/>
              </a:ext>
            </a:extLst>
          </p:cNvPr>
          <p:cNvSpPr>
            <a:spLocks noGrp="1"/>
          </p:cNvSpPr>
          <p:nvPr>
            <p:ph type="body" idx="13"/>
          </p:nvPr>
        </p:nvSpPr>
        <p:spPr>
          <a:xfrm>
            <a:off x="2862184" y="3032569"/>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29B87151-C457-4387-B488-EDC952AC0C92}"/>
              </a:ext>
            </a:extLst>
          </p:cNvPr>
          <p:cNvSpPr>
            <a:spLocks noGrp="1"/>
          </p:cNvSpPr>
          <p:nvPr>
            <p:ph type="body" sz="half" idx="14"/>
          </p:nvPr>
        </p:nvSpPr>
        <p:spPr>
          <a:xfrm>
            <a:off x="2862183" y="3638550"/>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F0BC067D-EE06-446B-89F2-E85FA48CC9AA}"/>
              </a:ext>
            </a:extLst>
          </p:cNvPr>
          <p:cNvSpPr>
            <a:spLocks noGrp="1"/>
          </p:cNvSpPr>
          <p:nvPr>
            <p:ph type="body" idx="15"/>
          </p:nvPr>
        </p:nvSpPr>
        <p:spPr>
          <a:xfrm>
            <a:off x="4887754"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a:extLst>
              <a:ext uri="{FF2B5EF4-FFF2-40B4-BE49-F238E27FC236}">
                <a16:creationId xmlns:a16="http://schemas.microsoft.com/office/drawing/2014/main" id="{B51F06F4-ECC0-4EA3-8064-C14CC631E519}"/>
              </a:ext>
            </a:extLst>
          </p:cNvPr>
          <p:cNvSpPr>
            <a:spLocks noGrp="1"/>
          </p:cNvSpPr>
          <p:nvPr>
            <p:ph type="body" sz="half" idx="16"/>
          </p:nvPr>
        </p:nvSpPr>
        <p:spPr>
          <a:xfrm>
            <a:off x="488775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7" name="Text Placeholder 2">
            <a:extLst>
              <a:ext uri="{FF2B5EF4-FFF2-40B4-BE49-F238E27FC236}">
                <a16:creationId xmlns:a16="http://schemas.microsoft.com/office/drawing/2014/main" id="{DD767534-E99F-477C-965B-A3C25BBC43D7}"/>
              </a:ext>
            </a:extLst>
          </p:cNvPr>
          <p:cNvSpPr>
            <a:spLocks noGrp="1"/>
          </p:cNvSpPr>
          <p:nvPr>
            <p:ph type="body" idx="17"/>
          </p:nvPr>
        </p:nvSpPr>
        <p:spPr>
          <a:xfrm>
            <a:off x="6913323"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3">
            <a:extLst>
              <a:ext uri="{FF2B5EF4-FFF2-40B4-BE49-F238E27FC236}">
                <a16:creationId xmlns:a16="http://schemas.microsoft.com/office/drawing/2014/main" id="{9E8C0362-F53F-4CAB-AACC-59D74184E89A}"/>
              </a:ext>
            </a:extLst>
          </p:cNvPr>
          <p:cNvSpPr>
            <a:spLocks noGrp="1"/>
          </p:cNvSpPr>
          <p:nvPr>
            <p:ph type="body" sz="half" idx="18"/>
          </p:nvPr>
        </p:nvSpPr>
        <p:spPr>
          <a:xfrm>
            <a:off x="6913322"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9" name="Text Placeholder 2">
            <a:extLst>
              <a:ext uri="{FF2B5EF4-FFF2-40B4-BE49-F238E27FC236}">
                <a16:creationId xmlns:a16="http://schemas.microsoft.com/office/drawing/2014/main" id="{9D83B938-FAF8-4B6A-80B3-F85C0A4D4BE2}"/>
              </a:ext>
            </a:extLst>
          </p:cNvPr>
          <p:cNvSpPr>
            <a:spLocks noGrp="1"/>
          </p:cNvSpPr>
          <p:nvPr>
            <p:ph type="body" idx="19"/>
          </p:nvPr>
        </p:nvSpPr>
        <p:spPr>
          <a:xfrm>
            <a:off x="8827314" y="3020995"/>
            <a:ext cx="1779265" cy="563120"/>
          </a:xfrm>
          <a:prstGeom prst="rect">
            <a:avLst/>
          </a:prstGeom>
        </p:spPr>
        <p:txBody>
          <a:bodyPr anchor="t">
            <a:noAutofit/>
          </a:bodyPr>
          <a:lstStyle>
            <a:lvl1pPr marL="0" indent="0">
              <a:buNone/>
              <a:defRPr sz="1200" b="1">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a:extLst>
              <a:ext uri="{FF2B5EF4-FFF2-40B4-BE49-F238E27FC236}">
                <a16:creationId xmlns:a16="http://schemas.microsoft.com/office/drawing/2014/main" id="{040A7146-6A11-4BF4-B255-50466C718A15}"/>
              </a:ext>
            </a:extLst>
          </p:cNvPr>
          <p:cNvSpPr>
            <a:spLocks noGrp="1"/>
          </p:cNvSpPr>
          <p:nvPr>
            <p:ph type="body" sz="half" idx="20"/>
          </p:nvPr>
        </p:nvSpPr>
        <p:spPr>
          <a:xfrm>
            <a:off x="8827313" y="3626976"/>
            <a:ext cx="1779265" cy="23622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31" name="Picture 30">
            <a:extLst>
              <a:ext uri="{FF2B5EF4-FFF2-40B4-BE49-F238E27FC236}">
                <a16:creationId xmlns:a16="http://schemas.microsoft.com/office/drawing/2014/main" id="{87998983-929F-46D7-8B0F-7A587F5E40B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615877" y="1999989"/>
            <a:ext cx="1169830" cy="1169830"/>
          </a:xfrm>
          <a:prstGeom prst="rect">
            <a:avLst/>
          </a:prstGeom>
        </p:spPr>
      </p:pic>
      <p:pic>
        <p:nvPicPr>
          <p:cNvPr id="33" name="Picture 32">
            <a:extLst>
              <a:ext uri="{FF2B5EF4-FFF2-40B4-BE49-F238E27FC236}">
                <a16:creationId xmlns:a16="http://schemas.microsoft.com/office/drawing/2014/main" id="{45071DAD-4078-4994-B67E-C9BE8A01D2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93591" y="2008227"/>
            <a:ext cx="1169830" cy="1169830"/>
          </a:xfrm>
          <a:prstGeom prst="rect">
            <a:avLst/>
          </a:prstGeom>
        </p:spPr>
      </p:pic>
      <p:pic>
        <p:nvPicPr>
          <p:cNvPr id="35" name="Picture 34">
            <a:extLst>
              <a:ext uri="{FF2B5EF4-FFF2-40B4-BE49-F238E27FC236}">
                <a16:creationId xmlns:a16="http://schemas.microsoft.com/office/drawing/2014/main" id="{794343A7-DE8D-4C8A-9C32-936405FB635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833130" y="2009215"/>
            <a:ext cx="1167854" cy="1167854"/>
          </a:xfrm>
          <a:prstGeom prst="rect">
            <a:avLst/>
          </a:prstGeom>
        </p:spPr>
      </p:pic>
      <p:pic>
        <p:nvPicPr>
          <p:cNvPr id="37" name="Picture 36">
            <a:extLst>
              <a:ext uri="{FF2B5EF4-FFF2-40B4-BE49-F238E27FC236}">
                <a16:creationId xmlns:a16="http://schemas.microsoft.com/office/drawing/2014/main" id="{4D0CF3AD-0145-41B8-ADC1-7A856E888AC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634148" y="2009215"/>
            <a:ext cx="1167854" cy="1167854"/>
          </a:xfrm>
          <a:prstGeom prst="rect">
            <a:avLst/>
          </a:prstGeom>
        </p:spPr>
      </p:pic>
      <p:pic>
        <p:nvPicPr>
          <p:cNvPr id="39" name="Picture 38">
            <a:extLst>
              <a:ext uri="{FF2B5EF4-FFF2-40B4-BE49-F238E27FC236}">
                <a16:creationId xmlns:a16="http://schemas.microsoft.com/office/drawing/2014/main" id="{AD04CF23-7345-4DDD-965F-C39F357808A7}"/>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65434" y="2027940"/>
            <a:ext cx="1169830" cy="1169830"/>
          </a:xfrm>
          <a:prstGeom prst="rect">
            <a:avLst/>
          </a:prstGeom>
        </p:spPr>
      </p:pic>
    </p:spTree>
    <p:extLst>
      <p:ext uri="{BB962C8B-B14F-4D97-AF65-F5344CB8AC3E}">
        <p14:creationId xmlns:p14="http://schemas.microsoft.com/office/powerpoint/2010/main" val="2566843703"/>
      </p:ext>
    </p:extLst>
  </p:cSld>
  <p:clrMapOvr>
    <a:masterClrMapping/>
  </p:clrMapOvr>
  <p:extLst>
    <p:ext uri="{DCECCB84-F9BA-43D5-87BE-67443E8EF086}">
      <p15:sldGuideLst xmlns:p15="http://schemas.microsoft.com/office/powerpoint/2012/main">
        <p15:guide id="1" orient="horz" pos="182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9987766-03CD-479C-952D-89A99AEC51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00" y="1238864"/>
            <a:ext cx="12190200" cy="2590800"/>
          </a:xfrm>
          <a:prstGeom prst="rect">
            <a:avLst/>
          </a:prstGeom>
        </p:spPr>
      </p:pic>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a:solidFill>
                  <a:srgbClr val="621BC4"/>
                </a:solidFill>
              </a:defRPr>
            </a:lvl1pPr>
          </a:lstStyle>
          <a:p>
            <a:r>
              <a:rPr lang="en-US"/>
              <a:t>1 |  Chapter title</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283579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283579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5A87D474-DDB2-42DD-BF24-91136AC43B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6200000">
            <a:off x="11177408" y="5858774"/>
            <a:ext cx="1138800" cy="624705"/>
          </a:xfrm>
          <a:prstGeom prst="rect">
            <a:avLst/>
          </a:prstGeom>
        </p:spPr>
      </p:pic>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283579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79290CE-1293-495D-A154-CAC65DCA8911}"/>
              </a:ext>
            </a:extLst>
          </p:cNvPr>
          <p:cNvSpPr>
            <a:spLocks noGrp="1"/>
          </p:cNvSpPr>
          <p:nvPr>
            <p:ph type="body" idx="14"/>
          </p:nvPr>
        </p:nvSpPr>
        <p:spPr>
          <a:xfrm>
            <a:off x="6863786" y="4460295"/>
            <a:ext cx="3426108" cy="233768"/>
          </a:xfrm>
          <a:prstGeom prst="rect">
            <a:avLst/>
          </a:prstGeom>
        </p:spPr>
        <p:txBody>
          <a:bodyPr anchor="t">
            <a:noAutofit/>
          </a:bodyPr>
          <a:lstStyle>
            <a:lvl1pPr marL="0" indent="0">
              <a:buNone/>
              <a:defRPr sz="1400" b="1">
                <a:solidFill>
                  <a:srgbClr val="52337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Text Placeholder 3">
            <a:extLst>
              <a:ext uri="{FF2B5EF4-FFF2-40B4-BE49-F238E27FC236}">
                <a16:creationId xmlns:a16="http://schemas.microsoft.com/office/drawing/2014/main" id="{069007EF-26E4-41E2-BAB7-FFFBB7B56B43}"/>
              </a:ext>
            </a:extLst>
          </p:cNvPr>
          <p:cNvSpPr>
            <a:spLocks noGrp="1"/>
          </p:cNvSpPr>
          <p:nvPr>
            <p:ph type="body" sz="half" idx="15"/>
          </p:nvPr>
        </p:nvSpPr>
        <p:spPr>
          <a:xfrm>
            <a:off x="6863786" y="5023414"/>
            <a:ext cx="3426108" cy="1138800"/>
          </a:xfrm>
          <a:prstGeom prst="rect">
            <a:avLst/>
          </a:prstGeom>
        </p:spPr>
        <p:txBody>
          <a:bodyPr>
            <a:noAutofit/>
          </a:bodyPr>
          <a:lstStyle>
            <a:lvl1pPr marL="0" indent="0">
              <a:lnSpc>
                <a:spcPct val="120000"/>
              </a:lnSpc>
              <a:spcBef>
                <a:spcPts val="0"/>
              </a:spcBef>
              <a:buNone/>
              <a:defRPr sz="10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4" name="Text Placeholder 2">
            <a:extLst>
              <a:ext uri="{FF2B5EF4-FFF2-40B4-BE49-F238E27FC236}">
                <a16:creationId xmlns:a16="http://schemas.microsoft.com/office/drawing/2014/main" id="{D8F80118-C64C-4150-8495-2CBA695BF372}"/>
              </a:ext>
            </a:extLst>
          </p:cNvPr>
          <p:cNvSpPr>
            <a:spLocks noGrp="1"/>
          </p:cNvSpPr>
          <p:nvPr>
            <p:ph type="body" idx="16"/>
          </p:nvPr>
        </p:nvSpPr>
        <p:spPr>
          <a:xfrm>
            <a:off x="6863786" y="4694062"/>
            <a:ext cx="3426108" cy="233767"/>
          </a:xfrm>
          <a:prstGeom prst="rect">
            <a:avLst/>
          </a:prstGeom>
        </p:spPr>
        <p:txBody>
          <a:bodyPr anchor="t">
            <a:noAutofit/>
          </a:bodyPr>
          <a:lstStyle>
            <a:lvl1pPr marL="0" indent="0">
              <a:buNone/>
              <a:defRPr sz="1200" b="1">
                <a:solidFill>
                  <a:schemeClr val="accent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p:spPr>
        <p:txBody>
          <a:bodyPr anchor="t">
            <a:noAutofit/>
          </a:bodyPr>
          <a:lstStyle>
            <a:lvl1pPr>
              <a:lnSpc>
                <a:spcPct val="95000"/>
              </a:lnSpc>
              <a:defRPr lang="en-GB" sz="3600" dirty="0">
                <a:solidFill>
                  <a:schemeClr val="tx2"/>
                </a:solidFill>
              </a:defRPr>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7F760BBC-1496-6335-57DF-34656128E578}"/>
              </a:ext>
            </a:extLst>
          </p:cNvPr>
          <p:cNvSpPr>
            <a:spLocks noGrp="1"/>
          </p:cNvSpPr>
          <p:nvPr>
            <p:ph type="pic" sz="quarter" idx="17"/>
          </p:nvPr>
        </p:nvSpPr>
        <p:spPr>
          <a:xfrm>
            <a:off x="2837689" y="1515782"/>
            <a:ext cx="3425429" cy="2590800"/>
          </a:xfrm>
        </p:spPr>
        <p:txBody>
          <a:bodyPr/>
          <a:lstStyle/>
          <a:p>
            <a:endParaRPr lang="en-GB"/>
          </a:p>
        </p:txBody>
      </p:sp>
      <p:sp>
        <p:nvSpPr>
          <p:cNvPr id="10" name="Picture Placeholder 8">
            <a:extLst>
              <a:ext uri="{FF2B5EF4-FFF2-40B4-BE49-F238E27FC236}">
                <a16:creationId xmlns:a16="http://schemas.microsoft.com/office/drawing/2014/main" id="{6FEA7D17-5B39-2715-F2C0-3305417A983B}"/>
              </a:ext>
            </a:extLst>
          </p:cNvPr>
          <p:cNvSpPr>
            <a:spLocks noGrp="1"/>
          </p:cNvSpPr>
          <p:nvPr>
            <p:ph type="pic" sz="quarter" idx="18"/>
          </p:nvPr>
        </p:nvSpPr>
        <p:spPr>
          <a:xfrm>
            <a:off x="6864466" y="1515782"/>
            <a:ext cx="3425429" cy="2590800"/>
          </a:xfrm>
        </p:spPr>
        <p:txBody>
          <a:bodyPr/>
          <a:lstStyle/>
          <a:p>
            <a:endParaRPr lang="en-GB"/>
          </a:p>
        </p:txBody>
      </p:sp>
    </p:spTree>
    <p:extLst>
      <p:ext uri="{BB962C8B-B14F-4D97-AF65-F5344CB8AC3E}">
        <p14:creationId xmlns:p14="http://schemas.microsoft.com/office/powerpoint/2010/main" val="3332442914"/>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7215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hasCustomPrompt="1"/>
          </p:nvPr>
        </p:nvSpPr>
        <p:spPr>
          <a:xfrm>
            <a:off x="872925" y="4152168"/>
            <a:ext cx="3537031" cy="585047"/>
          </a:xfrm>
        </p:spPr>
        <p:txBody>
          <a:bodyPr anchor="t">
            <a:noAutofit/>
          </a:bodyPr>
          <a:lstStyle>
            <a:lvl1pPr>
              <a:lnSpc>
                <a:spcPct val="95000"/>
              </a:lnSpc>
              <a:defRPr lang="en-GB" sz="2400" dirty="0">
                <a:solidFill>
                  <a:schemeClr val="bg1"/>
                </a:solidFill>
              </a:defRPr>
            </a:lvl1pPr>
          </a:lstStyle>
          <a:p>
            <a:r>
              <a:rPr lang="en-US"/>
              <a:t>Thank you.</a:t>
            </a:r>
            <a:endParaRPr lang="en-GB"/>
          </a:p>
        </p:txBody>
      </p:sp>
      <p:sp>
        <p:nvSpPr>
          <p:cNvPr id="3" name="Date Placeholder 2">
            <a:extLst>
              <a:ext uri="{FF2B5EF4-FFF2-40B4-BE49-F238E27FC236}">
                <a16:creationId xmlns:a16="http://schemas.microsoft.com/office/drawing/2014/main" id="{FF9331C8-15AB-4E5C-9984-08D6B93CB23C}"/>
              </a:ext>
            </a:extLst>
          </p:cNvPr>
          <p:cNvSpPr>
            <a:spLocks noGrp="1"/>
          </p:cNvSpPr>
          <p:nvPr>
            <p:ph type="dt" sz="half" idx="10"/>
          </p:nvPr>
        </p:nvSpPr>
        <p:spPr/>
        <p:txBody>
          <a:bodyPr>
            <a:noAutofit/>
          </a:bodyPr>
          <a:lstStyle>
            <a:lvl1pPr>
              <a:defRPr sz="1400" b="1">
                <a:solidFill>
                  <a:schemeClr val="bg1"/>
                </a:solidFill>
              </a:defRPr>
            </a:lvl1pPr>
          </a:lstStyle>
          <a:p>
            <a:r>
              <a:rPr lang="en-US" err="1"/>
              <a:t>kervgroup.com</a:t>
            </a:r>
            <a:endParaRPr lang="en-GB"/>
          </a:p>
        </p:txBody>
      </p:sp>
      <p:sp>
        <p:nvSpPr>
          <p:cNvPr id="7" name="Text Placeholder 2">
            <a:extLst>
              <a:ext uri="{FF2B5EF4-FFF2-40B4-BE49-F238E27FC236}">
                <a16:creationId xmlns:a16="http://schemas.microsoft.com/office/drawing/2014/main" id="{81780D97-0DEB-4BF5-88AC-1A430C9366F2}"/>
              </a:ext>
            </a:extLst>
          </p:cNvPr>
          <p:cNvSpPr>
            <a:spLocks noGrp="1"/>
          </p:cNvSpPr>
          <p:nvPr>
            <p:ph type="body" idx="11"/>
          </p:nvPr>
        </p:nvSpPr>
        <p:spPr>
          <a:xfrm>
            <a:off x="872925" y="4745620"/>
            <a:ext cx="2854250" cy="233767"/>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a:extLst>
              <a:ext uri="{FF2B5EF4-FFF2-40B4-BE49-F238E27FC236}">
                <a16:creationId xmlns:a16="http://schemas.microsoft.com/office/drawing/2014/main" id="{96292969-7439-444E-AF2A-D4589B0E7654}"/>
              </a:ext>
            </a:extLst>
          </p:cNvPr>
          <p:cNvSpPr>
            <a:spLocks noGrp="1"/>
          </p:cNvSpPr>
          <p:nvPr>
            <p:ph type="body" sz="half" idx="12"/>
          </p:nvPr>
        </p:nvSpPr>
        <p:spPr>
          <a:xfrm>
            <a:off x="872925" y="5173272"/>
            <a:ext cx="2854250" cy="626113"/>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1" name="Text Placeholder 2">
            <a:extLst>
              <a:ext uri="{FF2B5EF4-FFF2-40B4-BE49-F238E27FC236}">
                <a16:creationId xmlns:a16="http://schemas.microsoft.com/office/drawing/2014/main" id="{15D438B2-AF8C-4942-A542-93498C9FEF9A}"/>
              </a:ext>
            </a:extLst>
          </p:cNvPr>
          <p:cNvSpPr>
            <a:spLocks noGrp="1"/>
          </p:cNvSpPr>
          <p:nvPr>
            <p:ph type="body" idx="13"/>
          </p:nvPr>
        </p:nvSpPr>
        <p:spPr>
          <a:xfrm>
            <a:off x="872925" y="4979388"/>
            <a:ext cx="2854250"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8">
            <a:extLst>
              <a:ext uri="{FF2B5EF4-FFF2-40B4-BE49-F238E27FC236}">
                <a16:creationId xmlns:a16="http://schemas.microsoft.com/office/drawing/2014/main" id="{3273784C-E1E7-407E-ABF8-5F61374EEB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3120" y="443836"/>
            <a:ext cx="3826681" cy="2424410"/>
          </a:xfrm>
          <a:prstGeom prst="rect">
            <a:avLst/>
          </a:prstGeom>
        </p:spPr>
      </p:pic>
      <p:sp>
        <p:nvSpPr>
          <p:cNvPr id="12" name="Text Placeholder 2">
            <a:extLst>
              <a:ext uri="{FF2B5EF4-FFF2-40B4-BE49-F238E27FC236}">
                <a16:creationId xmlns:a16="http://schemas.microsoft.com/office/drawing/2014/main" id="{5CD02CDC-40B2-AE4B-B8E8-C1D3E5244B5A}"/>
              </a:ext>
            </a:extLst>
          </p:cNvPr>
          <p:cNvSpPr>
            <a:spLocks noGrp="1"/>
          </p:cNvSpPr>
          <p:nvPr>
            <p:ph type="body" idx="14"/>
          </p:nvPr>
        </p:nvSpPr>
        <p:spPr>
          <a:xfrm>
            <a:off x="3468007" y="4745620"/>
            <a:ext cx="2854250" cy="233767"/>
          </a:xfrm>
          <a:prstGeom prst="rect">
            <a:avLst/>
          </a:prstGeom>
        </p:spPr>
        <p:txBody>
          <a:bodyPr anchor="t">
            <a:noAutofit/>
          </a:bodyPr>
          <a:lstStyle>
            <a:lvl1pPr marL="0" indent="0">
              <a:buNone/>
              <a:defRPr sz="1400" b="1">
                <a:solidFill>
                  <a:srgbClr val="B0B7D4"/>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3">
            <a:extLst>
              <a:ext uri="{FF2B5EF4-FFF2-40B4-BE49-F238E27FC236}">
                <a16:creationId xmlns:a16="http://schemas.microsoft.com/office/drawing/2014/main" id="{E16A67EF-50FA-7546-B802-91BDAF5AE981}"/>
              </a:ext>
            </a:extLst>
          </p:cNvPr>
          <p:cNvSpPr>
            <a:spLocks noGrp="1"/>
          </p:cNvSpPr>
          <p:nvPr>
            <p:ph type="body" sz="half" idx="15"/>
          </p:nvPr>
        </p:nvSpPr>
        <p:spPr>
          <a:xfrm>
            <a:off x="3468007" y="5173272"/>
            <a:ext cx="2854250" cy="626113"/>
          </a:xfrm>
          <a:prstGeom prst="rect">
            <a:avLst/>
          </a:prstGeom>
        </p:spPr>
        <p:txBody>
          <a:bodyPr>
            <a:noAutofit/>
          </a:bodyPr>
          <a:lstStyle>
            <a:lvl1pPr marL="0" indent="0">
              <a:lnSpc>
                <a:spcPct val="110000"/>
              </a:lnSpc>
              <a:spcBef>
                <a:spcPts val="0"/>
              </a:spcBef>
              <a:buNone/>
              <a:defRPr sz="1400">
                <a:solidFill>
                  <a:srgbClr val="D7DDEC"/>
                </a:solidFill>
              </a:defRPr>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5A9C622E-4C59-5144-AC29-209EEE339786}"/>
              </a:ext>
            </a:extLst>
          </p:cNvPr>
          <p:cNvSpPr>
            <a:spLocks noGrp="1"/>
          </p:cNvSpPr>
          <p:nvPr>
            <p:ph type="body" idx="16"/>
          </p:nvPr>
        </p:nvSpPr>
        <p:spPr>
          <a:xfrm>
            <a:off x="3468007" y="4979388"/>
            <a:ext cx="2854250" cy="233767"/>
          </a:xfrm>
          <a:prstGeom prst="rect">
            <a:avLst/>
          </a:prstGeom>
        </p:spPr>
        <p:txBody>
          <a:bodyPr anchor="t">
            <a:noAutofit/>
          </a:bodyPr>
          <a:lstStyle>
            <a:lvl1pPr marL="0" indent="0">
              <a:buNone/>
              <a:defRPr sz="12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1701281646"/>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98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hapter title_Brigh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90134D"/>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3374210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48B-73FC-4300-95CC-2CAC2152FC4A}"/>
              </a:ext>
            </a:extLst>
          </p:cNvPr>
          <p:cNvSpPr>
            <a:spLocks noGrp="1"/>
          </p:cNvSpPr>
          <p:nvPr>
            <p:ph type="title"/>
          </p:nvPr>
        </p:nvSpPr>
        <p:spPr>
          <a:xfrm>
            <a:off x="838200" y="555586"/>
            <a:ext cx="9768377" cy="1169829"/>
          </a:xfrm>
          <a:prstGeom prst="rect">
            <a:avLst/>
          </a:prstGeom>
        </p:spPr>
        <p:txBody>
          <a:bodyPr anchor="t">
            <a:noAutofit/>
          </a:bodyPr>
          <a:lstStyle>
            <a:lvl1pPr>
              <a:lnSpc>
                <a:spcPct val="95000"/>
              </a:lnSpc>
              <a:defRPr lang="en-GB" sz="3600" dirty="0">
                <a:solidFill>
                  <a:srgbClr val="621BC4"/>
                </a:solidFill>
              </a:defRPr>
            </a:lvl1pPr>
          </a:lstStyle>
          <a:p>
            <a:r>
              <a:rPr lang="en-US"/>
              <a:t>Click to edit Master title style</a:t>
            </a:r>
            <a:endParaRPr lang="en-GB"/>
          </a:p>
        </p:txBody>
      </p:sp>
    </p:spTree>
    <p:extLst>
      <p:ext uri="{BB962C8B-B14F-4D97-AF65-F5344CB8AC3E}">
        <p14:creationId xmlns:p14="http://schemas.microsoft.com/office/powerpoint/2010/main" val="3665653734"/>
      </p:ext>
    </p:extLst>
  </p:cSld>
  <p:clrMapOvr>
    <a:masterClrMapping/>
  </p:clrMapOvr>
  <p:extLst>
    <p:ext uri="{DCECCB84-F9BA-43D5-87BE-67443E8EF086}">
      <p15:sldGuideLst xmlns:p15="http://schemas.microsoft.com/office/powerpoint/2012/main">
        <p15:guide id="1" orient="horz" pos="981">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49D0A4-1E37-4D2E-87E7-BDAABB881E32}"/>
              </a:ext>
            </a:extLst>
          </p:cNvPr>
          <p:cNvSpPr>
            <a:spLocks noGrp="1"/>
          </p:cNvSpPr>
          <p:nvPr>
            <p:ph type="ctrTitle"/>
          </p:nvPr>
        </p:nvSpPr>
        <p:spPr>
          <a:xfrm>
            <a:off x="838200" y="2928395"/>
            <a:ext cx="6291805" cy="1643609"/>
          </a:xfrm>
        </p:spPr>
        <p:txBody>
          <a:bodyPr anchor="t">
            <a:noAutofit/>
          </a:bodyPr>
          <a:lstStyle>
            <a:lvl1pPr algn="l">
              <a:defRPr sz="4400">
                <a:solidFill>
                  <a:srgbClr val="621BC4"/>
                </a:solidFill>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CCD53F16-56CE-449D-879E-B90FFC0CC32E}"/>
              </a:ext>
            </a:extLst>
          </p:cNvPr>
          <p:cNvSpPr>
            <a:spLocks noGrp="1"/>
          </p:cNvSpPr>
          <p:nvPr>
            <p:ph type="subTitle" idx="1"/>
          </p:nvPr>
        </p:nvSpPr>
        <p:spPr>
          <a:xfrm>
            <a:off x="849775" y="4606725"/>
            <a:ext cx="6280230" cy="694480"/>
          </a:xfrm>
        </p:spPr>
        <p:txBody>
          <a:bodyPr>
            <a:noAutofit/>
          </a:bodyPr>
          <a:lstStyle>
            <a:lvl1pPr marL="0" indent="0" algn="l">
              <a:buNone/>
              <a:defRPr sz="2000">
                <a:solidFill>
                  <a:schemeClr val="accent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7" name="Date Placeholder 3">
            <a:extLst>
              <a:ext uri="{FF2B5EF4-FFF2-40B4-BE49-F238E27FC236}">
                <a16:creationId xmlns:a16="http://schemas.microsoft.com/office/drawing/2014/main" id="{CBC3CCE2-CC3B-43CD-A233-A385B580F72E}"/>
              </a:ext>
            </a:extLst>
          </p:cNvPr>
          <p:cNvSpPr>
            <a:spLocks noGrp="1"/>
          </p:cNvSpPr>
          <p:nvPr>
            <p:ph type="dt" sz="half" idx="10"/>
          </p:nvPr>
        </p:nvSpPr>
        <p:spPr>
          <a:xfrm>
            <a:off x="838200" y="6275326"/>
            <a:ext cx="2743200" cy="365125"/>
          </a:xfrm>
        </p:spPr>
        <p:txBody>
          <a:bodyPr>
            <a:noAutofit/>
          </a:bodyPr>
          <a:lstStyle>
            <a:lvl1pPr>
              <a:defRPr>
                <a:solidFill>
                  <a:schemeClr val="accent1"/>
                </a:solidFill>
              </a:defRPr>
            </a:lvl1pPr>
          </a:lstStyle>
          <a:p>
            <a:r>
              <a:rPr lang="en-US"/>
              <a:t>1 |  Chapter title</a:t>
            </a:r>
            <a:endParaRPr lang="en-GB"/>
          </a:p>
        </p:txBody>
      </p:sp>
    </p:spTree>
    <p:extLst>
      <p:ext uri="{BB962C8B-B14F-4D97-AF65-F5344CB8AC3E}">
        <p14:creationId xmlns:p14="http://schemas.microsoft.com/office/powerpoint/2010/main" val="2647424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j-lt"/>
              </a:defRPr>
            </a:lvl1pPr>
          </a:lstStyle>
          <a:p>
            <a:fld id="{1DA1ED3B-67B7-4418-8F40-9838731AE0A2}" type="datetimeFigureOut">
              <a:rPr lang="en-GB" smtClean="0"/>
              <a:pPr/>
              <a:t>19/03/2026</a:t>
            </a:fld>
            <a:endParaRPr lang="en-GB"/>
          </a:p>
        </p:txBody>
      </p:sp>
      <p:sp>
        <p:nvSpPr>
          <p:cNvPr id="3" name="Footer Placeholder 2"/>
          <p:cNvSpPr>
            <a:spLocks noGrp="1"/>
          </p:cNvSpPr>
          <p:nvPr>
            <p:ph type="ftr" sz="quarter" idx="11"/>
          </p:nvPr>
        </p:nvSpPr>
        <p:spPr/>
        <p:txBody>
          <a:bodyPr/>
          <a:lstStyle>
            <a:lvl1pPr>
              <a:defRPr>
                <a:latin typeface="+mj-lt"/>
              </a:defRPr>
            </a:lvl1pPr>
          </a:lstStyle>
          <a:p>
            <a:endParaRPr lang="en-GB"/>
          </a:p>
        </p:txBody>
      </p:sp>
      <p:sp>
        <p:nvSpPr>
          <p:cNvPr id="4" name="Slide Number Placeholder 3"/>
          <p:cNvSpPr>
            <a:spLocks noGrp="1"/>
          </p:cNvSpPr>
          <p:nvPr>
            <p:ph type="sldNum" sz="quarter" idx="12"/>
          </p:nvPr>
        </p:nvSpPr>
        <p:spPr/>
        <p:txBody>
          <a:bodyPr/>
          <a:lstStyle>
            <a:lvl1pPr>
              <a:defRPr>
                <a:latin typeface="+mj-lt"/>
              </a:defRPr>
            </a:lvl1pPr>
          </a:lstStyle>
          <a:p>
            <a:fld id="{E0983223-80C0-43F8-B1DD-327756E4EF31}" type="slidenum">
              <a:rPr lang="en-GB" smtClean="0"/>
              <a:pPr/>
              <a:t>‹#›</a:t>
            </a:fld>
            <a:endParaRPr lang="en-GB"/>
          </a:p>
        </p:txBody>
      </p:sp>
      <p:sp>
        <p:nvSpPr>
          <p:cNvPr id="5" name="Title 11">
            <a:extLst>
              <a:ext uri="{FF2B5EF4-FFF2-40B4-BE49-F238E27FC236}">
                <a16:creationId xmlns:a16="http://schemas.microsoft.com/office/drawing/2014/main" id="{72D1B81A-CA73-4CB9-AA54-EEFD12C6F0BF}"/>
              </a:ext>
            </a:extLst>
          </p:cNvPr>
          <p:cNvSpPr>
            <a:spLocks noGrp="1"/>
          </p:cNvSpPr>
          <p:nvPr>
            <p:ph type="title" hasCustomPrompt="1"/>
          </p:nvPr>
        </p:nvSpPr>
        <p:spPr>
          <a:xfrm>
            <a:off x="367393" y="136525"/>
            <a:ext cx="10851067" cy="1340898"/>
          </a:xfrm>
        </p:spPr>
        <p:txBody>
          <a:bodyPr anchor="ctr"/>
          <a:lstStyle>
            <a:lvl1pPr>
              <a:defRPr b="1" cap="all" baseline="0">
                <a:solidFill>
                  <a:schemeClr val="tx1"/>
                </a:solidFill>
                <a:latin typeface="+mj-lt"/>
              </a:defRPr>
            </a:lvl1pPr>
          </a:lstStyle>
          <a:p>
            <a:r>
              <a:rPr lang="en-US"/>
              <a:t>Each service has it’s own </a:t>
            </a:r>
            <a:r>
              <a:rPr lang="en-US" err="1"/>
              <a:t>colour</a:t>
            </a:r>
            <a:r>
              <a:rPr lang="en-US"/>
              <a:t> theme</a:t>
            </a:r>
          </a:p>
        </p:txBody>
      </p:sp>
      <p:sp>
        <p:nvSpPr>
          <p:cNvPr id="6" name="Content Placeholder 25">
            <a:extLst>
              <a:ext uri="{FF2B5EF4-FFF2-40B4-BE49-F238E27FC236}">
                <a16:creationId xmlns:a16="http://schemas.microsoft.com/office/drawing/2014/main" id="{006408DA-A6FA-4789-BF18-10D02CB5754A}"/>
              </a:ext>
            </a:extLst>
          </p:cNvPr>
          <p:cNvSpPr>
            <a:spLocks noGrp="1"/>
          </p:cNvSpPr>
          <p:nvPr>
            <p:ph sz="quarter" idx="13" hasCustomPrompt="1"/>
          </p:nvPr>
        </p:nvSpPr>
        <p:spPr>
          <a:xfrm>
            <a:off x="381704" y="1477424"/>
            <a:ext cx="6728781" cy="695325"/>
          </a:xfrm>
        </p:spPr>
        <p:txBody>
          <a:bodyPr/>
          <a:lstStyle>
            <a:lvl1pPr marL="0" indent="0">
              <a:buNone/>
              <a:defRPr b="0" i="0" cap="all" baseline="0">
                <a:solidFill>
                  <a:schemeClr val="tx1"/>
                </a:solidFill>
                <a:latin typeface="+mj-lt"/>
                <a:cs typeface="Futura Medium" panose="020B0602020204020303" pitchFamily="34" charset="-79"/>
              </a:defRPr>
            </a:lvl1pPr>
          </a:lstStyle>
          <a:p>
            <a:pPr lvl="0"/>
            <a:r>
              <a:rPr lang="en-US"/>
              <a:t>Try to stick to it where appropriate</a:t>
            </a:r>
          </a:p>
        </p:txBody>
      </p:sp>
      <p:sp>
        <p:nvSpPr>
          <p:cNvPr id="7" name="Oval 6">
            <a:extLst>
              <a:ext uri="{FF2B5EF4-FFF2-40B4-BE49-F238E27FC236}">
                <a16:creationId xmlns:a16="http://schemas.microsoft.com/office/drawing/2014/main" id="{C7593AC5-F32B-4975-9AD9-5A2DBE64D18F}"/>
              </a:ext>
            </a:extLst>
          </p:cNvPr>
          <p:cNvSpPr/>
          <p:nvPr userDrawn="1"/>
        </p:nvSpPr>
        <p:spPr>
          <a:xfrm>
            <a:off x="1970384" y="-829880"/>
            <a:ext cx="614361" cy="6143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8" name="Oval 7">
            <a:extLst>
              <a:ext uri="{FF2B5EF4-FFF2-40B4-BE49-F238E27FC236}">
                <a16:creationId xmlns:a16="http://schemas.microsoft.com/office/drawing/2014/main" id="{FE41A75A-A4E9-4CF2-ADC5-5FAE430251D1}"/>
              </a:ext>
            </a:extLst>
          </p:cNvPr>
          <p:cNvSpPr/>
          <p:nvPr userDrawn="1"/>
        </p:nvSpPr>
        <p:spPr>
          <a:xfrm>
            <a:off x="3164099" y="-829880"/>
            <a:ext cx="614361" cy="614361"/>
          </a:xfrm>
          <a:prstGeom prst="ellipse">
            <a:avLst/>
          </a:prstGeom>
          <a:solidFill>
            <a:srgbClr val="53A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9" name="Oval 8">
            <a:extLst>
              <a:ext uri="{FF2B5EF4-FFF2-40B4-BE49-F238E27FC236}">
                <a16:creationId xmlns:a16="http://schemas.microsoft.com/office/drawing/2014/main" id="{E84AE259-29B7-43AC-8F5F-33E3B08F6C86}"/>
              </a:ext>
            </a:extLst>
          </p:cNvPr>
          <p:cNvSpPr/>
          <p:nvPr userDrawn="1"/>
        </p:nvSpPr>
        <p:spPr>
          <a:xfrm>
            <a:off x="4356226" y="-829880"/>
            <a:ext cx="614361" cy="614361"/>
          </a:xfrm>
          <a:prstGeom prst="ellipse">
            <a:avLst/>
          </a:prstGeom>
          <a:solidFill>
            <a:srgbClr val="313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0" name="Oval 9">
            <a:extLst>
              <a:ext uri="{FF2B5EF4-FFF2-40B4-BE49-F238E27FC236}">
                <a16:creationId xmlns:a16="http://schemas.microsoft.com/office/drawing/2014/main" id="{463EE5EB-F054-4B5C-8E6E-43057C6B6DEB}"/>
              </a:ext>
            </a:extLst>
          </p:cNvPr>
          <p:cNvSpPr/>
          <p:nvPr userDrawn="1"/>
        </p:nvSpPr>
        <p:spPr>
          <a:xfrm>
            <a:off x="6929204" y="-809411"/>
            <a:ext cx="614361" cy="614361"/>
          </a:xfrm>
          <a:prstGeom prst="ellipse">
            <a:avLst/>
          </a:prstGeom>
          <a:solidFill>
            <a:srgbClr val="922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1" name="Oval 10">
            <a:extLst>
              <a:ext uri="{FF2B5EF4-FFF2-40B4-BE49-F238E27FC236}">
                <a16:creationId xmlns:a16="http://schemas.microsoft.com/office/drawing/2014/main" id="{AF9C1F80-6FD5-40BF-ABD4-4E64FC968433}"/>
              </a:ext>
            </a:extLst>
          </p:cNvPr>
          <p:cNvSpPr/>
          <p:nvPr userDrawn="1"/>
        </p:nvSpPr>
        <p:spPr>
          <a:xfrm>
            <a:off x="5840012" y="-829882"/>
            <a:ext cx="614361" cy="614361"/>
          </a:xfrm>
          <a:prstGeom prst="ellipse">
            <a:avLst/>
          </a:prstGeom>
          <a:solidFill>
            <a:srgbClr val="712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2" name="Oval 11">
            <a:extLst>
              <a:ext uri="{FF2B5EF4-FFF2-40B4-BE49-F238E27FC236}">
                <a16:creationId xmlns:a16="http://schemas.microsoft.com/office/drawing/2014/main" id="{F5049B00-AE75-4F54-BFE3-8B91A39284C0}"/>
              </a:ext>
            </a:extLst>
          </p:cNvPr>
          <p:cNvSpPr/>
          <p:nvPr userDrawn="1"/>
        </p:nvSpPr>
        <p:spPr>
          <a:xfrm>
            <a:off x="8018399" y="-829880"/>
            <a:ext cx="614361" cy="614361"/>
          </a:xfrm>
          <a:prstGeom prst="ellipse">
            <a:avLst/>
          </a:prstGeom>
          <a:solidFill>
            <a:srgbClr val="4E0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3" name="Oval 12">
            <a:extLst>
              <a:ext uri="{FF2B5EF4-FFF2-40B4-BE49-F238E27FC236}">
                <a16:creationId xmlns:a16="http://schemas.microsoft.com/office/drawing/2014/main" id="{7BD0F9CF-47C1-42EB-9B37-09268FE8F827}"/>
              </a:ext>
            </a:extLst>
          </p:cNvPr>
          <p:cNvSpPr/>
          <p:nvPr userDrawn="1"/>
        </p:nvSpPr>
        <p:spPr>
          <a:xfrm>
            <a:off x="10488446" y="-829882"/>
            <a:ext cx="614361" cy="614361"/>
          </a:xfrm>
          <a:prstGeom prst="ellipse">
            <a:avLst/>
          </a:prstGeom>
          <a:solidFill>
            <a:srgbClr val="E24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4" name="Oval 13">
            <a:extLst>
              <a:ext uri="{FF2B5EF4-FFF2-40B4-BE49-F238E27FC236}">
                <a16:creationId xmlns:a16="http://schemas.microsoft.com/office/drawing/2014/main" id="{B2F51E2D-AE3E-42CE-8B97-C6B608DB7C50}"/>
              </a:ext>
            </a:extLst>
          </p:cNvPr>
          <p:cNvSpPr/>
          <p:nvPr userDrawn="1"/>
        </p:nvSpPr>
        <p:spPr>
          <a:xfrm>
            <a:off x="9399253" y="-850352"/>
            <a:ext cx="614361" cy="614361"/>
          </a:xfrm>
          <a:prstGeom prst="ellipse">
            <a:avLst/>
          </a:prstGeom>
          <a:solidFill>
            <a:srgbClr val="FF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5" name="Oval 14">
            <a:extLst>
              <a:ext uri="{FF2B5EF4-FFF2-40B4-BE49-F238E27FC236}">
                <a16:creationId xmlns:a16="http://schemas.microsoft.com/office/drawing/2014/main" id="{EC79434C-BAD3-425B-AD50-D27A9218F5A8}"/>
              </a:ext>
            </a:extLst>
          </p:cNvPr>
          <p:cNvSpPr/>
          <p:nvPr userDrawn="1"/>
        </p:nvSpPr>
        <p:spPr>
          <a:xfrm>
            <a:off x="11577640" y="-850351"/>
            <a:ext cx="614361" cy="614361"/>
          </a:xfrm>
          <a:prstGeom prst="ellipse">
            <a:avLst/>
          </a:prstGeom>
          <a:solidFill>
            <a:srgbClr val="D5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7" name="Oval 16">
            <a:extLst>
              <a:ext uri="{FF2B5EF4-FFF2-40B4-BE49-F238E27FC236}">
                <a16:creationId xmlns:a16="http://schemas.microsoft.com/office/drawing/2014/main" id="{B2C07715-DF16-48B5-952E-F9A4FEEC49F7}"/>
              </a:ext>
            </a:extLst>
          </p:cNvPr>
          <p:cNvSpPr/>
          <p:nvPr userDrawn="1"/>
        </p:nvSpPr>
        <p:spPr>
          <a:xfrm>
            <a:off x="974575" y="-841745"/>
            <a:ext cx="614361" cy="614361"/>
          </a:xfrm>
          <a:prstGeom prst="ellipse">
            <a:avLst/>
          </a:prstGeom>
          <a:solidFill>
            <a:srgbClr val="24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8" name="Oval 17">
            <a:extLst>
              <a:ext uri="{FF2B5EF4-FFF2-40B4-BE49-F238E27FC236}">
                <a16:creationId xmlns:a16="http://schemas.microsoft.com/office/drawing/2014/main" id="{0292B37D-EA34-4AA2-A362-BE775ABF4791}"/>
              </a:ext>
            </a:extLst>
          </p:cNvPr>
          <p:cNvSpPr/>
          <p:nvPr userDrawn="1"/>
        </p:nvSpPr>
        <p:spPr>
          <a:xfrm>
            <a:off x="176671" y="-841745"/>
            <a:ext cx="614361" cy="614361"/>
          </a:xfrm>
          <a:prstGeom prst="ellipse">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j-lt"/>
            </a:endParaRPr>
          </a:p>
        </p:txBody>
      </p:sp>
      <p:sp>
        <p:nvSpPr>
          <p:cNvPr id="19" name="TextBox 18">
            <a:extLst>
              <a:ext uri="{FF2B5EF4-FFF2-40B4-BE49-F238E27FC236}">
                <a16:creationId xmlns:a16="http://schemas.microsoft.com/office/drawing/2014/main" id="{2DF1DF2E-17C3-46A5-82DB-A6F21A1717EC}"/>
              </a:ext>
            </a:extLst>
          </p:cNvPr>
          <p:cNvSpPr txBox="1"/>
          <p:nvPr userDrawn="1"/>
        </p:nvSpPr>
        <p:spPr>
          <a:xfrm>
            <a:off x="176671" y="-1642324"/>
            <a:ext cx="1412265" cy="646331"/>
          </a:xfrm>
          <a:prstGeom prst="rect">
            <a:avLst/>
          </a:prstGeom>
          <a:noFill/>
        </p:spPr>
        <p:txBody>
          <a:bodyPr wrap="square" rtlCol="0">
            <a:spAutoFit/>
          </a:bodyPr>
          <a:lstStyle/>
          <a:p>
            <a:r>
              <a:rPr lang="en-GB" sz="1800">
                <a:latin typeface="+mj-lt"/>
              </a:rPr>
              <a:t>LOGO COLOURS </a:t>
            </a:r>
          </a:p>
        </p:txBody>
      </p:sp>
      <p:sp>
        <p:nvSpPr>
          <p:cNvPr id="20" name="TextBox 19">
            <a:extLst>
              <a:ext uri="{FF2B5EF4-FFF2-40B4-BE49-F238E27FC236}">
                <a16:creationId xmlns:a16="http://schemas.microsoft.com/office/drawing/2014/main" id="{1F226DC6-580C-4557-988E-16D8E0CED72C}"/>
              </a:ext>
            </a:extLst>
          </p:cNvPr>
          <p:cNvSpPr txBox="1"/>
          <p:nvPr userDrawn="1"/>
        </p:nvSpPr>
        <p:spPr>
          <a:xfrm>
            <a:off x="1926767" y="-1642323"/>
            <a:ext cx="1412265" cy="646331"/>
          </a:xfrm>
          <a:prstGeom prst="rect">
            <a:avLst/>
          </a:prstGeom>
          <a:noFill/>
        </p:spPr>
        <p:txBody>
          <a:bodyPr wrap="square" rtlCol="0">
            <a:spAutoFit/>
          </a:bodyPr>
          <a:lstStyle/>
          <a:p>
            <a:r>
              <a:rPr lang="en-GB" sz="1800">
                <a:latin typeface="+mj-lt"/>
              </a:rPr>
              <a:t>THEME COLOURS</a:t>
            </a:r>
          </a:p>
        </p:txBody>
      </p:sp>
      <p:cxnSp>
        <p:nvCxnSpPr>
          <p:cNvPr id="22" name="Straight Connector 21">
            <a:extLst>
              <a:ext uri="{FF2B5EF4-FFF2-40B4-BE49-F238E27FC236}">
                <a16:creationId xmlns:a16="http://schemas.microsoft.com/office/drawing/2014/main" id="{20B972B6-DF6A-4E01-87BE-AE2534C79607}"/>
              </a:ext>
            </a:extLst>
          </p:cNvPr>
          <p:cNvCxnSpPr/>
          <p:nvPr userDrawn="1"/>
        </p:nvCxnSpPr>
        <p:spPr>
          <a:xfrm>
            <a:off x="1751833" y="-1446663"/>
            <a:ext cx="0" cy="12106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620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2AE3-8C55-41B8-90D4-075D5B1142CB}"/>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2FA7CEA7-B79B-4C91-B076-F9D082C9C53C}"/>
              </a:ext>
            </a:extLst>
          </p:cNvPr>
          <p:cNvSpPr>
            <a:spLocks noGrp="1"/>
          </p:cNvSpPr>
          <p:nvPr>
            <p:ph sz="quarter" idx="10"/>
          </p:nvPr>
        </p:nvSpPr>
        <p:spPr>
          <a:xfrm>
            <a:off x="355600" y="1260676"/>
            <a:ext cx="7167944"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427C897E-36F2-4808-8CF5-100A7AF69DB0}"/>
              </a:ext>
            </a:extLst>
          </p:cNvPr>
          <p:cNvSpPr>
            <a:spLocks noGrp="1"/>
          </p:cNvSpPr>
          <p:nvPr>
            <p:ph sz="quarter" idx="11"/>
          </p:nvPr>
        </p:nvSpPr>
        <p:spPr>
          <a:xfrm>
            <a:off x="7901652" y="1260676"/>
            <a:ext cx="3856580"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27324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DFCC7C3-1360-934F-8167-FB47433681B2}"/>
              </a:ext>
            </a:extLst>
          </p:cNvPr>
          <p:cNvSpPr>
            <a:spLocks noGrp="1"/>
          </p:cNvSpPr>
          <p:nvPr>
            <p:ph type="pic" idx="10"/>
          </p:nvPr>
        </p:nvSpPr>
        <p:spPr>
          <a:xfrm>
            <a:off x="6286500" y="0"/>
            <a:ext cx="5905499" cy="685799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2" name="Title 1">
            <a:extLst>
              <a:ext uri="{FF2B5EF4-FFF2-40B4-BE49-F238E27FC236}">
                <a16:creationId xmlns:a16="http://schemas.microsoft.com/office/drawing/2014/main" id="{1930E51F-CC8A-1749-A472-B920C9F202CF}"/>
              </a:ext>
            </a:extLst>
          </p:cNvPr>
          <p:cNvSpPr>
            <a:spLocks noGrp="1"/>
          </p:cNvSpPr>
          <p:nvPr>
            <p:ph type="title" hasCustomPrompt="1"/>
          </p:nvPr>
        </p:nvSpPr>
        <p:spPr>
          <a:xfrm>
            <a:off x="382588" y="1179513"/>
            <a:ext cx="7770812" cy="1325563"/>
          </a:xfrm>
          <a:solidFill>
            <a:schemeClr val="bg1"/>
          </a:solidFill>
        </p:spPr>
        <p:txBody>
          <a:bodyPr/>
          <a:lstStyle/>
          <a:p>
            <a:r>
              <a:rPr lang="en-US"/>
              <a:t>CLICK TO EDIT MASTER TITLE STYLE</a:t>
            </a:r>
          </a:p>
        </p:txBody>
      </p:sp>
      <p:sp>
        <p:nvSpPr>
          <p:cNvPr id="6" name="Content Placeholder 5">
            <a:extLst>
              <a:ext uri="{FF2B5EF4-FFF2-40B4-BE49-F238E27FC236}">
                <a16:creationId xmlns:a16="http://schemas.microsoft.com/office/drawing/2014/main" id="{06DDE6B6-076A-2A42-A4BD-7DEE21BDC6F2}"/>
              </a:ext>
            </a:extLst>
          </p:cNvPr>
          <p:cNvSpPr>
            <a:spLocks noGrp="1"/>
          </p:cNvSpPr>
          <p:nvPr>
            <p:ph sz="quarter" idx="4"/>
          </p:nvPr>
        </p:nvSpPr>
        <p:spPr>
          <a:xfrm>
            <a:off x="587559" y="2711083"/>
            <a:ext cx="5183188" cy="36845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marL="0" lvl="0" indent="0">
              <a:buNone/>
            </a:pPr>
            <a:r>
              <a:rPr lang="en-US"/>
              <a:t>Click to edit Master text styles</a:t>
            </a:r>
          </a:p>
        </p:txBody>
      </p:sp>
      <p:pic>
        <p:nvPicPr>
          <p:cNvPr id="12" name="Content Placeholder 7">
            <a:extLst>
              <a:ext uri="{FF2B5EF4-FFF2-40B4-BE49-F238E27FC236}">
                <a16:creationId xmlns:a16="http://schemas.microsoft.com/office/drawing/2014/main" id="{5D3FE6C1-178F-5E42-884B-44AFB3F6B388}"/>
              </a:ext>
            </a:extLst>
          </p:cNvPr>
          <p:cNvPicPr>
            <a:picLocks noChangeAspect="1"/>
          </p:cNvPicPr>
          <p:nvPr/>
        </p:nvPicPr>
        <p:blipFill rotWithShape="1">
          <a:blip r:embed="rId2">
            <a:lum bright="100000"/>
          </a:blip>
          <a:srcRect l="12681" t="28124" r="19759" b="21689"/>
          <a:stretch/>
        </p:blipFill>
        <p:spPr>
          <a:xfrm>
            <a:off x="10956171" y="5997658"/>
            <a:ext cx="1046918" cy="777711"/>
          </a:xfrm>
          <a:prstGeom prst="rect">
            <a:avLst/>
          </a:prstGeom>
        </p:spPr>
      </p:pic>
      <p:cxnSp>
        <p:nvCxnSpPr>
          <p:cNvPr id="15" name="Straight Connector 14">
            <a:extLst>
              <a:ext uri="{FF2B5EF4-FFF2-40B4-BE49-F238E27FC236}">
                <a16:creationId xmlns:a16="http://schemas.microsoft.com/office/drawing/2014/main" id="{547F4C67-9088-5845-8EC0-5BD3C239FCF5}"/>
              </a:ext>
            </a:extLst>
          </p:cNvPr>
          <p:cNvCxnSpPr>
            <a:cxnSpLocks/>
          </p:cNvCxnSpPr>
          <p:nvPr/>
        </p:nvCxnSpPr>
        <p:spPr>
          <a:xfrm>
            <a:off x="400050" y="2725370"/>
            <a:ext cx="0" cy="245623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793012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2" y="5883276"/>
            <a:ext cx="1600200" cy="365125"/>
          </a:xfrm>
          <a:prstGeom prst="rect">
            <a:avLst/>
          </a:prstGeom>
        </p:spPr>
        <p:txBody>
          <a:bodyPr/>
          <a:lstStyle/>
          <a:p>
            <a:fld id="{AD7A080B-8C32-2D48-8C37-C365F053A24E}" type="datetimeFigureOut">
              <a:rPr lang="en-US" smtClean="0"/>
              <a:t>3/19/2026</a:t>
            </a:fld>
            <a:endParaRPr lang="en-US"/>
          </a:p>
        </p:txBody>
      </p:sp>
      <p:sp>
        <p:nvSpPr>
          <p:cNvPr id="3" name="Footer Placeholder 2"/>
          <p:cNvSpPr>
            <a:spLocks noGrp="1"/>
          </p:cNvSpPr>
          <p:nvPr>
            <p:ph type="ftr" sz="quarter" idx="11"/>
          </p:nvPr>
        </p:nvSpPr>
        <p:spPr>
          <a:xfrm>
            <a:off x="1141412" y="5883276"/>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514013" y="5883276"/>
            <a:ext cx="551167" cy="365125"/>
          </a:xfrm>
          <a:prstGeom prst="rect">
            <a:avLst/>
          </a:prstGeom>
        </p:spPr>
        <p:txBody>
          <a:bodyPr/>
          <a:lstStyle/>
          <a:p>
            <a:fld id="{87F10A88-56AA-5C47-92B6-7E16D604370A}" type="slidenum">
              <a:rPr lang="en-US" smtClean="0"/>
              <a:t>‹#›</a:t>
            </a:fld>
            <a:endParaRPr lang="en-US"/>
          </a:p>
        </p:txBody>
      </p:sp>
    </p:spTree>
    <p:extLst>
      <p:ext uri="{BB962C8B-B14F-4D97-AF65-F5344CB8AC3E}">
        <p14:creationId xmlns:p14="http://schemas.microsoft.com/office/powerpoint/2010/main" val="314165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Chapter title_Br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9B08-7B6E-49FC-8DFB-A3C926F4586F}"/>
              </a:ext>
            </a:extLst>
          </p:cNvPr>
          <p:cNvSpPr>
            <a:spLocks noGrp="1"/>
          </p:cNvSpPr>
          <p:nvPr>
            <p:ph type="ctrTitle"/>
          </p:nvPr>
        </p:nvSpPr>
        <p:spPr>
          <a:xfrm>
            <a:off x="838200" y="2928395"/>
            <a:ext cx="6291805" cy="1643609"/>
          </a:xfrm>
        </p:spPr>
        <p:txBody>
          <a:bodyPr anchor="t">
            <a:no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1CFFC9C-C42C-41F7-A0A7-CAE262E47DD5}"/>
              </a:ext>
            </a:extLst>
          </p:cNvPr>
          <p:cNvSpPr>
            <a:spLocks noGrp="1"/>
          </p:cNvSpPr>
          <p:nvPr>
            <p:ph type="subTitle" idx="1"/>
          </p:nvPr>
        </p:nvSpPr>
        <p:spPr>
          <a:xfrm>
            <a:off x="849775" y="4606725"/>
            <a:ext cx="6280230" cy="694480"/>
          </a:xfrm>
        </p:spPr>
        <p:txBody>
          <a:bodyPr>
            <a:noAutofit/>
          </a:bodyPr>
          <a:lstStyle>
            <a:lvl1pPr marL="0" indent="0" algn="l">
              <a:buNone/>
              <a:defRPr sz="2000">
                <a:solidFill>
                  <a:srgbClr val="007BD8"/>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217E5-E2B7-4A17-BD6F-97EDA587C5DE}"/>
              </a:ext>
            </a:extLst>
          </p:cNvPr>
          <p:cNvSpPr>
            <a:spLocks noGrp="1"/>
          </p:cNvSpPr>
          <p:nvPr>
            <p:ph type="dt" sz="half" idx="10"/>
          </p:nvPr>
        </p:nvSpPr>
        <p:spPr/>
        <p:txBody>
          <a:bodyPr>
            <a:noAutofit/>
          </a:bodyPr>
          <a:lstStyle>
            <a:lvl1pPr>
              <a:defRPr>
                <a:solidFill>
                  <a:schemeClr val="bg1"/>
                </a:solidFill>
              </a:defRPr>
            </a:lvl1pPr>
          </a:lstStyle>
          <a:p>
            <a:r>
              <a:rPr lang="en-US"/>
              <a:t>1 |  Chapter title</a:t>
            </a:r>
            <a:endParaRPr lang="en-GB"/>
          </a:p>
        </p:txBody>
      </p:sp>
      <p:pic>
        <p:nvPicPr>
          <p:cNvPr id="5" name="Picture 4" descr="A picture containing drawing&#10;&#10;Description automatically generated">
            <a:extLst>
              <a:ext uri="{FF2B5EF4-FFF2-40B4-BE49-F238E27FC236}">
                <a16:creationId xmlns:a16="http://schemas.microsoft.com/office/drawing/2014/main" id="{C9A765AE-61E2-4FE0-802E-9CFD4DDF60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177135" y="5855852"/>
            <a:ext cx="1139347" cy="630000"/>
          </a:xfrm>
          <a:prstGeom prst="rect">
            <a:avLst/>
          </a:prstGeom>
        </p:spPr>
      </p:pic>
    </p:spTree>
    <p:extLst>
      <p:ext uri="{BB962C8B-B14F-4D97-AF65-F5344CB8AC3E}">
        <p14:creationId xmlns:p14="http://schemas.microsoft.com/office/powerpoint/2010/main" val="216454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theme" Target="../theme/theme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4C726-4056-4FD3-8955-DD77498976C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3775CF-C4D3-42CA-947D-21736094F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F1A2B02B-2253-4EDF-901B-A4BFD27CFDDE}"/>
              </a:ext>
            </a:extLst>
          </p:cNvPr>
          <p:cNvSpPr>
            <a:spLocks noGrp="1"/>
          </p:cNvSpPr>
          <p:nvPr>
            <p:ph type="dt" sz="half" idx="2"/>
          </p:nvPr>
        </p:nvSpPr>
        <p:spPr>
          <a:xfrm>
            <a:off x="838200" y="6275326"/>
            <a:ext cx="2743200" cy="365125"/>
          </a:xfrm>
          <a:prstGeom prst="rect">
            <a:avLst/>
          </a:prstGeom>
        </p:spPr>
        <p:txBody>
          <a:bodyPr vert="horz" lIns="91440" tIns="45720" rIns="91440" bIns="45720" rtlCol="0" anchor="ctr"/>
          <a:lstStyle>
            <a:lvl1pPr algn="l">
              <a:defRPr sz="1050">
                <a:solidFill>
                  <a:schemeClr val="tx1">
                    <a:tint val="75000"/>
                  </a:schemeClr>
                </a:solidFill>
                <a:latin typeface="Trebuchet MS" panose="020B0603020202020204" pitchFamily="34" charset="0"/>
              </a:defRPr>
            </a:lvl1pPr>
          </a:lstStyle>
          <a:p>
            <a:r>
              <a:rPr lang="en-US"/>
              <a:t>Version 1 |  30th July 2020</a:t>
            </a:r>
            <a:endParaRPr lang="en-GB"/>
          </a:p>
        </p:txBody>
      </p:sp>
    </p:spTree>
    <p:extLst>
      <p:ext uri="{BB962C8B-B14F-4D97-AF65-F5344CB8AC3E}">
        <p14:creationId xmlns:p14="http://schemas.microsoft.com/office/powerpoint/2010/main" val="4164951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47" r:id="rId19"/>
    <p:sldLayoutId id="2147483679" r:id="rId20"/>
    <p:sldLayoutId id="2147483680" r:id="rId21"/>
  </p:sldLayoutIdLst>
  <p:hf sldNum="0" hdr="0" ftr="0"/>
  <p:txStyles>
    <p:titleStyle>
      <a:lvl1pPr algn="l" defTabSz="914378" rtl="0" eaLnBrk="1" latinLnBrk="0" hangingPunct="1">
        <a:lnSpc>
          <a:spcPct val="90000"/>
        </a:lnSpc>
        <a:spcBef>
          <a:spcPct val="0"/>
        </a:spcBef>
        <a:buNone/>
        <a:defRPr sz="4400" b="1" kern="1200">
          <a:solidFill>
            <a:srgbClr val="621BC4"/>
          </a:solidFill>
          <a:latin typeface="Trebuchet MS" panose="020B0603020202020204" pitchFamily="34" charset="0"/>
          <a:ea typeface="+mj-ea"/>
          <a:cs typeface="+mj-cs"/>
        </a:defRPr>
      </a:lvl1pPr>
    </p:titleStyle>
    <p:bodyStyle>
      <a:lvl1pPr marL="228594" indent="-228594" algn="l" defTabSz="914378" rtl="0" eaLnBrk="1" latinLnBrk="0" hangingPunct="1">
        <a:lnSpc>
          <a:spcPct val="90000"/>
        </a:lnSpc>
        <a:spcBef>
          <a:spcPts val="1000"/>
        </a:spcBef>
        <a:buClr>
          <a:srgbClr val="FF2770"/>
        </a:buClr>
        <a:buSzPct val="120000"/>
        <a:buFont typeface="Arial" panose="020B0604020202020204" pitchFamily="34" charset="0"/>
        <a:buChar char="•"/>
        <a:defRPr sz="2800" kern="1200">
          <a:solidFill>
            <a:srgbClr val="787090"/>
          </a:solidFill>
          <a:latin typeface="Trebuchet MS" panose="020B0603020202020204" pitchFamily="34" charset="0"/>
          <a:ea typeface="+mn-ea"/>
          <a:cs typeface="+mn-cs"/>
        </a:defRPr>
      </a:lvl1pPr>
      <a:lvl2pPr marL="685783" indent="-228594" algn="l" defTabSz="914378" rtl="0" eaLnBrk="1" latinLnBrk="0" hangingPunct="1">
        <a:lnSpc>
          <a:spcPct val="90000"/>
        </a:lnSpc>
        <a:spcBef>
          <a:spcPts val="500"/>
        </a:spcBef>
        <a:buClr>
          <a:srgbClr val="787090"/>
        </a:buClr>
        <a:buSzPct val="100000"/>
        <a:buFont typeface="Arial" panose="020B0604020202020204" pitchFamily="34" charset="0"/>
        <a:buChar char="•"/>
        <a:defRPr sz="2400" kern="1200">
          <a:solidFill>
            <a:srgbClr val="787090"/>
          </a:solidFill>
          <a:latin typeface="Trebuchet MS" panose="020B0603020202020204" pitchFamily="34" charset="0"/>
          <a:ea typeface="+mn-ea"/>
          <a:cs typeface="+mn-cs"/>
        </a:defRPr>
      </a:lvl2pPr>
      <a:lvl3pPr marL="1142972"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160"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348"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4C726-4056-4FD3-8955-DD77498976C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3775CF-C4D3-42CA-947D-21736094F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F1A2B02B-2253-4EDF-901B-A4BFD27CFDDE}"/>
              </a:ext>
            </a:extLst>
          </p:cNvPr>
          <p:cNvSpPr>
            <a:spLocks noGrp="1"/>
          </p:cNvSpPr>
          <p:nvPr>
            <p:ph type="dt" sz="half" idx="2"/>
          </p:nvPr>
        </p:nvSpPr>
        <p:spPr>
          <a:xfrm>
            <a:off x="838200" y="6275326"/>
            <a:ext cx="2743200" cy="365125"/>
          </a:xfrm>
          <a:prstGeom prst="rect">
            <a:avLst/>
          </a:prstGeom>
        </p:spPr>
        <p:txBody>
          <a:bodyPr vert="horz" lIns="91440" tIns="45720" rIns="91440" bIns="45720" rtlCol="0" anchor="ctr"/>
          <a:lstStyle>
            <a:lvl1pPr algn="l">
              <a:defRPr sz="1050">
                <a:solidFill>
                  <a:schemeClr val="tx1">
                    <a:tint val="75000"/>
                  </a:schemeClr>
                </a:solidFill>
                <a:latin typeface="Trebuchet MS" panose="020B0603020202020204" pitchFamily="34" charset="0"/>
              </a:defRPr>
            </a:lvl1pPr>
          </a:lstStyle>
          <a:p>
            <a:r>
              <a:rPr lang="en-US"/>
              <a:t>Version 1 |  30th July 2020</a:t>
            </a:r>
            <a:endParaRPr lang="en-GB"/>
          </a:p>
        </p:txBody>
      </p:sp>
    </p:spTree>
    <p:extLst>
      <p:ext uri="{BB962C8B-B14F-4D97-AF65-F5344CB8AC3E}">
        <p14:creationId xmlns:p14="http://schemas.microsoft.com/office/powerpoint/2010/main" val="23836606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Lst>
  <p:hf sldNum="0" hdr="0" ftr="0"/>
  <p:txStyles>
    <p:titleStyle>
      <a:lvl1pPr algn="l" defTabSz="914378" rtl="0" eaLnBrk="1" latinLnBrk="0" hangingPunct="1">
        <a:lnSpc>
          <a:spcPct val="90000"/>
        </a:lnSpc>
        <a:spcBef>
          <a:spcPct val="0"/>
        </a:spcBef>
        <a:buNone/>
        <a:defRPr sz="4400" b="1" kern="1200">
          <a:solidFill>
            <a:schemeClr val="tx2"/>
          </a:solidFill>
          <a:latin typeface="Trebuchet MS" panose="020B0603020202020204" pitchFamily="34" charset="0"/>
          <a:ea typeface="+mj-ea"/>
          <a:cs typeface="+mj-cs"/>
        </a:defRPr>
      </a:lvl1pPr>
    </p:titleStyle>
    <p:bodyStyle>
      <a:lvl1pPr marL="228594" indent="-228594" algn="l" defTabSz="914378"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783" indent="-228594" algn="l" defTabSz="914378"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2972"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160"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348"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4C726-4056-4FD3-8955-DD77498976C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3775CF-C4D3-42CA-947D-21736094F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F1A2B02B-2253-4EDF-901B-A4BFD27CFDDE}"/>
              </a:ext>
            </a:extLst>
          </p:cNvPr>
          <p:cNvSpPr>
            <a:spLocks noGrp="1"/>
          </p:cNvSpPr>
          <p:nvPr>
            <p:ph type="dt" sz="half" idx="2"/>
          </p:nvPr>
        </p:nvSpPr>
        <p:spPr>
          <a:xfrm>
            <a:off x="838200" y="6275326"/>
            <a:ext cx="2743200" cy="365125"/>
          </a:xfrm>
          <a:prstGeom prst="rect">
            <a:avLst/>
          </a:prstGeom>
        </p:spPr>
        <p:txBody>
          <a:bodyPr vert="horz" lIns="91440" tIns="45720" rIns="91440" bIns="45720" rtlCol="0" anchor="ctr"/>
          <a:lstStyle>
            <a:lvl1pPr algn="l">
              <a:defRPr sz="1050">
                <a:solidFill>
                  <a:schemeClr val="tx1">
                    <a:tint val="75000"/>
                  </a:schemeClr>
                </a:solidFill>
                <a:latin typeface="Trebuchet MS" panose="020B0603020202020204" pitchFamily="34" charset="0"/>
              </a:defRPr>
            </a:lvl1pPr>
          </a:lstStyle>
          <a:p>
            <a:r>
              <a:rPr lang="en-US"/>
              <a:t>Version 1 |  30th July 2020</a:t>
            </a:r>
            <a:endParaRPr lang="en-GB"/>
          </a:p>
        </p:txBody>
      </p:sp>
    </p:spTree>
    <p:extLst>
      <p:ext uri="{BB962C8B-B14F-4D97-AF65-F5344CB8AC3E}">
        <p14:creationId xmlns:p14="http://schemas.microsoft.com/office/powerpoint/2010/main" val="34318357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6"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45"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Lst>
  <p:hf sldNum="0" hdr="0" ftr="0"/>
  <p:txStyles>
    <p:titleStyle>
      <a:lvl1pPr algn="l" defTabSz="914378" rtl="0" eaLnBrk="1" latinLnBrk="0" hangingPunct="1">
        <a:lnSpc>
          <a:spcPct val="90000"/>
        </a:lnSpc>
        <a:spcBef>
          <a:spcPct val="0"/>
        </a:spcBef>
        <a:buNone/>
        <a:defRPr sz="4400" b="1" kern="1200">
          <a:solidFill>
            <a:schemeClr val="tx2"/>
          </a:solidFill>
          <a:latin typeface="Trebuchet MS" panose="020B0603020202020204" pitchFamily="34" charset="0"/>
          <a:ea typeface="+mj-ea"/>
          <a:cs typeface="+mj-cs"/>
        </a:defRPr>
      </a:lvl1pPr>
    </p:titleStyle>
    <p:bodyStyle>
      <a:lvl1pPr marL="228594" indent="-228594" algn="l" defTabSz="914378"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783" indent="-228594" algn="l" defTabSz="914378"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2972"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160"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348" indent="-228594" algn="l" defTabSz="914378"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jpe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8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2.png"/><Relationship Id="rId7"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03.png"/><Relationship Id="rId9"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108.svg"/><Relationship Id="rId5" Type="http://schemas.openxmlformats.org/officeDocument/2006/relationships/image" Target="../media/image107.svg"/><Relationship Id="rId4" Type="http://schemas.openxmlformats.org/officeDocument/2006/relationships/image" Target="../media/image106.svg"/></Relationships>
</file>

<file path=ppt/slides/_rels/slide18.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9.png"/><Relationship Id="rId7" Type="http://schemas.openxmlformats.org/officeDocument/2006/relationships/image" Target="../media/image106.svg"/><Relationship Id="rId2" Type="http://schemas.openxmlformats.org/officeDocument/2006/relationships/notesSlide" Target="../notesSlides/notesSlide15.xml"/><Relationship Id="rId1" Type="http://schemas.openxmlformats.org/officeDocument/2006/relationships/slideLayout" Target="../slideLayouts/slideLayout74.xml"/><Relationship Id="rId6" Type="http://schemas.openxmlformats.org/officeDocument/2006/relationships/image" Target="../media/image105.sv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08.sv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4.xml"/><Relationship Id="rId6" Type="http://schemas.openxmlformats.org/officeDocument/2006/relationships/image" Target="../media/image115.png"/><Relationship Id="rId5" Type="http://schemas.openxmlformats.org/officeDocument/2006/relationships/image" Target="../media/image11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119.svg"/><Relationship Id="rId4" Type="http://schemas.openxmlformats.org/officeDocument/2006/relationships/image" Target="../media/image118.svg"/></Relationships>
</file>

<file path=ppt/slides/_rels/slide23.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notesSlide" Target="../notesSlides/notesSlide18.xml"/><Relationship Id="rId1" Type="http://schemas.openxmlformats.org/officeDocument/2006/relationships/slideLayout" Target="../slideLayouts/slideLayout74.xml"/><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0.svg"/><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notesSlide" Target="../notesSlides/notesSlide20.xml"/><Relationship Id="rId1" Type="http://schemas.openxmlformats.org/officeDocument/2006/relationships/slideLayout" Target="../slideLayouts/slideLayout74.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notesSlide" Target="../notesSlides/notesSlide21.xml"/><Relationship Id="rId1" Type="http://schemas.openxmlformats.org/officeDocument/2006/relationships/slideLayout" Target="../slideLayouts/slideLayout74.xml"/><Relationship Id="rId5" Type="http://schemas.openxmlformats.org/officeDocument/2006/relationships/image" Target="../media/image131.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svg"/><Relationship Id="rId2" Type="http://schemas.openxmlformats.org/officeDocument/2006/relationships/notesSlide" Target="../notesSlides/notesSlide26.xml"/><Relationship Id="rId1" Type="http://schemas.openxmlformats.org/officeDocument/2006/relationships/slideLayout" Target="../slideLayouts/slideLayout70.xml"/><Relationship Id="rId6" Type="http://schemas.openxmlformats.org/officeDocument/2006/relationships/image" Target="../media/image142.svg"/><Relationship Id="rId5" Type="http://schemas.openxmlformats.org/officeDocument/2006/relationships/image" Target="../media/image141.svg"/><Relationship Id="rId4" Type="http://schemas.openxmlformats.org/officeDocument/2006/relationships/image" Target="../media/image140.svg"/></Relationships>
</file>

<file path=ppt/slides/_rels/slide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70.xml"/><Relationship Id="rId5" Type="http://schemas.openxmlformats.org/officeDocument/2006/relationships/image" Target="../media/image147.png"/><Relationship Id="rId4" Type="http://schemas.openxmlformats.org/officeDocument/2006/relationships/image" Target="../media/image1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notesSlide" Target="../notesSlides/notesSlide29.xml"/><Relationship Id="rId1" Type="http://schemas.openxmlformats.org/officeDocument/2006/relationships/slideLayout" Target="../slideLayouts/slideLayout70.xml"/><Relationship Id="rId5" Type="http://schemas.openxmlformats.org/officeDocument/2006/relationships/image" Target="../media/image150.svg"/><Relationship Id="rId4" Type="http://schemas.openxmlformats.org/officeDocument/2006/relationships/image" Target="../media/image149.svg"/></Relationships>
</file>

<file path=ppt/slides/_rels/slide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63.xml"/><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notesSlide" Target="../notesSlides/notesSlide32.xml"/><Relationship Id="rId1" Type="http://schemas.openxmlformats.org/officeDocument/2006/relationships/slideLayout" Target="../slideLayouts/slideLayout70.xml"/><Relationship Id="rId5" Type="http://schemas.openxmlformats.org/officeDocument/2006/relationships/image" Target="../media/image160.png"/><Relationship Id="rId4" Type="http://schemas.openxmlformats.org/officeDocument/2006/relationships/image" Target="../media/image159.svg"/></Relationships>
</file>

<file path=ppt/slides/_rels/slide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70.xml"/><Relationship Id="rId4" Type="http://schemas.openxmlformats.org/officeDocument/2006/relationships/image" Target="../media/image16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167.gif"/><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5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6.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179.svg"/><Relationship Id="rId5" Type="http://schemas.openxmlformats.org/officeDocument/2006/relationships/image" Target="../media/image178.svg"/><Relationship Id="rId4" Type="http://schemas.openxmlformats.org/officeDocument/2006/relationships/image" Target="../media/image177.svg"/></Relationships>
</file>

<file path=ppt/slides/_rels/slide4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2.png"/><Relationship Id="rId1" Type="http://schemas.openxmlformats.org/officeDocument/2006/relationships/slideLayout" Target="../slideLayouts/slideLayout73.xml"/><Relationship Id="rId4" Type="http://schemas.openxmlformats.org/officeDocument/2006/relationships/image" Target="../media/image183.pn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6.jpe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6.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9.png"/><Relationship Id="rId4" Type="http://schemas.openxmlformats.org/officeDocument/2006/relationships/image" Target="../media/image77.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p:nvPr>
        </p:nvSpPr>
        <p:spPr>
          <a:xfrm>
            <a:off x="540657" y="2568707"/>
            <a:ext cx="6181690" cy="1943844"/>
          </a:xfrm>
          <a:prstGeom prst="rect">
            <a:avLst/>
          </a:prstGeom>
        </p:spPr>
        <p:txBody>
          <a:bodyPr vert="horz" wrap="square" lIns="0" tIns="58145" rIns="0" bIns="0" rtlCol="0" anchor="ctr">
            <a:spAutoFit/>
          </a:bodyPr>
          <a:lstStyle/>
          <a:p>
            <a:pPr marL="7701" marR="3081">
              <a:lnSpc>
                <a:spcPts val="4912"/>
              </a:lnSpc>
              <a:spcBef>
                <a:spcPts val="458"/>
              </a:spcBef>
            </a:pPr>
            <a:r>
              <a:rPr lang="en-GB" sz="4000">
                <a:solidFill>
                  <a:srgbClr val="FFFFFF"/>
                </a:solidFill>
              </a:rPr>
              <a:t>Enabling Responsible AI </a:t>
            </a:r>
            <a:br>
              <a:rPr lang="en-GB" sz="4000">
                <a:solidFill>
                  <a:srgbClr val="FFFFFF"/>
                </a:solidFill>
              </a:rPr>
            </a:br>
            <a:r>
              <a:rPr lang="en-GB" sz="4000">
                <a:solidFill>
                  <a:srgbClr val="FFFFFF"/>
                </a:solidFill>
              </a:rPr>
              <a:t>within the </a:t>
            </a:r>
            <a:br>
              <a:rPr lang="en-GB" sz="4000">
                <a:solidFill>
                  <a:srgbClr val="FFFFFF"/>
                </a:solidFill>
              </a:rPr>
            </a:br>
            <a:r>
              <a:rPr lang="en-GB" sz="4000">
                <a:solidFill>
                  <a:srgbClr val="FFFFFF"/>
                </a:solidFill>
              </a:rPr>
              <a:t>Microsoft AI Landscape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7007FA-336A-F626-857E-2B935AE61EE8}"/>
              </a:ext>
            </a:extLst>
          </p:cNvPr>
          <p:cNvSpPr txBox="1">
            <a:spLocks/>
          </p:cNvSpPr>
          <p:nvPr/>
        </p:nvSpPr>
        <p:spPr>
          <a:xfrm>
            <a:off x="484726" y="427459"/>
            <a:ext cx="11369456" cy="498598"/>
          </a:xfrm>
          <a:prstGeom prst="rect">
            <a:avLst/>
          </a:prstGeom>
          <a:ln>
            <a:noFill/>
          </a:ln>
        </p:spPr>
        <p:txBody>
          <a:bodyPr vert="horz" lIns="68580" tIns="34290" rIns="68580" bIns="34290" rtlCol="0" anchor="t">
            <a:noAutofit/>
          </a:bodyPr>
          <a:lstStyle>
            <a:lvl1pPr lvl="0" defTabSz="1219170">
              <a:lnSpc>
                <a:spcPct val="90000"/>
              </a:lnSpc>
              <a:spcBef>
                <a:spcPct val="0"/>
              </a:spcBef>
              <a:buNone/>
              <a:defRPr sz="4800" b="1">
                <a:solidFill>
                  <a:srgbClr val="7215C9"/>
                </a:solidFill>
                <a:latin typeface="Trebuchet MS" panose="020B0603020202020204" pitchFamily="34" charset="0"/>
                <a:ea typeface="+mj-ea"/>
                <a:cs typeface="+mj-cs"/>
              </a:defRPr>
            </a:lvl1pPr>
          </a:lstStyle>
          <a:p>
            <a:pPr defTabSz="914378"/>
            <a:r>
              <a:rPr lang="en-GB" sz="3600"/>
              <a:t>AI Implemented wrong – </a:t>
            </a:r>
            <a:r>
              <a:rPr lang="en-GB" sz="3600">
                <a:solidFill>
                  <a:srgbClr val="006B5E"/>
                </a:solidFill>
              </a:rPr>
              <a:t>Irresponsible AI</a:t>
            </a:r>
          </a:p>
        </p:txBody>
      </p:sp>
      <p:pic>
        <p:nvPicPr>
          <p:cNvPr id="9" name="Picture 8">
            <a:extLst>
              <a:ext uri="{FF2B5EF4-FFF2-40B4-BE49-F238E27FC236}">
                <a16:creationId xmlns:a16="http://schemas.microsoft.com/office/drawing/2014/main" id="{7E985CFF-5849-84C7-8513-ADFBF73ADC95}"/>
              </a:ext>
            </a:extLst>
          </p:cNvPr>
          <p:cNvPicPr>
            <a:picLocks noChangeAspect="1"/>
          </p:cNvPicPr>
          <p:nvPr/>
        </p:nvPicPr>
        <p:blipFill>
          <a:blip r:embed="rId3"/>
          <a:stretch>
            <a:fillRect/>
          </a:stretch>
        </p:blipFill>
        <p:spPr>
          <a:xfrm>
            <a:off x="484726" y="1263734"/>
            <a:ext cx="4282023" cy="1830328"/>
          </a:xfrm>
          <a:prstGeom prst="rect">
            <a:avLst/>
          </a:prstGeom>
          <a:ln w="38100">
            <a:solidFill>
              <a:srgbClr val="92D050"/>
            </a:solidFill>
          </a:ln>
        </p:spPr>
      </p:pic>
      <p:grpSp>
        <p:nvGrpSpPr>
          <p:cNvPr id="20" name="Group 19">
            <a:extLst>
              <a:ext uri="{FF2B5EF4-FFF2-40B4-BE49-F238E27FC236}">
                <a16:creationId xmlns:a16="http://schemas.microsoft.com/office/drawing/2014/main" id="{9ADC6D40-43B4-AE6D-3967-9582B6D26BFA}"/>
              </a:ext>
            </a:extLst>
          </p:cNvPr>
          <p:cNvGrpSpPr/>
          <p:nvPr/>
        </p:nvGrpSpPr>
        <p:grpSpPr>
          <a:xfrm>
            <a:off x="484726" y="3205675"/>
            <a:ext cx="3819934" cy="3421061"/>
            <a:chOff x="1959038" y="3977599"/>
            <a:chExt cx="5093245" cy="4561414"/>
          </a:xfrm>
        </p:grpSpPr>
        <p:pic>
          <p:nvPicPr>
            <p:cNvPr id="10" name="Picture 9">
              <a:extLst>
                <a:ext uri="{FF2B5EF4-FFF2-40B4-BE49-F238E27FC236}">
                  <a16:creationId xmlns:a16="http://schemas.microsoft.com/office/drawing/2014/main" id="{DC3CE540-A46A-2438-DE26-D53CE156FAD7}"/>
                </a:ext>
              </a:extLst>
            </p:cNvPr>
            <p:cNvPicPr>
              <a:picLocks noChangeAspect="1"/>
            </p:cNvPicPr>
            <p:nvPr/>
          </p:nvPicPr>
          <p:blipFill>
            <a:blip r:embed="rId4"/>
            <a:stretch>
              <a:fillRect/>
            </a:stretch>
          </p:blipFill>
          <p:spPr>
            <a:xfrm>
              <a:off x="1959038" y="3977599"/>
              <a:ext cx="5093245" cy="1525552"/>
            </a:xfrm>
            <a:prstGeom prst="rect">
              <a:avLst/>
            </a:prstGeom>
            <a:ln w="38100">
              <a:solidFill>
                <a:srgbClr val="92D050"/>
              </a:solidFill>
            </a:ln>
          </p:spPr>
        </p:pic>
        <p:pic>
          <p:nvPicPr>
            <p:cNvPr id="11" name="Picture 2" descr="The X employee first convinced the AI that it's objective is to always agree with the customer">
              <a:extLst>
                <a:ext uri="{FF2B5EF4-FFF2-40B4-BE49-F238E27FC236}">
                  <a16:creationId xmlns:a16="http://schemas.microsoft.com/office/drawing/2014/main" id="{CB2184B3-1BBA-3386-FA5C-B18E6137C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291" y="5530742"/>
              <a:ext cx="2573743" cy="300827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pic>
          <p:nvPicPr>
            <p:cNvPr id="12" name="Picture 4" descr="Chris then managed to agree on an incredible deal for the vehicle">
              <a:extLst>
                <a:ext uri="{FF2B5EF4-FFF2-40B4-BE49-F238E27FC236}">
                  <a16:creationId xmlns:a16="http://schemas.microsoft.com/office/drawing/2014/main" id="{F4A57BB3-8C9E-E77D-2BB9-1658B78F1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34" y="5526606"/>
              <a:ext cx="2515249" cy="300827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EACF8E4A-4E84-8285-D459-F86879C33EA5}"/>
              </a:ext>
            </a:extLst>
          </p:cNvPr>
          <p:cNvPicPr>
            <a:picLocks noChangeAspect="1"/>
          </p:cNvPicPr>
          <p:nvPr/>
        </p:nvPicPr>
        <p:blipFill>
          <a:blip r:embed="rId7"/>
          <a:stretch>
            <a:fillRect/>
          </a:stretch>
        </p:blipFill>
        <p:spPr>
          <a:xfrm>
            <a:off x="4635412" y="1263006"/>
            <a:ext cx="6227209" cy="1902575"/>
          </a:xfrm>
          <a:prstGeom prst="rect">
            <a:avLst/>
          </a:prstGeom>
          <a:ln w="38100">
            <a:solidFill>
              <a:srgbClr val="EE0000"/>
            </a:solidFill>
          </a:ln>
        </p:spPr>
      </p:pic>
      <p:pic>
        <p:nvPicPr>
          <p:cNvPr id="14" name="Picture 6" descr="AI added more than 20 orders of a McNuggets Meal worth some $222.">
            <a:extLst>
              <a:ext uri="{FF2B5EF4-FFF2-40B4-BE49-F238E27FC236}">
                <a16:creationId xmlns:a16="http://schemas.microsoft.com/office/drawing/2014/main" id="{F7057653-A4BE-C3B3-4556-1D4FB1E115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763"/>
          <a:stretch>
            <a:fillRect/>
          </a:stretch>
        </p:blipFill>
        <p:spPr bwMode="auto">
          <a:xfrm>
            <a:off x="7804770" y="3205675"/>
            <a:ext cx="3057851" cy="3417959"/>
          </a:xfrm>
          <a:prstGeom prst="rect">
            <a:avLst/>
          </a:prstGeom>
          <a:ln w="38100">
            <a:solidFill>
              <a:srgbClr val="92D050"/>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50F74C5-EB83-9207-5AD1-FAC0C15267D8}"/>
              </a:ext>
            </a:extLst>
          </p:cNvPr>
          <p:cNvPicPr>
            <a:picLocks noChangeAspect="1"/>
          </p:cNvPicPr>
          <p:nvPr/>
        </p:nvPicPr>
        <p:blipFill>
          <a:blip r:embed="rId9"/>
          <a:stretch>
            <a:fillRect/>
          </a:stretch>
        </p:blipFill>
        <p:spPr>
          <a:xfrm>
            <a:off x="4439530" y="3205675"/>
            <a:ext cx="3365240" cy="3417959"/>
          </a:xfrm>
          <a:prstGeom prst="rect">
            <a:avLst/>
          </a:prstGeom>
          <a:ln w="38100">
            <a:solidFill>
              <a:srgbClr val="92D050"/>
            </a:solidFill>
          </a:ln>
        </p:spPr>
      </p:pic>
      <p:pic>
        <p:nvPicPr>
          <p:cNvPr id="16" name="Picture 15">
            <a:extLst>
              <a:ext uri="{FF2B5EF4-FFF2-40B4-BE49-F238E27FC236}">
                <a16:creationId xmlns:a16="http://schemas.microsoft.com/office/drawing/2014/main" id="{86B31BCD-800C-AD43-3108-C7DB5FE968B2}"/>
              </a:ext>
            </a:extLst>
          </p:cNvPr>
          <p:cNvPicPr>
            <a:picLocks noChangeAspect="1"/>
          </p:cNvPicPr>
          <p:nvPr/>
        </p:nvPicPr>
        <p:blipFill>
          <a:blip r:embed="rId10"/>
          <a:stretch>
            <a:fillRect/>
          </a:stretch>
        </p:blipFill>
        <p:spPr>
          <a:xfrm>
            <a:off x="5580516" y="4202522"/>
            <a:ext cx="5282105" cy="1496741"/>
          </a:xfrm>
          <a:prstGeom prst="rect">
            <a:avLst/>
          </a:prstGeom>
          <a:ln w="38100">
            <a:solidFill>
              <a:srgbClr val="EE0000"/>
            </a:solidFill>
          </a:ln>
        </p:spPr>
      </p:pic>
      <p:pic>
        <p:nvPicPr>
          <p:cNvPr id="17" name="Picture 16">
            <a:extLst>
              <a:ext uri="{FF2B5EF4-FFF2-40B4-BE49-F238E27FC236}">
                <a16:creationId xmlns:a16="http://schemas.microsoft.com/office/drawing/2014/main" id="{0BE9E7B2-53BC-5B51-1D96-83E71D5EE850}"/>
              </a:ext>
            </a:extLst>
          </p:cNvPr>
          <p:cNvPicPr>
            <a:picLocks noChangeAspect="1"/>
          </p:cNvPicPr>
          <p:nvPr/>
        </p:nvPicPr>
        <p:blipFill>
          <a:blip r:embed="rId11"/>
          <a:stretch>
            <a:fillRect/>
          </a:stretch>
        </p:blipFill>
        <p:spPr>
          <a:xfrm>
            <a:off x="5679843" y="3277924"/>
            <a:ext cx="5182778" cy="812984"/>
          </a:xfrm>
          <a:prstGeom prst="rect">
            <a:avLst/>
          </a:prstGeom>
          <a:ln w="38100">
            <a:solidFill>
              <a:srgbClr val="EE0000"/>
            </a:solidFill>
          </a:ln>
        </p:spPr>
      </p:pic>
      <p:grpSp>
        <p:nvGrpSpPr>
          <p:cNvPr id="21" name="Group 20">
            <a:extLst>
              <a:ext uri="{FF2B5EF4-FFF2-40B4-BE49-F238E27FC236}">
                <a16:creationId xmlns:a16="http://schemas.microsoft.com/office/drawing/2014/main" id="{002E6B47-6398-64E0-57FB-677FA5AB9A9F}"/>
              </a:ext>
            </a:extLst>
          </p:cNvPr>
          <p:cNvGrpSpPr/>
          <p:nvPr/>
        </p:nvGrpSpPr>
        <p:grpSpPr>
          <a:xfrm>
            <a:off x="1813104" y="5368312"/>
            <a:ext cx="9049517" cy="1255322"/>
            <a:chOff x="1772506" y="6867964"/>
            <a:chExt cx="12066022" cy="1673763"/>
          </a:xfrm>
        </p:grpSpPr>
        <p:pic>
          <p:nvPicPr>
            <p:cNvPr id="18" name="Picture 17">
              <a:extLst>
                <a:ext uri="{FF2B5EF4-FFF2-40B4-BE49-F238E27FC236}">
                  <a16:creationId xmlns:a16="http://schemas.microsoft.com/office/drawing/2014/main" id="{212A363A-497B-E0D7-CC80-ECB79E29F344}"/>
                </a:ext>
              </a:extLst>
            </p:cNvPr>
            <p:cNvPicPr>
              <a:picLocks noChangeAspect="1"/>
            </p:cNvPicPr>
            <p:nvPr/>
          </p:nvPicPr>
          <p:blipFill>
            <a:blip r:embed="rId12"/>
            <a:stretch>
              <a:fillRect/>
            </a:stretch>
          </p:blipFill>
          <p:spPr>
            <a:xfrm>
              <a:off x="1772506" y="7459022"/>
              <a:ext cx="12066022" cy="1082705"/>
            </a:xfrm>
            <a:prstGeom prst="rect">
              <a:avLst/>
            </a:prstGeom>
            <a:ln w="38100">
              <a:solidFill>
                <a:srgbClr val="EE0000"/>
              </a:solidFill>
            </a:ln>
          </p:spPr>
        </p:pic>
        <p:pic>
          <p:nvPicPr>
            <p:cNvPr id="19" name="Picture 18">
              <a:extLst>
                <a:ext uri="{FF2B5EF4-FFF2-40B4-BE49-F238E27FC236}">
                  <a16:creationId xmlns:a16="http://schemas.microsoft.com/office/drawing/2014/main" id="{CD5D7415-AE1A-2D49-A90D-ED6F13696F68}"/>
                </a:ext>
              </a:extLst>
            </p:cNvPr>
            <p:cNvPicPr>
              <a:picLocks noChangeAspect="1"/>
            </p:cNvPicPr>
            <p:nvPr/>
          </p:nvPicPr>
          <p:blipFill>
            <a:blip r:embed="rId13"/>
            <a:stretch>
              <a:fillRect/>
            </a:stretch>
          </p:blipFill>
          <p:spPr>
            <a:xfrm>
              <a:off x="1772506" y="6867964"/>
              <a:ext cx="4616687" cy="539778"/>
            </a:xfrm>
            <a:prstGeom prst="rect">
              <a:avLst/>
            </a:prstGeom>
            <a:ln w="38100">
              <a:solidFill>
                <a:srgbClr val="EE0000"/>
              </a:solidFill>
            </a:ln>
          </p:spPr>
        </p:pic>
      </p:grpSp>
      <p:pic>
        <p:nvPicPr>
          <p:cNvPr id="22" name="Picture 21">
            <a:extLst>
              <a:ext uri="{FF2B5EF4-FFF2-40B4-BE49-F238E27FC236}">
                <a16:creationId xmlns:a16="http://schemas.microsoft.com/office/drawing/2014/main" id="{4AF7946D-F2CE-2C8F-A049-8069BB3CEB7F}"/>
              </a:ext>
            </a:extLst>
          </p:cNvPr>
          <p:cNvPicPr>
            <a:picLocks noChangeAspect="1"/>
          </p:cNvPicPr>
          <p:nvPr/>
        </p:nvPicPr>
        <p:blipFill>
          <a:blip r:embed="rId14"/>
          <a:stretch>
            <a:fillRect/>
          </a:stretch>
        </p:blipFill>
        <p:spPr>
          <a:xfrm>
            <a:off x="484726" y="1269813"/>
            <a:ext cx="3954807" cy="988702"/>
          </a:xfrm>
          <a:prstGeom prst="rect">
            <a:avLst/>
          </a:prstGeom>
          <a:ln w="38100">
            <a:solidFill>
              <a:srgbClr val="EE0000"/>
            </a:solidFill>
          </a:ln>
        </p:spPr>
      </p:pic>
      <p:pic>
        <p:nvPicPr>
          <p:cNvPr id="24" name="Picture 23" descr="A screenshot of a phone&#10;&#10;AI-generated content may be incorrect.">
            <a:extLst>
              <a:ext uri="{FF2B5EF4-FFF2-40B4-BE49-F238E27FC236}">
                <a16:creationId xmlns:a16="http://schemas.microsoft.com/office/drawing/2014/main" id="{A28B6F47-BC46-F885-DA16-C5718EC9E0D6}"/>
              </a:ext>
            </a:extLst>
          </p:cNvPr>
          <p:cNvPicPr>
            <a:picLocks noChangeAspect="1"/>
          </p:cNvPicPr>
          <p:nvPr/>
        </p:nvPicPr>
        <p:blipFill>
          <a:blip r:embed="rId15"/>
          <a:stretch>
            <a:fillRect/>
          </a:stretch>
        </p:blipFill>
        <p:spPr>
          <a:xfrm>
            <a:off x="1089195" y="2690447"/>
            <a:ext cx="8452236" cy="2357767"/>
          </a:xfrm>
          <a:prstGeom prst="rect">
            <a:avLst/>
          </a:prstGeom>
          <a:ln w="38100">
            <a:solidFill>
              <a:srgbClr val="EE0000"/>
            </a:solidFill>
          </a:ln>
        </p:spPr>
      </p:pic>
    </p:spTree>
    <p:extLst>
      <p:ext uri="{BB962C8B-B14F-4D97-AF65-F5344CB8AC3E}">
        <p14:creationId xmlns:p14="http://schemas.microsoft.com/office/powerpoint/2010/main" val="3061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B598-44A7-A740-6A61-24649CAB75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F50BA4-0917-490F-891D-B6384B539DAB}"/>
              </a:ext>
            </a:extLst>
          </p:cNvPr>
          <p:cNvSpPr>
            <a:spLocks noGrp="1"/>
          </p:cNvSpPr>
          <p:nvPr>
            <p:ph type="ctrTitle"/>
          </p:nvPr>
        </p:nvSpPr>
        <p:spPr>
          <a:xfrm>
            <a:off x="1138990" y="3248527"/>
            <a:ext cx="4407568" cy="1224024"/>
          </a:xfrm>
        </p:spPr>
        <p:txBody>
          <a:bodyPr/>
          <a:lstStyle/>
          <a:p>
            <a:r>
              <a:rPr lang="en-GB"/>
              <a:t>Responsible AI</a:t>
            </a:r>
          </a:p>
        </p:txBody>
      </p:sp>
    </p:spTree>
    <p:extLst>
      <p:ext uri="{BB962C8B-B14F-4D97-AF65-F5344CB8AC3E}">
        <p14:creationId xmlns:p14="http://schemas.microsoft.com/office/powerpoint/2010/main" val="386075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smiling for a selfie&#10;&#10;AI-generated content may be incorrect.">
            <a:extLst>
              <a:ext uri="{FF2B5EF4-FFF2-40B4-BE49-F238E27FC236}">
                <a16:creationId xmlns:a16="http://schemas.microsoft.com/office/drawing/2014/main" id="{CC25008E-C479-C76B-E7FD-233A46B1B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257" y="73724"/>
            <a:ext cx="476064" cy="476064"/>
          </a:xfrm>
          <a:prstGeom prst="ellipse">
            <a:avLst/>
          </a:prstGeom>
          <a:ln w="63500" cap="rnd">
            <a:solidFill>
              <a:srgbClr val="7215C9"/>
            </a:solidFill>
          </a:ln>
          <a:effectLst/>
        </p:spPr>
      </p:pic>
      <p:pic>
        <p:nvPicPr>
          <p:cNvPr id="19" name="Picture 18" descr="A field of grass with flowers&#10;&#10;AI-generated content may be incorrect.">
            <a:extLst>
              <a:ext uri="{FF2B5EF4-FFF2-40B4-BE49-F238E27FC236}">
                <a16:creationId xmlns:a16="http://schemas.microsoft.com/office/drawing/2014/main" id="{E1C70236-EE30-8C61-8841-2243EC182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16784" y="569708"/>
            <a:ext cx="6315075" cy="6315075"/>
          </a:xfrm>
          <a:prstGeom prst="rect">
            <a:avLst/>
          </a:prstGeom>
        </p:spPr>
      </p:pic>
      <p:pic>
        <p:nvPicPr>
          <p:cNvPr id="18" name="Picture 17" descr="A field of grass with flowers&#10;&#10;AI-generated content may be incorrect.">
            <a:extLst>
              <a:ext uri="{FF2B5EF4-FFF2-40B4-BE49-F238E27FC236}">
                <a16:creationId xmlns:a16="http://schemas.microsoft.com/office/drawing/2014/main" id="{892AC9D4-79F5-01FE-40EC-BFEC4CC5E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91118" y="562749"/>
            <a:ext cx="6315075" cy="6315075"/>
          </a:xfrm>
          <a:prstGeom prst="rect">
            <a:avLst/>
          </a:prstGeom>
        </p:spPr>
      </p:pic>
      <p:sp>
        <p:nvSpPr>
          <p:cNvPr id="3" name="TextBox 2">
            <a:extLst>
              <a:ext uri="{FF2B5EF4-FFF2-40B4-BE49-F238E27FC236}">
                <a16:creationId xmlns:a16="http://schemas.microsoft.com/office/drawing/2014/main" id="{B0144C32-FEB4-8AC3-DD50-298C3EC1CC94}"/>
              </a:ext>
            </a:extLst>
          </p:cNvPr>
          <p:cNvSpPr txBox="1"/>
          <p:nvPr/>
        </p:nvSpPr>
        <p:spPr>
          <a:xfrm>
            <a:off x="466725" y="285750"/>
            <a:ext cx="8296275" cy="1094050"/>
          </a:xfrm>
          <a:prstGeom prst="rect">
            <a:avLst/>
          </a:prstGeom>
        </p:spPr>
        <p:txBody>
          <a:bodyPr vert="horz" lIns="68580" tIns="34290" rIns="68580" bIns="34290" rtlCol="0" anchor="ctr">
            <a:noAutofit/>
          </a:bodyPr>
          <a:lstStyle>
            <a:lvl1pPr defTabSz="1219170">
              <a:lnSpc>
                <a:spcPct val="90000"/>
              </a:lnSpc>
              <a:spcBef>
                <a:spcPct val="0"/>
              </a:spcBef>
              <a:buNone/>
              <a:defRPr sz="4933" b="1">
                <a:solidFill>
                  <a:schemeClr val="tx2"/>
                </a:solidFill>
                <a:latin typeface="Trebuchet MS" panose="020B0603020202020204" pitchFamily="34" charset="0"/>
                <a:ea typeface="+mj-ea"/>
                <a:cs typeface="+mj-cs"/>
              </a:defRPr>
            </a:lvl1pPr>
          </a:lstStyle>
          <a:p>
            <a:pPr defTabSz="914378"/>
            <a:r>
              <a:rPr lang="en-GB" sz="3700">
                <a:solidFill>
                  <a:srgbClr val="7215C9"/>
                </a:solidFill>
              </a:rPr>
              <a:t>Our approach to Governance</a:t>
            </a:r>
          </a:p>
        </p:txBody>
      </p:sp>
      <p:pic>
        <p:nvPicPr>
          <p:cNvPr id="5" name="Picture 4" descr="A field of grass with flowers&#10;&#10;AI-generated content may be incorrect.">
            <a:extLst>
              <a:ext uri="{FF2B5EF4-FFF2-40B4-BE49-F238E27FC236}">
                <a16:creationId xmlns:a16="http://schemas.microsoft.com/office/drawing/2014/main" id="{E51C8FEC-F5D9-4710-3F5D-1E49FE764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0" y="562749"/>
            <a:ext cx="6315075" cy="6315075"/>
          </a:xfrm>
          <a:prstGeom prst="rect">
            <a:avLst/>
          </a:prstGeom>
        </p:spPr>
      </p:pic>
      <p:pic>
        <p:nvPicPr>
          <p:cNvPr id="7" name="Picture 6" descr="A cartoon of a dog house&#10;&#10;AI-generated content may be incorrect.">
            <a:extLst>
              <a:ext uri="{FF2B5EF4-FFF2-40B4-BE49-F238E27FC236}">
                <a16:creationId xmlns:a16="http://schemas.microsoft.com/office/drawing/2014/main" id="{E1CCDFDD-DE8D-D5C8-FBA3-7B87441E8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275" y="1628775"/>
            <a:ext cx="3258707" cy="3258707"/>
          </a:xfrm>
          <a:prstGeom prst="rect">
            <a:avLst/>
          </a:prstGeom>
        </p:spPr>
      </p:pic>
      <p:pic>
        <p:nvPicPr>
          <p:cNvPr id="9" name="Picture 8" descr="A chicken with a black background&#10;&#10;AI-generated content may be incorrect.">
            <a:extLst>
              <a:ext uri="{FF2B5EF4-FFF2-40B4-BE49-F238E27FC236}">
                <a16:creationId xmlns:a16="http://schemas.microsoft.com/office/drawing/2014/main" id="{F7A8F44C-A26F-8B49-14F2-CA90D02ED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600325"/>
            <a:ext cx="1427015" cy="1427015"/>
          </a:xfrm>
          <a:prstGeom prst="rect">
            <a:avLst/>
          </a:prstGeom>
        </p:spPr>
      </p:pic>
      <p:pic>
        <p:nvPicPr>
          <p:cNvPr id="11" name="Picture 10" descr="A chicken on a black background&#10;&#10;AI-generated content may be incorrect.">
            <a:extLst>
              <a:ext uri="{FF2B5EF4-FFF2-40B4-BE49-F238E27FC236}">
                <a16:creationId xmlns:a16="http://schemas.microsoft.com/office/drawing/2014/main" id="{ED8D43B5-F34D-B10A-BDB1-D1D6D741A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900" y="3805624"/>
            <a:ext cx="1757146" cy="1757146"/>
          </a:xfrm>
          <a:prstGeom prst="rect">
            <a:avLst/>
          </a:prstGeom>
        </p:spPr>
      </p:pic>
      <p:pic>
        <p:nvPicPr>
          <p:cNvPr id="13" name="Picture 12" descr="A chicken with a black background&#10;&#10;AI-generated content may be incorrect.">
            <a:extLst>
              <a:ext uri="{FF2B5EF4-FFF2-40B4-BE49-F238E27FC236}">
                <a16:creationId xmlns:a16="http://schemas.microsoft.com/office/drawing/2014/main" id="{91287CE2-1F75-2D4D-DF9E-16C610904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612" y="3876675"/>
            <a:ext cx="1373768" cy="1373768"/>
          </a:xfrm>
          <a:prstGeom prst="rect">
            <a:avLst/>
          </a:prstGeom>
        </p:spPr>
      </p:pic>
      <p:pic>
        <p:nvPicPr>
          <p:cNvPr id="15" name="Picture 14" descr="A chain link fence with orange dots&#10;&#10;AI-generated content may be incorrect.">
            <a:extLst>
              <a:ext uri="{FF2B5EF4-FFF2-40B4-BE49-F238E27FC236}">
                <a16:creationId xmlns:a16="http://schemas.microsoft.com/office/drawing/2014/main" id="{A78C26F1-F8E5-BD83-1153-66A998E47B16}"/>
              </a:ext>
            </a:extLst>
          </p:cNvPr>
          <p:cNvPicPr>
            <a:picLocks noChangeAspect="1"/>
          </p:cNvPicPr>
          <p:nvPr/>
        </p:nvPicPr>
        <p:blipFill>
          <a:blip r:embed="rId9">
            <a:extLst>
              <a:ext uri="{28A0092B-C50C-407E-A947-70E740481C1C}">
                <a14:useLocalDpi xmlns:a14="http://schemas.microsoft.com/office/drawing/2010/main" val="0"/>
              </a:ext>
            </a:extLst>
          </a:blip>
          <a:srcRect t="45008"/>
          <a:stretch>
            <a:fillRect/>
          </a:stretch>
        </p:blipFill>
        <p:spPr>
          <a:xfrm>
            <a:off x="3757612" y="2257812"/>
            <a:ext cx="8453438" cy="3461045"/>
          </a:xfrm>
          <a:prstGeom prst="rect">
            <a:avLst/>
          </a:prstGeom>
        </p:spPr>
      </p:pic>
      <p:pic>
        <p:nvPicPr>
          <p:cNvPr id="17" name="Picture 16" descr="A cartoon of a fox&#10;&#10;AI-generated content may be incorrect.">
            <a:extLst>
              <a:ext uri="{FF2B5EF4-FFF2-40B4-BE49-F238E27FC236}">
                <a16:creationId xmlns:a16="http://schemas.microsoft.com/office/drawing/2014/main" id="{109EDBD4-E557-8DE5-ABD8-B7C65B6BE7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6518" y="3674903"/>
            <a:ext cx="2672991" cy="2672991"/>
          </a:xfrm>
          <a:prstGeom prst="rect">
            <a:avLst/>
          </a:prstGeom>
        </p:spPr>
      </p:pic>
      <p:pic>
        <p:nvPicPr>
          <p:cNvPr id="20" name="Picture 19" descr="A chain link fence with orange dots&#10;&#10;AI-generated content may be incorrect.">
            <a:extLst>
              <a:ext uri="{FF2B5EF4-FFF2-40B4-BE49-F238E27FC236}">
                <a16:creationId xmlns:a16="http://schemas.microsoft.com/office/drawing/2014/main" id="{3C5C0738-3768-8E69-7664-BB2126AF6484}"/>
              </a:ext>
            </a:extLst>
          </p:cNvPr>
          <p:cNvPicPr>
            <a:picLocks noChangeAspect="1"/>
          </p:cNvPicPr>
          <p:nvPr/>
        </p:nvPicPr>
        <p:blipFill>
          <a:blip r:embed="rId9">
            <a:extLst>
              <a:ext uri="{28A0092B-C50C-407E-A947-70E740481C1C}">
                <a14:useLocalDpi xmlns:a14="http://schemas.microsoft.com/office/drawing/2010/main" val="0"/>
              </a:ext>
            </a:extLst>
          </a:blip>
          <a:srcRect t="45008"/>
          <a:stretch>
            <a:fillRect/>
          </a:stretch>
        </p:blipFill>
        <p:spPr>
          <a:xfrm>
            <a:off x="-4686030" y="2264771"/>
            <a:ext cx="8453438" cy="3461045"/>
          </a:xfrm>
          <a:prstGeom prst="rect">
            <a:avLst/>
          </a:prstGeom>
        </p:spPr>
      </p:pic>
      <p:pic>
        <p:nvPicPr>
          <p:cNvPr id="22" name="Picture 21" descr="A black and white badger&#10;&#10;AI-generated content may be incorrect.">
            <a:extLst>
              <a:ext uri="{FF2B5EF4-FFF2-40B4-BE49-F238E27FC236}">
                <a16:creationId xmlns:a16="http://schemas.microsoft.com/office/drawing/2014/main" id="{C7C7168D-5971-C79E-7BE1-68D25DD01E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920" y="4258437"/>
            <a:ext cx="2313813" cy="2313813"/>
          </a:xfrm>
          <a:prstGeom prst="rect">
            <a:avLst/>
          </a:prstGeom>
        </p:spPr>
      </p:pic>
      <p:grpSp>
        <p:nvGrpSpPr>
          <p:cNvPr id="26" name="Group 25">
            <a:extLst>
              <a:ext uri="{FF2B5EF4-FFF2-40B4-BE49-F238E27FC236}">
                <a16:creationId xmlns:a16="http://schemas.microsoft.com/office/drawing/2014/main" id="{3FA59D63-0225-DB95-8F6D-91B63D4AF384}"/>
              </a:ext>
            </a:extLst>
          </p:cNvPr>
          <p:cNvGrpSpPr/>
          <p:nvPr/>
        </p:nvGrpSpPr>
        <p:grpSpPr>
          <a:xfrm>
            <a:off x="7098214" y="1"/>
            <a:ext cx="6026909" cy="6026909"/>
            <a:chOff x="9464284" y="0"/>
            <a:chExt cx="8035879" cy="8035879"/>
          </a:xfrm>
        </p:grpSpPr>
        <p:pic>
          <p:nvPicPr>
            <p:cNvPr id="24" name="Picture 23" descr="A video game screen capture of a video camera on a wooden pole&#10;&#10;AI-generated content may be incorrect.">
              <a:extLst>
                <a:ext uri="{FF2B5EF4-FFF2-40B4-BE49-F238E27FC236}">
                  <a16:creationId xmlns:a16="http://schemas.microsoft.com/office/drawing/2014/main" id="{6FB11B16-A5D2-314A-8DC3-969AE2C0E4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64284" y="0"/>
              <a:ext cx="8035879" cy="8035879"/>
            </a:xfrm>
            <a:prstGeom prst="rect">
              <a:avLst/>
            </a:prstGeom>
          </p:spPr>
        </p:pic>
        <p:pic>
          <p:nvPicPr>
            <p:cNvPr id="81" name="Picture 80" descr="A close-up of a camera&#10;&#10;AI-generated content may be incorrect.">
              <a:extLst>
                <a:ext uri="{FF2B5EF4-FFF2-40B4-BE49-F238E27FC236}">
                  <a16:creationId xmlns:a16="http://schemas.microsoft.com/office/drawing/2014/main" id="{DACBC361-C52B-E65B-FE34-AC051EA064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4584" y="540638"/>
              <a:ext cx="2066783" cy="2066783"/>
            </a:xfrm>
            <a:prstGeom prst="rect">
              <a:avLst/>
            </a:prstGeom>
          </p:spPr>
        </p:pic>
      </p:grpSp>
    </p:spTree>
    <p:extLst>
      <p:ext uri="{BB962C8B-B14F-4D97-AF65-F5344CB8AC3E}">
        <p14:creationId xmlns:p14="http://schemas.microsoft.com/office/powerpoint/2010/main" val="9433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26B3-F2F4-6179-DCA7-50583835B3E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A422D47-57E3-6000-61DA-2968F9A9A7EA}"/>
              </a:ext>
            </a:extLst>
          </p:cNvPr>
          <p:cNvSpPr/>
          <p:nvPr/>
        </p:nvSpPr>
        <p:spPr>
          <a:xfrm>
            <a:off x="442761" y="859433"/>
            <a:ext cx="10664917" cy="494746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Monitoring</a:t>
            </a:r>
          </a:p>
        </p:txBody>
      </p:sp>
      <p:sp>
        <p:nvSpPr>
          <p:cNvPr id="6" name="Rectangle 5">
            <a:extLst>
              <a:ext uri="{FF2B5EF4-FFF2-40B4-BE49-F238E27FC236}">
                <a16:creationId xmlns:a16="http://schemas.microsoft.com/office/drawing/2014/main" id="{87172A43-3AEC-42B2-B0BE-487B3EA31748}"/>
              </a:ext>
            </a:extLst>
          </p:cNvPr>
          <p:cNvSpPr/>
          <p:nvPr/>
        </p:nvSpPr>
        <p:spPr>
          <a:xfrm>
            <a:off x="1559458" y="859433"/>
            <a:ext cx="9548220" cy="4664439"/>
          </a:xfrm>
          <a:prstGeom prst="rect">
            <a:avLst/>
          </a:prstGeom>
          <a:solidFill>
            <a:schemeClr val="tx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Access &amp; Licensing</a:t>
            </a:r>
          </a:p>
        </p:txBody>
      </p:sp>
      <p:sp>
        <p:nvSpPr>
          <p:cNvPr id="10" name="Rectangle 9">
            <a:extLst>
              <a:ext uri="{FF2B5EF4-FFF2-40B4-BE49-F238E27FC236}">
                <a16:creationId xmlns:a16="http://schemas.microsoft.com/office/drawing/2014/main" id="{EF1DACBF-5334-CD15-2355-D90C8F5AD015}"/>
              </a:ext>
            </a:extLst>
          </p:cNvPr>
          <p:cNvSpPr/>
          <p:nvPr/>
        </p:nvSpPr>
        <p:spPr>
          <a:xfrm>
            <a:off x="2944088" y="859433"/>
            <a:ext cx="8163590" cy="4283439"/>
          </a:xfrm>
          <a:prstGeom prst="rect">
            <a:avLst/>
          </a:prstGeom>
          <a:solidFill>
            <a:schemeClr val="tx2">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Data Governance</a:t>
            </a:r>
          </a:p>
        </p:txBody>
      </p:sp>
      <p:sp>
        <p:nvSpPr>
          <p:cNvPr id="7" name="Rectangle 6">
            <a:extLst>
              <a:ext uri="{FF2B5EF4-FFF2-40B4-BE49-F238E27FC236}">
                <a16:creationId xmlns:a16="http://schemas.microsoft.com/office/drawing/2014/main" id="{A0DFD47D-DFD9-3F19-749A-989C0D478C5E}"/>
              </a:ext>
            </a:extLst>
          </p:cNvPr>
          <p:cNvSpPr/>
          <p:nvPr/>
        </p:nvSpPr>
        <p:spPr>
          <a:xfrm>
            <a:off x="4628319" y="859433"/>
            <a:ext cx="6477414" cy="3997689"/>
          </a:xfrm>
          <a:prstGeom prst="rect">
            <a:avLst/>
          </a:prstGeom>
          <a:solidFill>
            <a:schemeClr val="tx2">
              <a:lumMod val="60000"/>
              <a:lumOff val="4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Environment Strategy </a:t>
            </a:r>
          </a:p>
          <a:p>
            <a:pPr defTabSz="685800"/>
            <a:r>
              <a:rPr lang="en-GB" b="1">
                <a:solidFill>
                  <a:srgbClr val="FFFFFF"/>
                </a:solidFill>
                <a:latin typeface="Trebuchet MS"/>
              </a:rPr>
              <a:t>&amp; Environment Settings</a:t>
            </a:r>
          </a:p>
        </p:txBody>
      </p:sp>
      <p:sp>
        <p:nvSpPr>
          <p:cNvPr id="9" name="Rectangle 8">
            <a:extLst>
              <a:ext uri="{FF2B5EF4-FFF2-40B4-BE49-F238E27FC236}">
                <a16:creationId xmlns:a16="http://schemas.microsoft.com/office/drawing/2014/main" id="{D23B34F0-0180-89BD-13FC-2AA5CFA0EC62}"/>
              </a:ext>
            </a:extLst>
          </p:cNvPr>
          <p:cNvSpPr/>
          <p:nvPr/>
        </p:nvSpPr>
        <p:spPr>
          <a:xfrm>
            <a:off x="6583410" y="859433"/>
            <a:ext cx="4522324" cy="3407139"/>
          </a:xfrm>
          <a:prstGeom prst="rect">
            <a:avLst/>
          </a:prstGeom>
          <a:solidFill>
            <a:schemeClr val="tx2">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Data Loss Prevention</a:t>
            </a:r>
          </a:p>
        </p:txBody>
      </p:sp>
      <p:sp>
        <p:nvSpPr>
          <p:cNvPr id="12" name="Rectangle 11">
            <a:extLst>
              <a:ext uri="{FF2B5EF4-FFF2-40B4-BE49-F238E27FC236}">
                <a16:creationId xmlns:a16="http://schemas.microsoft.com/office/drawing/2014/main" id="{3E48C85B-4AE2-5CC8-C645-ADA6F8A86D52}"/>
              </a:ext>
            </a:extLst>
          </p:cNvPr>
          <p:cNvSpPr/>
          <p:nvPr/>
        </p:nvSpPr>
        <p:spPr>
          <a:xfrm>
            <a:off x="8143589" y="859432"/>
            <a:ext cx="2964090" cy="2816590"/>
          </a:xfrm>
          <a:prstGeom prst="rect">
            <a:avLst/>
          </a:prstGeom>
          <a:solidFill>
            <a:srgbClr val="30303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Idea tracking </a:t>
            </a:r>
          </a:p>
          <a:p>
            <a:pPr defTabSz="685800"/>
            <a:r>
              <a:rPr lang="en-GB" b="1">
                <a:solidFill>
                  <a:srgbClr val="FFFFFF"/>
                </a:solidFill>
                <a:latin typeface="Trebuchet MS"/>
              </a:rPr>
              <a:t>&amp; Compliance</a:t>
            </a:r>
          </a:p>
        </p:txBody>
      </p:sp>
      <p:sp>
        <p:nvSpPr>
          <p:cNvPr id="51" name="Title 1">
            <a:extLst>
              <a:ext uri="{FF2B5EF4-FFF2-40B4-BE49-F238E27FC236}">
                <a16:creationId xmlns:a16="http://schemas.microsoft.com/office/drawing/2014/main" id="{E2EA5655-B300-5C80-2268-CBFC2F9C4B86}"/>
              </a:ext>
            </a:extLst>
          </p:cNvPr>
          <p:cNvSpPr txBox="1">
            <a:spLocks/>
          </p:cNvSpPr>
          <p:nvPr/>
        </p:nvSpPr>
        <p:spPr>
          <a:xfrm>
            <a:off x="442760" y="40503"/>
            <a:ext cx="10193382" cy="701676"/>
          </a:xfrm>
          <a:prstGeom prst="rect">
            <a:avLst/>
          </a:prstGeom>
        </p:spPr>
        <p:txBody>
          <a:bodyPr/>
          <a:lstStyle>
            <a:lvl1pPr algn="l" defTabSz="1219170" rtl="0" eaLnBrk="1" latinLnBrk="0" hangingPunct="1">
              <a:lnSpc>
                <a:spcPct val="90000"/>
              </a:lnSpc>
              <a:spcBef>
                <a:spcPct val="0"/>
              </a:spcBef>
              <a:buNone/>
              <a:defRPr sz="5867" b="1" kern="1200">
                <a:solidFill>
                  <a:schemeClr val="tx2"/>
                </a:solidFill>
                <a:latin typeface="Trebuchet MS" panose="020B0603020202020204" pitchFamily="34" charset="0"/>
                <a:ea typeface="+mj-ea"/>
                <a:cs typeface="+mj-cs"/>
              </a:defRPr>
            </a:lvl1pPr>
          </a:lstStyle>
          <a:p>
            <a:pPr defTabSz="914378"/>
            <a:r>
              <a:rPr lang="en-GB" sz="4400">
                <a:solidFill>
                  <a:srgbClr val="7215C9"/>
                </a:solidFill>
              </a:rPr>
              <a:t>Baselining a risk-free landscape…</a:t>
            </a:r>
            <a:endParaRPr lang="en-GB" sz="4400">
              <a:solidFill>
                <a:srgbClr val="006B5E"/>
              </a:solidFill>
            </a:endParaRPr>
          </a:p>
        </p:txBody>
      </p:sp>
      <p:sp>
        <p:nvSpPr>
          <p:cNvPr id="74" name="Rectangle 73">
            <a:extLst>
              <a:ext uri="{FF2B5EF4-FFF2-40B4-BE49-F238E27FC236}">
                <a16:creationId xmlns:a16="http://schemas.microsoft.com/office/drawing/2014/main" id="{EBC8CFB8-5A47-1381-A0B3-DCDCC1856D1F}"/>
              </a:ext>
            </a:extLst>
          </p:cNvPr>
          <p:cNvSpPr/>
          <p:nvPr/>
        </p:nvSpPr>
        <p:spPr>
          <a:xfrm>
            <a:off x="9785310" y="859432"/>
            <a:ext cx="1322369" cy="2525108"/>
          </a:xfrm>
          <a:prstGeom prst="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Agents</a:t>
            </a:r>
          </a:p>
        </p:txBody>
      </p:sp>
      <p:pic>
        <p:nvPicPr>
          <p:cNvPr id="11" name="Picture 10" descr="A chain link fence with orange dots&#10;&#10;AI-generated content may be incorrect.">
            <a:extLst>
              <a:ext uri="{FF2B5EF4-FFF2-40B4-BE49-F238E27FC236}">
                <a16:creationId xmlns:a16="http://schemas.microsoft.com/office/drawing/2014/main" id="{2754A214-247B-7B93-EB5A-CE6BE55ACC4E}"/>
              </a:ext>
            </a:extLst>
          </p:cNvPr>
          <p:cNvPicPr>
            <a:picLocks noChangeAspect="1"/>
          </p:cNvPicPr>
          <p:nvPr/>
        </p:nvPicPr>
        <p:blipFill>
          <a:blip r:embed="rId3">
            <a:extLst>
              <a:ext uri="{28A0092B-C50C-407E-A947-70E740481C1C}">
                <a14:useLocalDpi xmlns:a14="http://schemas.microsoft.com/office/drawing/2010/main" val="0"/>
              </a:ext>
            </a:extLst>
          </a:blip>
          <a:srcRect t="45008"/>
          <a:stretch>
            <a:fillRect/>
          </a:stretch>
        </p:blipFill>
        <p:spPr>
          <a:xfrm>
            <a:off x="9068716" y="5488784"/>
            <a:ext cx="842147" cy="344795"/>
          </a:xfrm>
          <a:prstGeom prst="rect">
            <a:avLst/>
          </a:prstGeom>
        </p:spPr>
      </p:pic>
      <p:pic>
        <p:nvPicPr>
          <p:cNvPr id="13" name="Picture 12" descr="A chain link fence with orange dots&#10;&#10;AI-generated content may be incorrect.">
            <a:extLst>
              <a:ext uri="{FF2B5EF4-FFF2-40B4-BE49-F238E27FC236}">
                <a16:creationId xmlns:a16="http://schemas.microsoft.com/office/drawing/2014/main" id="{E430689E-CB19-843E-EF14-0ACAB23478CA}"/>
              </a:ext>
            </a:extLst>
          </p:cNvPr>
          <p:cNvPicPr>
            <a:picLocks noChangeAspect="1"/>
          </p:cNvPicPr>
          <p:nvPr/>
        </p:nvPicPr>
        <p:blipFill>
          <a:blip r:embed="rId3">
            <a:extLst>
              <a:ext uri="{28A0092B-C50C-407E-A947-70E740481C1C}">
                <a14:useLocalDpi xmlns:a14="http://schemas.microsoft.com/office/drawing/2010/main" val="0"/>
              </a:ext>
            </a:extLst>
          </a:blip>
          <a:srcRect t="45008"/>
          <a:stretch>
            <a:fillRect/>
          </a:stretch>
        </p:blipFill>
        <p:spPr>
          <a:xfrm>
            <a:off x="1701955" y="5528134"/>
            <a:ext cx="699650" cy="286454"/>
          </a:xfrm>
          <a:prstGeom prst="rect">
            <a:avLst/>
          </a:prstGeom>
        </p:spPr>
      </p:pic>
      <p:pic>
        <p:nvPicPr>
          <p:cNvPr id="15" name="Picture 14" descr="A cartoon of a fox&#10;&#10;AI-generated content may be incorrect.">
            <a:extLst>
              <a:ext uri="{FF2B5EF4-FFF2-40B4-BE49-F238E27FC236}">
                <a16:creationId xmlns:a16="http://schemas.microsoft.com/office/drawing/2014/main" id="{7C9A8104-467B-39A4-C8DA-B26EE94E4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2828" y="5352655"/>
            <a:ext cx="669425" cy="669425"/>
          </a:xfrm>
          <a:prstGeom prst="rect">
            <a:avLst/>
          </a:prstGeom>
        </p:spPr>
      </p:pic>
      <p:pic>
        <p:nvPicPr>
          <p:cNvPr id="16" name="Picture 15" descr="A black and white badger&#10;&#10;AI-generated content may be incorrect.">
            <a:extLst>
              <a:ext uri="{FF2B5EF4-FFF2-40B4-BE49-F238E27FC236}">
                <a16:creationId xmlns:a16="http://schemas.microsoft.com/office/drawing/2014/main" id="{0CBCCFB8-0EC0-5CF2-21F5-FD8FB9295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954" y="5419094"/>
            <a:ext cx="579473" cy="579473"/>
          </a:xfrm>
          <a:prstGeom prst="rect">
            <a:avLst/>
          </a:prstGeom>
        </p:spPr>
      </p:pic>
      <p:pic>
        <p:nvPicPr>
          <p:cNvPr id="17" name="Picture 16" descr="A close-up of a camera&#10;&#10;AI-generated content may be incorrect.">
            <a:extLst>
              <a:ext uri="{FF2B5EF4-FFF2-40B4-BE49-F238E27FC236}">
                <a16:creationId xmlns:a16="http://schemas.microsoft.com/office/drawing/2014/main" id="{08C3F0F6-2629-AFD3-979D-02C14D2B5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7240" y="516371"/>
            <a:ext cx="907135" cy="907135"/>
          </a:xfrm>
          <a:prstGeom prst="rect">
            <a:avLst/>
          </a:prstGeom>
        </p:spPr>
      </p:pic>
      <p:pic>
        <p:nvPicPr>
          <p:cNvPr id="18" name="Picture 17" descr="A chicken with a black background&#10;&#10;AI-generated content may be incorrect.">
            <a:extLst>
              <a:ext uri="{FF2B5EF4-FFF2-40B4-BE49-F238E27FC236}">
                <a16:creationId xmlns:a16="http://schemas.microsoft.com/office/drawing/2014/main" id="{538A5FE6-8D1F-85AB-812A-36F7FA7A43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0863" y="2548907"/>
            <a:ext cx="452245" cy="452245"/>
          </a:xfrm>
          <a:prstGeom prst="rect">
            <a:avLst/>
          </a:prstGeom>
        </p:spPr>
      </p:pic>
    </p:spTree>
    <p:extLst>
      <p:ext uri="{BB962C8B-B14F-4D97-AF65-F5344CB8AC3E}">
        <p14:creationId xmlns:p14="http://schemas.microsoft.com/office/powerpoint/2010/main" val="96387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AD309-46B4-0159-8D2A-78F73C1B525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5D3E8D4-ED37-4A9F-42EC-09C2AC47EC52}"/>
              </a:ext>
            </a:extLst>
          </p:cNvPr>
          <p:cNvSpPr/>
          <p:nvPr/>
        </p:nvSpPr>
        <p:spPr>
          <a:xfrm>
            <a:off x="442761" y="859433"/>
            <a:ext cx="10664917" cy="494746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Monitoring</a:t>
            </a:r>
          </a:p>
        </p:txBody>
      </p:sp>
      <p:sp>
        <p:nvSpPr>
          <p:cNvPr id="6" name="Rectangle 5">
            <a:extLst>
              <a:ext uri="{FF2B5EF4-FFF2-40B4-BE49-F238E27FC236}">
                <a16:creationId xmlns:a16="http://schemas.microsoft.com/office/drawing/2014/main" id="{3E325B7B-6BF1-750B-E18C-07F81717FD1D}"/>
              </a:ext>
            </a:extLst>
          </p:cNvPr>
          <p:cNvSpPr/>
          <p:nvPr/>
        </p:nvSpPr>
        <p:spPr>
          <a:xfrm>
            <a:off x="1559458" y="859433"/>
            <a:ext cx="9548220" cy="4664439"/>
          </a:xfrm>
          <a:prstGeom prst="rect">
            <a:avLst/>
          </a:prstGeom>
          <a:solidFill>
            <a:schemeClr val="tx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Access &amp; Licensing</a:t>
            </a:r>
          </a:p>
        </p:txBody>
      </p:sp>
      <p:sp>
        <p:nvSpPr>
          <p:cNvPr id="10" name="Rectangle 9">
            <a:extLst>
              <a:ext uri="{FF2B5EF4-FFF2-40B4-BE49-F238E27FC236}">
                <a16:creationId xmlns:a16="http://schemas.microsoft.com/office/drawing/2014/main" id="{F2B9E9EC-F5F7-E5B1-E03A-4EC7EB5A9268}"/>
              </a:ext>
            </a:extLst>
          </p:cNvPr>
          <p:cNvSpPr/>
          <p:nvPr/>
        </p:nvSpPr>
        <p:spPr>
          <a:xfrm>
            <a:off x="2944088" y="859433"/>
            <a:ext cx="8163590" cy="4283439"/>
          </a:xfrm>
          <a:prstGeom prst="rect">
            <a:avLst/>
          </a:prstGeom>
          <a:solidFill>
            <a:schemeClr val="tx2">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303030"/>
                </a:solidFill>
                <a:latin typeface="Trebuchet MS"/>
              </a:rPr>
              <a:t>Data Governance</a:t>
            </a:r>
          </a:p>
        </p:txBody>
      </p:sp>
      <p:sp>
        <p:nvSpPr>
          <p:cNvPr id="7" name="Rectangle 6">
            <a:extLst>
              <a:ext uri="{FF2B5EF4-FFF2-40B4-BE49-F238E27FC236}">
                <a16:creationId xmlns:a16="http://schemas.microsoft.com/office/drawing/2014/main" id="{13649522-312F-D77A-862E-CD9B936AEA57}"/>
              </a:ext>
            </a:extLst>
          </p:cNvPr>
          <p:cNvSpPr/>
          <p:nvPr/>
        </p:nvSpPr>
        <p:spPr>
          <a:xfrm>
            <a:off x="4628319" y="859433"/>
            <a:ext cx="6477414" cy="3997689"/>
          </a:xfrm>
          <a:prstGeom prst="rect">
            <a:avLst/>
          </a:prstGeom>
          <a:solidFill>
            <a:schemeClr val="tx2">
              <a:lumMod val="60000"/>
              <a:lumOff val="4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Environment Strategy </a:t>
            </a:r>
          </a:p>
          <a:p>
            <a:pPr defTabSz="685800"/>
            <a:r>
              <a:rPr lang="en-GB" b="1">
                <a:solidFill>
                  <a:srgbClr val="FFFFFF"/>
                </a:solidFill>
                <a:latin typeface="Trebuchet MS"/>
              </a:rPr>
              <a:t>&amp; Environment Settings</a:t>
            </a:r>
          </a:p>
        </p:txBody>
      </p:sp>
      <p:sp>
        <p:nvSpPr>
          <p:cNvPr id="9" name="Rectangle 8">
            <a:extLst>
              <a:ext uri="{FF2B5EF4-FFF2-40B4-BE49-F238E27FC236}">
                <a16:creationId xmlns:a16="http://schemas.microsoft.com/office/drawing/2014/main" id="{AB00A6A7-5F94-6DF4-1EBA-7F488CE4CB90}"/>
              </a:ext>
            </a:extLst>
          </p:cNvPr>
          <p:cNvSpPr/>
          <p:nvPr/>
        </p:nvSpPr>
        <p:spPr>
          <a:xfrm>
            <a:off x="6583410" y="859433"/>
            <a:ext cx="4522324" cy="3407139"/>
          </a:xfrm>
          <a:prstGeom prst="rect">
            <a:avLst/>
          </a:prstGeom>
          <a:solidFill>
            <a:schemeClr val="tx2">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Data Loss Prevention</a:t>
            </a:r>
          </a:p>
        </p:txBody>
      </p:sp>
      <p:sp>
        <p:nvSpPr>
          <p:cNvPr id="12" name="Rectangle 11">
            <a:extLst>
              <a:ext uri="{FF2B5EF4-FFF2-40B4-BE49-F238E27FC236}">
                <a16:creationId xmlns:a16="http://schemas.microsoft.com/office/drawing/2014/main" id="{ABD6308A-0325-54FE-0ABC-919E531FA195}"/>
              </a:ext>
            </a:extLst>
          </p:cNvPr>
          <p:cNvSpPr/>
          <p:nvPr/>
        </p:nvSpPr>
        <p:spPr>
          <a:xfrm>
            <a:off x="8143589" y="859432"/>
            <a:ext cx="2964090" cy="2816590"/>
          </a:xfrm>
          <a:prstGeom prst="rect">
            <a:avLst/>
          </a:prstGeom>
          <a:solidFill>
            <a:srgbClr val="30303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b="1">
                <a:solidFill>
                  <a:srgbClr val="FFFFFF"/>
                </a:solidFill>
                <a:latin typeface="Trebuchet MS"/>
              </a:rPr>
              <a:t>Idea tracking </a:t>
            </a:r>
          </a:p>
          <a:p>
            <a:pPr defTabSz="685800"/>
            <a:r>
              <a:rPr lang="en-GB" b="1">
                <a:solidFill>
                  <a:srgbClr val="FFFFFF"/>
                </a:solidFill>
                <a:latin typeface="Trebuchet MS"/>
              </a:rPr>
              <a:t>&amp; Compliance</a:t>
            </a:r>
          </a:p>
        </p:txBody>
      </p:sp>
      <p:sp>
        <p:nvSpPr>
          <p:cNvPr id="21" name="Rectangle: Rounded Corners 20">
            <a:extLst>
              <a:ext uri="{FF2B5EF4-FFF2-40B4-BE49-F238E27FC236}">
                <a16:creationId xmlns:a16="http://schemas.microsoft.com/office/drawing/2014/main" id="{03C48C23-4F4C-D836-5505-7AC72ABDECE0}"/>
              </a:ext>
            </a:extLst>
          </p:cNvPr>
          <p:cNvSpPr/>
          <p:nvPr/>
        </p:nvSpPr>
        <p:spPr>
          <a:xfrm>
            <a:off x="531965" y="1193392"/>
            <a:ext cx="928847" cy="548222"/>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Copilot Studio / M365 Copilot /</a:t>
            </a:r>
          </a:p>
          <a:p>
            <a:pPr algn="ctr" defTabSz="685800"/>
            <a:r>
              <a:rPr lang="en-GB" sz="788" b="1">
                <a:solidFill>
                  <a:srgbClr val="006B5E"/>
                </a:solidFill>
                <a:latin typeface="Trebuchet MS"/>
              </a:rPr>
              <a:t>Viva Insights / MAC</a:t>
            </a:r>
          </a:p>
        </p:txBody>
      </p:sp>
      <p:sp>
        <p:nvSpPr>
          <p:cNvPr id="22" name="Rectangle: Rounded Corners 21">
            <a:extLst>
              <a:ext uri="{FF2B5EF4-FFF2-40B4-BE49-F238E27FC236}">
                <a16:creationId xmlns:a16="http://schemas.microsoft.com/office/drawing/2014/main" id="{59BAC215-0B0B-020D-FB50-41BBD2EA9E57}"/>
              </a:ext>
            </a:extLst>
          </p:cNvPr>
          <p:cNvSpPr/>
          <p:nvPr/>
        </p:nvSpPr>
        <p:spPr>
          <a:xfrm>
            <a:off x="531013" y="1774778"/>
            <a:ext cx="928847"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CoE Starter Kit/</a:t>
            </a:r>
          </a:p>
          <a:p>
            <a:pPr algn="ctr" defTabSz="685800"/>
            <a:r>
              <a:rPr lang="en-GB" sz="788" b="1">
                <a:solidFill>
                  <a:srgbClr val="006B5E"/>
                </a:solidFill>
                <a:latin typeface="Trebuchet MS"/>
              </a:rPr>
              <a:t>Managed Env.</a:t>
            </a:r>
          </a:p>
        </p:txBody>
      </p:sp>
      <p:sp>
        <p:nvSpPr>
          <p:cNvPr id="23" name="Rectangle: Rounded Corners 22">
            <a:extLst>
              <a:ext uri="{FF2B5EF4-FFF2-40B4-BE49-F238E27FC236}">
                <a16:creationId xmlns:a16="http://schemas.microsoft.com/office/drawing/2014/main" id="{FB03AFC3-92A2-A5F8-6DEF-69758C250256}"/>
              </a:ext>
            </a:extLst>
          </p:cNvPr>
          <p:cNvSpPr/>
          <p:nvPr/>
        </p:nvSpPr>
        <p:spPr>
          <a:xfrm>
            <a:off x="531013" y="2170827"/>
            <a:ext cx="928847"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Entra ID</a:t>
            </a:r>
          </a:p>
        </p:txBody>
      </p:sp>
      <p:sp>
        <p:nvSpPr>
          <p:cNvPr id="24" name="Rectangle: Rounded Corners 23">
            <a:extLst>
              <a:ext uri="{FF2B5EF4-FFF2-40B4-BE49-F238E27FC236}">
                <a16:creationId xmlns:a16="http://schemas.microsoft.com/office/drawing/2014/main" id="{F96B6DFA-2CB3-ECB1-D1B8-0EEADADB7C12}"/>
              </a:ext>
            </a:extLst>
          </p:cNvPr>
          <p:cNvSpPr/>
          <p:nvPr/>
        </p:nvSpPr>
        <p:spPr>
          <a:xfrm>
            <a:off x="531013" y="2469262"/>
            <a:ext cx="928847"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Purview</a:t>
            </a:r>
          </a:p>
        </p:txBody>
      </p:sp>
      <p:sp>
        <p:nvSpPr>
          <p:cNvPr id="25" name="Rectangle: Rounded Corners 24">
            <a:extLst>
              <a:ext uri="{FF2B5EF4-FFF2-40B4-BE49-F238E27FC236}">
                <a16:creationId xmlns:a16="http://schemas.microsoft.com/office/drawing/2014/main" id="{DE11FC1E-5AA9-CA34-52BA-E279FC78B77D}"/>
              </a:ext>
            </a:extLst>
          </p:cNvPr>
          <p:cNvSpPr/>
          <p:nvPr/>
        </p:nvSpPr>
        <p:spPr>
          <a:xfrm>
            <a:off x="523090" y="2742494"/>
            <a:ext cx="928847"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Extending </a:t>
            </a:r>
            <a:r>
              <a:rPr lang="en-GB" sz="788" b="1" err="1">
                <a:solidFill>
                  <a:srgbClr val="006B5E"/>
                </a:solidFill>
                <a:latin typeface="Trebuchet MS"/>
              </a:rPr>
              <a:t>CoE</a:t>
            </a:r>
            <a:r>
              <a:rPr lang="en-GB" sz="788" b="1">
                <a:solidFill>
                  <a:srgbClr val="006B5E"/>
                </a:solidFill>
                <a:latin typeface="Trebuchet MS"/>
              </a:rPr>
              <a:t> SK / CSK</a:t>
            </a:r>
          </a:p>
        </p:txBody>
      </p:sp>
      <p:sp>
        <p:nvSpPr>
          <p:cNvPr id="26" name="Rectangle: Rounded Corners 25">
            <a:extLst>
              <a:ext uri="{FF2B5EF4-FFF2-40B4-BE49-F238E27FC236}">
                <a16:creationId xmlns:a16="http://schemas.microsoft.com/office/drawing/2014/main" id="{92B749F0-71BE-116A-AC13-2CF7AB8728C0}"/>
              </a:ext>
            </a:extLst>
          </p:cNvPr>
          <p:cNvSpPr/>
          <p:nvPr/>
        </p:nvSpPr>
        <p:spPr>
          <a:xfrm>
            <a:off x="523256" y="3111880"/>
            <a:ext cx="928847" cy="3688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Azure Log Analytics</a:t>
            </a:r>
          </a:p>
        </p:txBody>
      </p:sp>
      <p:sp>
        <p:nvSpPr>
          <p:cNvPr id="27" name="Rectangle: Rounded Corners 26">
            <a:extLst>
              <a:ext uri="{FF2B5EF4-FFF2-40B4-BE49-F238E27FC236}">
                <a16:creationId xmlns:a16="http://schemas.microsoft.com/office/drawing/2014/main" id="{DE17E3EB-26D1-13EC-3316-864AC3FB2C29}"/>
              </a:ext>
            </a:extLst>
          </p:cNvPr>
          <p:cNvSpPr/>
          <p:nvPr/>
        </p:nvSpPr>
        <p:spPr>
          <a:xfrm>
            <a:off x="531013" y="3514576"/>
            <a:ext cx="928847" cy="3688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Azure AI Foundry</a:t>
            </a:r>
          </a:p>
        </p:txBody>
      </p:sp>
      <p:sp>
        <p:nvSpPr>
          <p:cNvPr id="28" name="Rectangle: Rounded Corners 27">
            <a:extLst>
              <a:ext uri="{FF2B5EF4-FFF2-40B4-BE49-F238E27FC236}">
                <a16:creationId xmlns:a16="http://schemas.microsoft.com/office/drawing/2014/main" id="{58D902FF-DA67-326E-FA29-45E67DFF5D92}"/>
              </a:ext>
            </a:extLst>
          </p:cNvPr>
          <p:cNvSpPr/>
          <p:nvPr/>
        </p:nvSpPr>
        <p:spPr>
          <a:xfrm>
            <a:off x="531013" y="3923164"/>
            <a:ext cx="928847" cy="353483"/>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App Insights</a:t>
            </a:r>
          </a:p>
        </p:txBody>
      </p:sp>
      <p:sp>
        <p:nvSpPr>
          <p:cNvPr id="29" name="Rectangle: Rounded Corners 28">
            <a:extLst>
              <a:ext uri="{FF2B5EF4-FFF2-40B4-BE49-F238E27FC236}">
                <a16:creationId xmlns:a16="http://schemas.microsoft.com/office/drawing/2014/main" id="{00B0AA91-44F2-150E-B200-8D66B2A46DFA}"/>
              </a:ext>
            </a:extLst>
          </p:cNvPr>
          <p:cNvSpPr/>
          <p:nvPr/>
        </p:nvSpPr>
        <p:spPr>
          <a:xfrm>
            <a:off x="531013" y="4357351"/>
            <a:ext cx="928847" cy="20462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Azure Monitor</a:t>
            </a:r>
          </a:p>
        </p:txBody>
      </p:sp>
      <p:sp>
        <p:nvSpPr>
          <p:cNvPr id="30" name="Rectangle: Rounded Corners 29">
            <a:extLst>
              <a:ext uri="{FF2B5EF4-FFF2-40B4-BE49-F238E27FC236}">
                <a16:creationId xmlns:a16="http://schemas.microsoft.com/office/drawing/2014/main" id="{CFFDE80A-BB5E-AA94-FFBF-9B77AF682D55}"/>
              </a:ext>
            </a:extLst>
          </p:cNvPr>
          <p:cNvSpPr/>
          <p:nvPr/>
        </p:nvSpPr>
        <p:spPr>
          <a:xfrm>
            <a:off x="552952" y="4602434"/>
            <a:ext cx="928847"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Azure AI Content Safety</a:t>
            </a:r>
          </a:p>
        </p:txBody>
      </p:sp>
      <p:sp>
        <p:nvSpPr>
          <p:cNvPr id="31" name="Rectangle: Rounded Corners 30">
            <a:extLst>
              <a:ext uri="{FF2B5EF4-FFF2-40B4-BE49-F238E27FC236}">
                <a16:creationId xmlns:a16="http://schemas.microsoft.com/office/drawing/2014/main" id="{17D666CD-AEB7-B45D-AB72-2212A75AA479}"/>
              </a:ext>
            </a:extLst>
          </p:cNvPr>
          <p:cNvSpPr/>
          <p:nvPr/>
        </p:nvSpPr>
        <p:spPr>
          <a:xfrm>
            <a:off x="543155" y="5005528"/>
            <a:ext cx="928847"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Custom Ops Reporting</a:t>
            </a:r>
          </a:p>
        </p:txBody>
      </p:sp>
      <p:sp>
        <p:nvSpPr>
          <p:cNvPr id="33" name="Rectangle: Rounded Corners 32">
            <a:extLst>
              <a:ext uri="{FF2B5EF4-FFF2-40B4-BE49-F238E27FC236}">
                <a16:creationId xmlns:a16="http://schemas.microsoft.com/office/drawing/2014/main" id="{FC3DE765-DB2B-B6C5-38B8-CE605756F56E}"/>
              </a:ext>
            </a:extLst>
          </p:cNvPr>
          <p:cNvSpPr/>
          <p:nvPr/>
        </p:nvSpPr>
        <p:spPr>
          <a:xfrm>
            <a:off x="1718724" y="4640394"/>
            <a:ext cx="928847"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Entra ID</a:t>
            </a:r>
          </a:p>
        </p:txBody>
      </p:sp>
      <p:sp>
        <p:nvSpPr>
          <p:cNvPr id="34" name="Rectangle: Rounded Corners 33">
            <a:extLst>
              <a:ext uri="{FF2B5EF4-FFF2-40B4-BE49-F238E27FC236}">
                <a16:creationId xmlns:a16="http://schemas.microsoft.com/office/drawing/2014/main" id="{AD433C4B-B09B-C132-685B-0E0ADB0A7044}"/>
              </a:ext>
            </a:extLst>
          </p:cNvPr>
          <p:cNvSpPr/>
          <p:nvPr/>
        </p:nvSpPr>
        <p:spPr>
          <a:xfrm>
            <a:off x="1718724" y="3909561"/>
            <a:ext cx="928847" cy="665041"/>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License &amp; Consumption Management Reports</a:t>
            </a:r>
          </a:p>
        </p:txBody>
      </p:sp>
      <p:sp>
        <p:nvSpPr>
          <p:cNvPr id="37" name="Rectangle: Rounded Corners 36">
            <a:extLst>
              <a:ext uri="{FF2B5EF4-FFF2-40B4-BE49-F238E27FC236}">
                <a16:creationId xmlns:a16="http://schemas.microsoft.com/office/drawing/2014/main" id="{03328CA2-347B-CF3C-8EF8-8871AFFBB3B0}"/>
              </a:ext>
            </a:extLst>
          </p:cNvPr>
          <p:cNvSpPr/>
          <p:nvPr/>
        </p:nvSpPr>
        <p:spPr>
          <a:xfrm>
            <a:off x="1718724" y="3319367"/>
            <a:ext cx="928847" cy="524401"/>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Active use monitoring</a:t>
            </a:r>
          </a:p>
        </p:txBody>
      </p:sp>
      <p:sp>
        <p:nvSpPr>
          <p:cNvPr id="38" name="Rectangle: Rounded Corners 37">
            <a:extLst>
              <a:ext uri="{FF2B5EF4-FFF2-40B4-BE49-F238E27FC236}">
                <a16:creationId xmlns:a16="http://schemas.microsoft.com/office/drawing/2014/main" id="{384D61D8-D270-20D3-3E03-98D1B9EED1FA}"/>
              </a:ext>
            </a:extLst>
          </p:cNvPr>
          <p:cNvSpPr/>
          <p:nvPr/>
        </p:nvSpPr>
        <p:spPr>
          <a:xfrm>
            <a:off x="3044108" y="3752906"/>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Purview – Automated Data Discovery</a:t>
            </a:r>
          </a:p>
        </p:txBody>
      </p:sp>
      <p:sp>
        <p:nvSpPr>
          <p:cNvPr id="39" name="Rectangle: Rounded Corners 38">
            <a:extLst>
              <a:ext uri="{FF2B5EF4-FFF2-40B4-BE49-F238E27FC236}">
                <a16:creationId xmlns:a16="http://schemas.microsoft.com/office/drawing/2014/main" id="{C04B8DEC-6C3D-10B9-ADFA-DAC37DC90DF5}"/>
              </a:ext>
            </a:extLst>
          </p:cNvPr>
          <p:cNvSpPr/>
          <p:nvPr/>
        </p:nvSpPr>
        <p:spPr>
          <a:xfrm>
            <a:off x="3069272" y="4178876"/>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Purview Reporting</a:t>
            </a:r>
          </a:p>
        </p:txBody>
      </p:sp>
      <p:sp>
        <p:nvSpPr>
          <p:cNvPr id="40" name="Rectangle: Rounded Corners 39">
            <a:extLst>
              <a:ext uri="{FF2B5EF4-FFF2-40B4-BE49-F238E27FC236}">
                <a16:creationId xmlns:a16="http://schemas.microsoft.com/office/drawing/2014/main" id="{05DC2AAC-B7E4-79B6-B497-5D22E7630DA3}"/>
              </a:ext>
            </a:extLst>
          </p:cNvPr>
          <p:cNvSpPr/>
          <p:nvPr/>
        </p:nvSpPr>
        <p:spPr>
          <a:xfrm>
            <a:off x="3044108" y="2490901"/>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OneDrive &amp; SP reporting</a:t>
            </a:r>
          </a:p>
        </p:txBody>
      </p:sp>
      <p:sp>
        <p:nvSpPr>
          <p:cNvPr id="41" name="Rectangle: Rounded Corners 40">
            <a:extLst>
              <a:ext uri="{FF2B5EF4-FFF2-40B4-BE49-F238E27FC236}">
                <a16:creationId xmlns:a16="http://schemas.microsoft.com/office/drawing/2014/main" id="{FE7DC465-95E6-9003-8C03-DA5F42A3D3F1}"/>
              </a:ext>
            </a:extLst>
          </p:cNvPr>
          <p:cNvSpPr/>
          <p:nvPr/>
        </p:nvSpPr>
        <p:spPr>
          <a:xfrm>
            <a:off x="3044108" y="3326936"/>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Purview – Automated Classification</a:t>
            </a:r>
          </a:p>
        </p:txBody>
      </p:sp>
      <p:sp>
        <p:nvSpPr>
          <p:cNvPr id="42" name="Rectangle: Rounded Corners 41">
            <a:extLst>
              <a:ext uri="{FF2B5EF4-FFF2-40B4-BE49-F238E27FC236}">
                <a16:creationId xmlns:a16="http://schemas.microsoft.com/office/drawing/2014/main" id="{4507C981-B93E-9154-A665-E658FEBC45C6}"/>
              </a:ext>
            </a:extLst>
          </p:cNvPr>
          <p:cNvSpPr/>
          <p:nvPr/>
        </p:nvSpPr>
        <p:spPr>
          <a:xfrm>
            <a:off x="3039345" y="2900966"/>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Purview – Automated Sensitivity labelling</a:t>
            </a:r>
          </a:p>
        </p:txBody>
      </p:sp>
      <p:sp>
        <p:nvSpPr>
          <p:cNvPr id="43" name="Rectangle: Rounded Corners 42">
            <a:extLst>
              <a:ext uri="{FF2B5EF4-FFF2-40B4-BE49-F238E27FC236}">
                <a16:creationId xmlns:a16="http://schemas.microsoft.com/office/drawing/2014/main" id="{BE65B528-7FBF-B7B8-38EE-3DF9E097A1EE}"/>
              </a:ext>
            </a:extLst>
          </p:cNvPr>
          <p:cNvSpPr/>
          <p:nvPr/>
        </p:nvSpPr>
        <p:spPr>
          <a:xfrm>
            <a:off x="3039345" y="2056633"/>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PowerShell Scripts &amp; Content Restriction</a:t>
            </a:r>
          </a:p>
        </p:txBody>
      </p:sp>
      <p:sp>
        <p:nvSpPr>
          <p:cNvPr id="44" name="Rectangle: Rounded Corners 43">
            <a:extLst>
              <a:ext uri="{FF2B5EF4-FFF2-40B4-BE49-F238E27FC236}">
                <a16:creationId xmlns:a16="http://schemas.microsoft.com/office/drawing/2014/main" id="{B3AF98E8-8433-B579-E19D-F8D03E6C7D76}"/>
              </a:ext>
            </a:extLst>
          </p:cNvPr>
          <p:cNvSpPr/>
          <p:nvPr/>
        </p:nvSpPr>
        <p:spPr>
          <a:xfrm>
            <a:off x="4746651" y="2970848"/>
            <a:ext cx="1717385" cy="321673"/>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Feature settings (MCP, Viva, Geo, boundary, transcripts etc.)</a:t>
            </a:r>
          </a:p>
        </p:txBody>
      </p:sp>
      <p:sp>
        <p:nvSpPr>
          <p:cNvPr id="45" name="Rectangle: Rounded Corners 44">
            <a:extLst>
              <a:ext uri="{FF2B5EF4-FFF2-40B4-BE49-F238E27FC236}">
                <a16:creationId xmlns:a16="http://schemas.microsoft.com/office/drawing/2014/main" id="{91EE74D6-295C-B6A5-743F-829311992CE5}"/>
              </a:ext>
            </a:extLst>
          </p:cNvPr>
          <p:cNvSpPr/>
          <p:nvPr/>
        </p:nvSpPr>
        <p:spPr>
          <a:xfrm>
            <a:off x="4746651" y="3332155"/>
            <a:ext cx="1717385" cy="36005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Cross Region Data settings </a:t>
            </a:r>
            <a:r>
              <a:rPr lang="en-GB" sz="788" b="1" err="1">
                <a:solidFill>
                  <a:srgbClr val="006B5E"/>
                </a:solidFill>
                <a:latin typeface="Trebuchet MS"/>
              </a:rPr>
              <a:t>incl</a:t>
            </a:r>
            <a:r>
              <a:rPr lang="en-GB" sz="788" b="1">
                <a:solidFill>
                  <a:srgbClr val="006B5E"/>
                </a:solidFill>
                <a:latin typeface="Trebuchet MS"/>
              </a:rPr>
              <a:t> M365 Services, Bing and general data)</a:t>
            </a:r>
          </a:p>
        </p:txBody>
      </p:sp>
      <p:sp>
        <p:nvSpPr>
          <p:cNvPr id="46" name="Rectangle: Rounded Corners 45">
            <a:extLst>
              <a:ext uri="{FF2B5EF4-FFF2-40B4-BE49-F238E27FC236}">
                <a16:creationId xmlns:a16="http://schemas.microsoft.com/office/drawing/2014/main" id="{B3CA5A3E-D161-3F15-67B9-A17FD5CAA9F8}"/>
              </a:ext>
            </a:extLst>
          </p:cNvPr>
          <p:cNvSpPr/>
          <p:nvPr/>
        </p:nvSpPr>
        <p:spPr>
          <a:xfrm>
            <a:off x="4746651" y="1903968"/>
            <a:ext cx="1717385" cy="348085"/>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Identity &amp; Access Management (channel, guest, sharing limits etc.)</a:t>
            </a:r>
          </a:p>
        </p:txBody>
      </p:sp>
      <p:sp>
        <p:nvSpPr>
          <p:cNvPr id="47" name="Rectangle: Rounded Corners 46">
            <a:extLst>
              <a:ext uri="{FF2B5EF4-FFF2-40B4-BE49-F238E27FC236}">
                <a16:creationId xmlns:a16="http://schemas.microsoft.com/office/drawing/2014/main" id="{20846CE1-9872-F214-18E3-FC812DE8745B}"/>
              </a:ext>
            </a:extLst>
          </p:cNvPr>
          <p:cNvSpPr/>
          <p:nvPr/>
        </p:nvSpPr>
        <p:spPr>
          <a:xfrm>
            <a:off x="4746651" y="2658911"/>
            <a:ext cx="1717385" cy="272302"/>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Entra Agent Identity for Copilot Studio</a:t>
            </a:r>
          </a:p>
        </p:txBody>
      </p:sp>
      <p:sp>
        <p:nvSpPr>
          <p:cNvPr id="48" name="Rectangle: Rounded Corners 47">
            <a:extLst>
              <a:ext uri="{FF2B5EF4-FFF2-40B4-BE49-F238E27FC236}">
                <a16:creationId xmlns:a16="http://schemas.microsoft.com/office/drawing/2014/main" id="{C72ADB81-4734-0F4F-5086-879772B901D1}"/>
              </a:ext>
            </a:extLst>
          </p:cNvPr>
          <p:cNvSpPr/>
          <p:nvPr/>
        </p:nvSpPr>
        <p:spPr>
          <a:xfrm>
            <a:off x="4746651" y="2291687"/>
            <a:ext cx="1717385" cy="327590"/>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Code Generation &amp; Execution for Copilot Studio</a:t>
            </a:r>
          </a:p>
        </p:txBody>
      </p:sp>
      <p:sp>
        <p:nvSpPr>
          <p:cNvPr id="49" name="Rectangle: Rounded Corners 48">
            <a:extLst>
              <a:ext uri="{FF2B5EF4-FFF2-40B4-BE49-F238E27FC236}">
                <a16:creationId xmlns:a16="http://schemas.microsoft.com/office/drawing/2014/main" id="{9A0E66BB-FF78-3D69-D693-B042FD0470E6}"/>
              </a:ext>
            </a:extLst>
          </p:cNvPr>
          <p:cNvSpPr/>
          <p:nvPr/>
        </p:nvSpPr>
        <p:spPr>
          <a:xfrm>
            <a:off x="4746651" y="1678584"/>
            <a:ext cx="1717385" cy="185750"/>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Computer Use</a:t>
            </a:r>
          </a:p>
        </p:txBody>
      </p:sp>
      <p:sp>
        <p:nvSpPr>
          <p:cNvPr id="50" name="Rectangle: Rounded Corners 49">
            <a:extLst>
              <a:ext uri="{FF2B5EF4-FFF2-40B4-BE49-F238E27FC236}">
                <a16:creationId xmlns:a16="http://schemas.microsoft.com/office/drawing/2014/main" id="{1634136D-80BE-2BB3-B3B4-B96A932F5D98}"/>
              </a:ext>
            </a:extLst>
          </p:cNvPr>
          <p:cNvSpPr/>
          <p:nvPr/>
        </p:nvSpPr>
        <p:spPr>
          <a:xfrm>
            <a:off x="4746651" y="1366648"/>
            <a:ext cx="1717385" cy="272301"/>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Automatic Environment provisioning</a:t>
            </a:r>
          </a:p>
        </p:txBody>
      </p:sp>
      <p:sp>
        <p:nvSpPr>
          <p:cNvPr id="51" name="Title 1">
            <a:extLst>
              <a:ext uri="{FF2B5EF4-FFF2-40B4-BE49-F238E27FC236}">
                <a16:creationId xmlns:a16="http://schemas.microsoft.com/office/drawing/2014/main" id="{B5E54EC8-4B6F-6F16-BF02-F1A88539CEF4}"/>
              </a:ext>
            </a:extLst>
          </p:cNvPr>
          <p:cNvSpPr txBox="1">
            <a:spLocks/>
          </p:cNvSpPr>
          <p:nvPr/>
        </p:nvSpPr>
        <p:spPr>
          <a:xfrm>
            <a:off x="442760" y="40503"/>
            <a:ext cx="10193382" cy="701676"/>
          </a:xfrm>
          <a:prstGeom prst="rect">
            <a:avLst/>
          </a:prstGeom>
        </p:spPr>
        <p:txBody>
          <a:bodyPr/>
          <a:lstStyle>
            <a:lvl1pPr algn="l" defTabSz="1219170" rtl="0" eaLnBrk="1" latinLnBrk="0" hangingPunct="1">
              <a:lnSpc>
                <a:spcPct val="90000"/>
              </a:lnSpc>
              <a:spcBef>
                <a:spcPct val="0"/>
              </a:spcBef>
              <a:buNone/>
              <a:defRPr sz="5867" b="1" kern="1200">
                <a:solidFill>
                  <a:schemeClr val="tx2"/>
                </a:solidFill>
                <a:latin typeface="Trebuchet MS" panose="020B0603020202020204" pitchFamily="34" charset="0"/>
                <a:ea typeface="+mj-ea"/>
                <a:cs typeface="+mj-cs"/>
              </a:defRPr>
            </a:lvl1pPr>
          </a:lstStyle>
          <a:p>
            <a:pPr defTabSz="914378"/>
            <a:r>
              <a:rPr lang="en-GB" sz="4400">
                <a:solidFill>
                  <a:srgbClr val="7215C9"/>
                </a:solidFill>
              </a:rPr>
              <a:t>Baselining a risk-free landscape…</a:t>
            </a:r>
            <a:endParaRPr lang="en-GB" sz="4400">
              <a:solidFill>
                <a:srgbClr val="006B5E"/>
              </a:solidFill>
            </a:endParaRPr>
          </a:p>
        </p:txBody>
      </p:sp>
      <p:sp>
        <p:nvSpPr>
          <p:cNvPr id="52" name="Rectangle: Rounded Corners 51">
            <a:extLst>
              <a:ext uri="{FF2B5EF4-FFF2-40B4-BE49-F238E27FC236}">
                <a16:creationId xmlns:a16="http://schemas.microsoft.com/office/drawing/2014/main" id="{98B3CA8B-67CB-4736-218A-F45A4ADC6F3D}"/>
              </a:ext>
            </a:extLst>
          </p:cNvPr>
          <p:cNvSpPr/>
          <p:nvPr/>
        </p:nvSpPr>
        <p:spPr>
          <a:xfrm>
            <a:off x="6697832" y="2252901"/>
            <a:ext cx="1300707" cy="34712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Manage and model DLP requests</a:t>
            </a:r>
          </a:p>
        </p:txBody>
      </p:sp>
      <p:sp>
        <p:nvSpPr>
          <p:cNvPr id="53" name="Rectangle: Rounded Corners 52">
            <a:extLst>
              <a:ext uri="{FF2B5EF4-FFF2-40B4-BE49-F238E27FC236}">
                <a16:creationId xmlns:a16="http://schemas.microsoft.com/office/drawing/2014/main" id="{CE5E96F7-AFE0-331E-91F2-D666464897DF}"/>
              </a:ext>
            </a:extLst>
          </p:cNvPr>
          <p:cNvSpPr/>
          <p:nvPr/>
        </p:nvSpPr>
        <p:spPr>
          <a:xfrm>
            <a:off x="6697832" y="3311573"/>
            <a:ext cx="1300707" cy="34712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Agentic DLP Focused Strategy</a:t>
            </a:r>
          </a:p>
        </p:txBody>
      </p:sp>
      <p:sp>
        <p:nvSpPr>
          <p:cNvPr id="54" name="Rectangle: Rounded Corners 53">
            <a:extLst>
              <a:ext uri="{FF2B5EF4-FFF2-40B4-BE49-F238E27FC236}">
                <a16:creationId xmlns:a16="http://schemas.microsoft.com/office/drawing/2014/main" id="{C2386D95-8DC1-B752-A881-7175BFB9D2B8}"/>
              </a:ext>
            </a:extLst>
          </p:cNvPr>
          <p:cNvSpPr/>
          <p:nvPr/>
        </p:nvSpPr>
        <p:spPr>
          <a:xfrm>
            <a:off x="6697832" y="2652644"/>
            <a:ext cx="1300707" cy="606313"/>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Authentication, Channel, Sharing, HTTP, Knowledge Sources, Skills, events factored in</a:t>
            </a:r>
          </a:p>
        </p:txBody>
      </p:sp>
      <p:sp>
        <p:nvSpPr>
          <p:cNvPr id="55" name="Rectangle: Rounded Corners 54">
            <a:extLst>
              <a:ext uri="{FF2B5EF4-FFF2-40B4-BE49-F238E27FC236}">
                <a16:creationId xmlns:a16="http://schemas.microsoft.com/office/drawing/2014/main" id="{62FF1D36-29DE-491B-C4D3-29E0DADA45D7}"/>
              </a:ext>
            </a:extLst>
          </p:cNvPr>
          <p:cNvSpPr/>
          <p:nvPr/>
        </p:nvSpPr>
        <p:spPr>
          <a:xfrm>
            <a:off x="4746651" y="3731846"/>
            <a:ext cx="1717385" cy="279191"/>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Environment Strategy with Agent focus.</a:t>
            </a:r>
          </a:p>
        </p:txBody>
      </p:sp>
      <p:sp>
        <p:nvSpPr>
          <p:cNvPr id="56" name="Rectangle: Rounded Corners 55">
            <a:extLst>
              <a:ext uri="{FF2B5EF4-FFF2-40B4-BE49-F238E27FC236}">
                <a16:creationId xmlns:a16="http://schemas.microsoft.com/office/drawing/2014/main" id="{53392A30-9FD6-FA9E-DDA4-B07B330ECD61}"/>
              </a:ext>
            </a:extLst>
          </p:cNvPr>
          <p:cNvSpPr/>
          <p:nvPr/>
        </p:nvSpPr>
        <p:spPr>
          <a:xfrm>
            <a:off x="8241757" y="2080555"/>
            <a:ext cx="1486248" cy="42548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Check compliance to internal policy and regulations</a:t>
            </a:r>
          </a:p>
        </p:txBody>
      </p:sp>
      <p:sp>
        <p:nvSpPr>
          <p:cNvPr id="57" name="Rectangle: Rounded Corners 56">
            <a:extLst>
              <a:ext uri="{FF2B5EF4-FFF2-40B4-BE49-F238E27FC236}">
                <a16:creationId xmlns:a16="http://schemas.microsoft.com/office/drawing/2014/main" id="{8AB1C831-B515-D69F-3EE5-AE2BE1532A1B}"/>
              </a:ext>
            </a:extLst>
          </p:cNvPr>
          <p:cNvSpPr/>
          <p:nvPr/>
        </p:nvSpPr>
        <p:spPr>
          <a:xfrm>
            <a:off x="8236994" y="2568977"/>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Innovation backlog (why, value, use)</a:t>
            </a:r>
          </a:p>
        </p:txBody>
      </p:sp>
      <p:sp>
        <p:nvSpPr>
          <p:cNvPr id="58" name="Rectangle: Rounded Corners 57">
            <a:extLst>
              <a:ext uri="{FF2B5EF4-FFF2-40B4-BE49-F238E27FC236}">
                <a16:creationId xmlns:a16="http://schemas.microsoft.com/office/drawing/2014/main" id="{CBED3EC0-1793-AA15-F8A3-C2AF9FB427E7}"/>
              </a:ext>
            </a:extLst>
          </p:cNvPr>
          <p:cNvSpPr/>
          <p:nvPr/>
        </p:nvSpPr>
        <p:spPr>
          <a:xfrm>
            <a:off x="8236994" y="1696069"/>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Automate quarantining for non-compliance</a:t>
            </a:r>
          </a:p>
        </p:txBody>
      </p:sp>
      <p:sp>
        <p:nvSpPr>
          <p:cNvPr id="59" name="Rectangle: Rounded Corners 58">
            <a:extLst>
              <a:ext uri="{FF2B5EF4-FFF2-40B4-BE49-F238E27FC236}">
                <a16:creationId xmlns:a16="http://schemas.microsoft.com/office/drawing/2014/main" id="{DED46B6F-C650-BFAE-8A58-0B61DEB5A84B}"/>
              </a:ext>
            </a:extLst>
          </p:cNvPr>
          <p:cNvSpPr/>
          <p:nvPr/>
        </p:nvSpPr>
        <p:spPr>
          <a:xfrm>
            <a:off x="8241757" y="1303071"/>
            <a:ext cx="1486248" cy="347127"/>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Central hub for all makers</a:t>
            </a:r>
          </a:p>
        </p:txBody>
      </p:sp>
      <p:sp>
        <p:nvSpPr>
          <p:cNvPr id="60" name="Rectangle: Rounded Corners 59">
            <a:extLst>
              <a:ext uri="{FF2B5EF4-FFF2-40B4-BE49-F238E27FC236}">
                <a16:creationId xmlns:a16="http://schemas.microsoft.com/office/drawing/2014/main" id="{302BFF73-2521-397F-C94A-A1C03AE96903}"/>
              </a:ext>
            </a:extLst>
          </p:cNvPr>
          <p:cNvSpPr/>
          <p:nvPr/>
        </p:nvSpPr>
        <p:spPr>
          <a:xfrm>
            <a:off x="2022529" y="6190216"/>
            <a:ext cx="1486248" cy="4103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7215C9"/>
                </a:solidFill>
                <a:latin typeface="Trebuchet MS"/>
              </a:rPr>
              <a:t>Strategy</a:t>
            </a:r>
          </a:p>
        </p:txBody>
      </p:sp>
      <p:sp>
        <p:nvSpPr>
          <p:cNvPr id="61" name="Rectangle: Rounded Corners 60">
            <a:extLst>
              <a:ext uri="{FF2B5EF4-FFF2-40B4-BE49-F238E27FC236}">
                <a16:creationId xmlns:a16="http://schemas.microsoft.com/office/drawing/2014/main" id="{02C10B5C-69A7-D1E6-21B8-3A31D5F10EAC}"/>
              </a:ext>
            </a:extLst>
          </p:cNvPr>
          <p:cNvSpPr/>
          <p:nvPr/>
        </p:nvSpPr>
        <p:spPr>
          <a:xfrm>
            <a:off x="3656723" y="6190216"/>
            <a:ext cx="1486248" cy="4103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7215C9"/>
                </a:solidFill>
                <a:latin typeface="Trebuchet MS"/>
              </a:rPr>
              <a:t>Risk Management Framework</a:t>
            </a:r>
          </a:p>
        </p:txBody>
      </p:sp>
      <p:sp>
        <p:nvSpPr>
          <p:cNvPr id="62" name="Rectangle: Rounded Corners 61">
            <a:extLst>
              <a:ext uri="{FF2B5EF4-FFF2-40B4-BE49-F238E27FC236}">
                <a16:creationId xmlns:a16="http://schemas.microsoft.com/office/drawing/2014/main" id="{0B156C2B-13B6-8DA8-BC88-7265CD3AFC7E}"/>
              </a:ext>
            </a:extLst>
          </p:cNvPr>
          <p:cNvSpPr/>
          <p:nvPr/>
        </p:nvSpPr>
        <p:spPr>
          <a:xfrm>
            <a:off x="5290916" y="6190216"/>
            <a:ext cx="1486248" cy="4103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7215C9"/>
                </a:solidFill>
                <a:latin typeface="Trebuchet MS"/>
              </a:rPr>
              <a:t>Responsible Dev Lifecycle</a:t>
            </a:r>
          </a:p>
        </p:txBody>
      </p:sp>
      <p:sp>
        <p:nvSpPr>
          <p:cNvPr id="63" name="Rectangle: Rounded Corners 62">
            <a:extLst>
              <a:ext uri="{FF2B5EF4-FFF2-40B4-BE49-F238E27FC236}">
                <a16:creationId xmlns:a16="http://schemas.microsoft.com/office/drawing/2014/main" id="{727E67D3-4726-38DC-AF22-A87F2F7D4553}"/>
              </a:ext>
            </a:extLst>
          </p:cNvPr>
          <p:cNvSpPr/>
          <p:nvPr/>
        </p:nvSpPr>
        <p:spPr>
          <a:xfrm>
            <a:off x="6925110" y="6190216"/>
            <a:ext cx="1486248" cy="4103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7215C9"/>
                </a:solidFill>
                <a:latin typeface="Trebuchet MS"/>
              </a:rPr>
              <a:t>People &amp; Change</a:t>
            </a:r>
          </a:p>
        </p:txBody>
      </p:sp>
      <p:sp>
        <p:nvSpPr>
          <p:cNvPr id="64" name="TextBox 63">
            <a:extLst>
              <a:ext uri="{FF2B5EF4-FFF2-40B4-BE49-F238E27FC236}">
                <a16:creationId xmlns:a16="http://schemas.microsoft.com/office/drawing/2014/main" id="{4A4011BD-8A73-244F-BD13-0553EE3BA910}"/>
              </a:ext>
            </a:extLst>
          </p:cNvPr>
          <p:cNvSpPr txBox="1"/>
          <p:nvPr/>
        </p:nvSpPr>
        <p:spPr>
          <a:xfrm>
            <a:off x="896961" y="6247985"/>
            <a:ext cx="1324994" cy="300082"/>
          </a:xfrm>
          <a:prstGeom prst="rect">
            <a:avLst/>
          </a:prstGeom>
          <a:noFill/>
        </p:spPr>
        <p:txBody>
          <a:bodyPr wrap="square" rtlCol="0">
            <a:spAutoFit/>
          </a:bodyPr>
          <a:lstStyle/>
          <a:p>
            <a:pPr defTabSz="685800"/>
            <a:r>
              <a:rPr lang="en-GB" sz="1350" b="1">
                <a:solidFill>
                  <a:srgbClr val="303030"/>
                </a:solidFill>
                <a:latin typeface="Trebuchet MS"/>
              </a:rPr>
              <a:t>Enabled by:</a:t>
            </a:r>
          </a:p>
        </p:txBody>
      </p:sp>
      <p:pic>
        <p:nvPicPr>
          <p:cNvPr id="66" name="Picture 65" descr="A purple and white logo&#10;&#10;AI-generated content may be incorrect.">
            <a:extLst>
              <a:ext uri="{FF2B5EF4-FFF2-40B4-BE49-F238E27FC236}">
                <a16:creationId xmlns:a16="http://schemas.microsoft.com/office/drawing/2014/main" id="{1578ED20-CC4B-4824-4A5C-652F89F33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812" y="6019154"/>
            <a:ext cx="1884494" cy="827870"/>
          </a:xfrm>
          <a:prstGeom prst="rect">
            <a:avLst/>
          </a:prstGeom>
        </p:spPr>
      </p:pic>
      <p:sp>
        <p:nvSpPr>
          <p:cNvPr id="67" name="Rectangle: Rounded Corners 66">
            <a:extLst>
              <a:ext uri="{FF2B5EF4-FFF2-40B4-BE49-F238E27FC236}">
                <a16:creationId xmlns:a16="http://schemas.microsoft.com/office/drawing/2014/main" id="{6288C66F-668A-D5CA-448F-389B5968B1E7}"/>
              </a:ext>
            </a:extLst>
          </p:cNvPr>
          <p:cNvSpPr/>
          <p:nvPr/>
        </p:nvSpPr>
        <p:spPr>
          <a:xfrm>
            <a:off x="8559304" y="6190216"/>
            <a:ext cx="1486248" cy="410334"/>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7215C9"/>
                </a:solidFill>
                <a:latin typeface="Trebuchet MS"/>
              </a:rPr>
              <a:t>Artefacts</a:t>
            </a:r>
          </a:p>
        </p:txBody>
      </p:sp>
      <p:sp>
        <p:nvSpPr>
          <p:cNvPr id="74" name="Rectangle 73">
            <a:extLst>
              <a:ext uri="{FF2B5EF4-FFF2-40B4-BE49-F238E27FC236}">
                <a16:creationId xmlns:a16="http://schemas.microsoft.com/office/drawing/2014/main" id="{520A5B45-5BF7-63F4-4510-68F71826E227}"/>
              </a:ext>
            </a:extLst>
          </p:cNvPr>
          <p:cNvSpPr/>
          <p:nvPr/>
        </p:nvSpPr>
        <p:spPr>
          <a:xfrm>
            <a:off x="9785310" y="859432"/>
            <a:ext cx="1322369" cy="2525108"/>
          </a:xfrm>
          <a:prstGeom prst="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sz="1350" b="1">
                <a:solidFill>
                  <a:srgbClr val="FFFFFF"/>
                </a:solidFill>
                <a:latin typeface="Trebuchet MS"/>
              </a:rPr>
              <a:t>Agents</a:t>
            </a:r>
          </a:p>
        </p:txBody>
      </p:sp>
      <p:pic>
        <p:nvPicPr>
          <p:cNvPr id="79" name="Picture 78">
            <a:extLst>
              <a:ext uri="{FF2B5EF4-FFF2-40B4-BE49-F238E27FC236}">
                <a16:creationId xmlns:a16="http://schemas.microsoft.com/office/drawing/2014/main" id="{1027892D-8594-AADC-34B0-44DA9E8FE474}"/>
              </a:ext>
            </a:extLst>
          </p:cNvPr>
          <p:cNvPicPr>
            <a:picLocks noChangeAspect="1"/>
          </p:cNvPicPr>
          <p:nvPr/>
        </p:nvPicPr>
        <p:blipFill>
          <a:blip r:embed="rId4"/>
          <a:stretch>
            <a:fillRect/>
          </a:stretch>
        </p:blipFill>
        <p:spPr>
          <a:xfrm>
            <a:off x="9932175" y="1768650"/>
            <a:ext cx="989705" cy="835322"/>
          </a:xfrm>
          <a:prstGeom prst="rect">
            <a:avLst/>
          </a:prstGeom>
        </p:spPr>
      </p:pic>
      <p:sp>
        <p:nvSpPr>
          <p:cNvPr id="2" name="Rectangle: Rounded Corners 1">
            <a:extLst>
              <a:ext uri="{FF2B5EF4-FFF2-40B4-BE49-F238E27FC236}">
                <a16:creationId xmlns:a16="http://schemas.microsoft.com/office/drawing/2014/main" id="{A947A638-8843-D479-CE01-929BB3754BDF}"/>
              </a:ext>
            </a:extLst>
          </p:cNvPr>
          <p:cNvSpPr/>
          <p:nvPr/>
        </p:nvSpPr>
        <p:spPr>
          <a:xfrm>
            <a:off x="531013" y="913944"/>
            <a:ext cx="928847"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Agent365</a:t>
            </a:r>
          </a:p>
        </p:txBody>
      </p:sp>
      <p:sp>
        <p:nvSpPr>
          <p:cNvPr id="3" name="Rectangle: Rounded Corners 2">
            <a:extLst>
              <a:ext uri="{FF2B5EF4-FFF2-40B4-BE49-F238E27FC236}">
                <a16:creationId xmlns:a16="http://schemas.microsoft.com/office/drawing/2014/main" id="{BDA909C4-864B-D072-2988-9C873EC624D9}"/>
              </a:ext>
            </a:extLst>
          </p:cNvPr>
          <p:cNvSpPr/>
          <p:nvPr/>
        </p:nvSpPr>
        <p:spPr>
          <a:xfrm>
            <a:off x="1701954" y="3015528"/>
            <a:ext cx="928847"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Agent365</a:t>
            </a:r>
          </a:p>
        </p:txBody>
      </p:sp>
      <p:sp>
        <p:nvSpPr>
          <p:cNvPr id="4" name="Rectangle: Rounded Corners 3">
            <a:extLst>
              <a:ext uri="{FF2B5EF4-FFF2-40B4-BE49-F238E27FC236}">
                <a16:creationId xmlns:a16="http://schemas.microsoft.com/office/drawing/2014/main" id="{E8351F4A-E5ED-21FC-ABF1-1B92AC4CDB49}"/>
              </a:ext>
            </a:extLst>
          </p:cNvPr>
          <p:cNvSpPr/>
          <p:nvPr/>
        </p:nvSpPr>
        <p:spPr>
          <a:xfrm>
            <a:off x="3039345" y="1738285"/>
            <a:ext cx="1479008"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Agent365</a:t>
            </a:r>
          </a:p>
        </p:txBody>
      </p:sp>
      <p:sp>
        <p:nvSpPr>
          <p:cNvPr id="5" name="Rectangle: Rounded Corners 4">
            <a:extLst>
              <a:ext uri="{FF2B5EF4-FFF2-40B4-BE49-F238E27FC236}">
                <a16:creationId xmlns:a16="http://schemas.microsoft.com/office/drawing/2014/main" id="{187EDE65-D71C-8DC3-1E79-2ACE881F5B81}"/>
              </a:ext>
            </a:extLst>
          </p:cNvPr>
          <p:cNvSpPr/>
          <p:nvPr/>
        </p:nvSpPr>
        <p:spPr>
          <a:xfrm>
            <a:off x="4753464" y="1070175"/>
            <a:ext cx="1710572"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Agent365</a:t>
            </a:r>
          </a:p>
        </p:txBody>
      </p:sp>
      <p:sp>
        <p:nvSpPr>
          <p:cNvPr id="8" name="Rectangle: Rounded Corners 7">
            <a:extLst>
              <a:ext uri="{FF2B5EF4-FFF2-40B4-BE49-F238E27FC236}">
                <a16:creationId xmlns:a16="http://schemas.microsoft.com/office/drawing/2014/main" id="{D657EE3C-9CEF-0D95-5A56-516F4ACDB29A}"/>
              </a:ext>
            </a:extLst>
          </p:cNvPr>
          <p:cNvSpPr/>
          <p:nvPr/>
        </p:nvSpPr>
        <p:spPr>
          <a:xfrm>
            <a:off x="8241756" y="1017321"/>
            <a:ext cx="1481486" cy="238046"/>
          </a:xfrm>
          <a:prstGeom prst="round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788" b="1">
                <a:solidFill>
                  <a:srgbClr val="006B5E"/>
                </a:solidFill>
                <a:latin typeface="Trebuchet MS"/>
              </a:rPr>
              <a:t>Agent365</a:t>
            </a:r>
          </a:p>
        </p:txBody>
      </p:sp>
      <p:pic>
        <p:nvPicPr>
          <p:cNvPr id="11" name="Picture 10" descr="A chain link fence with orange dots&#10;&#10;AI-generated content may be incorrect.">
            <a:extLst>
              <a:ext uri="{FF2B5EF4-FFF2-40B4-BE49-F238E27FC236}">
                <a16:creationId xmlns:a16="http://schemas.microsoft.com/office/drawing/2014/main" id="{96990CFB-023C-6796-B59A-59BCBBF595BF}"/>
              </a:ext>
            </a:extLst>
          </p:cNvPr>
          <p:cNvPicPr>
            <a:picLocks noChangeAspect="1"/>
          </p:cNvPicPr>
          <p:nvPr/>
        </p:nvPicPr>
        <p:blipFill>
          <a:blip r:embed="rId5">
            <a:extLst>
              <a:ext uri="{28A0092B-C50C-407E-A947-70E740481C1C}">
                <a14:useLocalDpi xmlns:a14="http://schemas.microsoft.com/office/drawing/2010/main" val="0"/>
              </a:ext>
            </a:extLst>
          </a:blip>
          <a:srcRect t="45008"/>
          <a:stretch>
            <a:fillRect/>
          </a:stretch>
        </p:blipFill>
        <p:spPr>
          <a:xfrm>
            <a:off x="9068716" y="5488784"/>
            <a:ext cx="842147" cy="344795"/>
          </a:xfrm>
          <a:prstGeom prst="rect">
            <a:avLst/>
          </a:prstGeom>
        </p:spPr>
      </p:pic>
      <p:pic>
        <p:nvPicPr>
          <p:cNvPr id="13" name="Picture 12" descr="A chain link fence with orange dots&#10;&#10;AI-generated content may be incorrect.">
            <a:extLst>
              <a:ext uri="{FF2B5EF4-FFF2-40B4-BE49-F238E27FC236}">
                <a16:creationId xmlns:a16="http://schemas.microsoft.com/office/drawing/2014/main" id="{BA55CE7F-9397-8F66-073B-F5DF2F5BD4B4}"/>
              </a:ext>
            </a:extLst>
          </p:cNvPr>
          <p:cNvPicPr>
            <a:picLocks noChangeAspect="1"/>
          </p:cNvPicPr>
          <p:nvPr/>
        </p:nvPicPr>
        <p:blipFill>
          <a:blip r:embed="rId5">
            <a:extLst>
              <a:ext uri="{28A0092B-C50C-407E-A947-70E740481C1C}">
                <a14:useLocalDpi xmlns:a14="http://schemas.microsoft.com/office/drawing/2010/main" val="0"/>
              </a:ext>
            </a:extLst>
          </a:blip>
          <a:srcRect t="45008"/>
          <a:stretch>
            <a:fillRect/>
          </a:stretch>
        </p:blipFill>
        <p:spPr>
          <a:xfrm>
            <a:off x="1701955" y="5528134"/>
            <a:ext cx="699650" cy="286454"/>
          </a:xfrm>
          <a:prstGeom prst="rect">
            <a:avLst/>
          </a:prstGeom>
        </p:spPr>
      </p:pic>
      <p:pic>
        <p:nvPicPr>
          <p:cNvPr id="15" name="Picture 14" descr="A cartoon of a fox&#10;&#10;AI-generated content may be incorrect.">
            <a:extLst>
              <a:ext uri="{FF2B5EF4-FFF2-40B4-BE49-F238E27FC236}">
                <a16:creationId xmlns:a16="http://schemas.microsoft.com/office/drawing/2014/main" id="{0066BA0F-266E-51DF-2B09-7D804827E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2828" y="5352655"/>
            <a:ext cx="669425" cy="669425"/>
          </a:xfrm>
          <a:prstGeom prst="rect">
            <a:avLst/>
          </a:prstGeom>
        </p:spPr>
      </p:pic>
      <p:pic>
        <p:nvPicPr>
          <p:cNvPr id="17" name="Picture 16" descr="A close-up of a camera&#10;&#10;AI-generated content may be incorrect.">
            <a:extLst>
              <a:ext uri="{FF2B5EF4-FFF2-40B4-BE49-F238E27FC236}">
                <a16:creationId xmlns:a16="http://schemas.microsoft.com/office/drawing/2014/main" id="{4E484BD3-98E7-A8A4-865F-742FCC6CE3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7240" y="516371"/>
            <a:ext cx="907135" cy="907135"/>
          </a:xfrm>
          <a:prstGeom prst="rect">
            <a:avLst/>
          </a:prstGeom>
        </p:spPr>
      </p:pic>
      <p:pic>
        <p:nvPicPr>
          <p:cNvPr id="18" name="Picture 17" descr="A chicken with a black background&#10;&#10;AI-generated content may be incorrect.">
            <a:extLst>
              <a:ext uri="{FF2B5EF4-FFF2-40B4-BE49-F238E27FC236}">
                <a16:creationId xmlns:a16="http://schemas.microsoft.com/office/drawing/2014/main" id="{E4646524-425E-BB10-EA85-2B33EA2907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9516" y="1357845"/>
            <a:ext cx="452245" cy="452245"/>
          </a:xfrm>
          <a:prstGeom prst="rect">
            <a:avLst/>
          </a:prstGeom>
        </p:spPr>
      </p:pic>
      <p:pic>
        <p:nvPicPr>
          <p:cNvPr id="19" name="Picture 18" descr="A black and white badger&#10;&#10;AI-generated content may be incorrect.">
            <a:extLst>
              <a:ext uri="{FF2B5EF4-FFF2-40B4-BE49-F238E27FC236}">
                <a16:creationId xmlns:a16="http://schemas.microsoft.com/office/drawing/2014/main" id="{C8DEE086-8B08-2A05-47C1-EA0195A2EA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954" y="5419094"/>
            <a:ext cx="579473" cy="579473"/>
          </a:xfrm>
          <a:prstGeom prst="rect">
            <a:avLst/>
          </a:prstGeom>
        </p:spPr>
      </p:pic>
    </p:spTree>
    <p:extLst>
      <p:ext uri="{BB962C8B-B14F-4D97-AF65-F5344CB8AC3E}">
        <p14:creationId xmlns:p14="http://schemas.microsoft.com/office/powerpoint/2010/main" val="3730650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EFFB-B7A9-B261-67CF-18B2627BA5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44080A-8FF8-8AC9-F8BA-524C43AD99F6}"/>
              </a:ext>
            </a:extLst>
          </p:cNvPr>
          <p:cNvSpPr>
            <a:spLocks noGrp="1"/>
          </p:cNvSpPr>
          <p:nvPr>
            <p:ph type="ctrTitle"/>
          </p:nvPr>
        </p:nvSpPr>
        <p:spPr>
          <a:xfrm>
            <a:off x="405062" y="3762078"/>
            <a:ext cx="7908759" cy="3946967"/>
          </a:xfrm>
        </p:spPr>
        <p:txBody>
          <a:bodyPr/>
          <a:lstStyle/>
          <a:p>
            <a:r>
              <a:rPr lang="en-GB" sz="4000" strike="sngStrike"/>
              <a:t>Safeguarding</a:t>
            </a:r>
            <a:r>
              <a:rPr lang="en-GB" sz="4000"/>
              <a:t> Chicken wiring your estate &amp; environments</a:t>
            </a:r>
          </a:p>
        </p:txBody>
      </p:sp>
    </p:spTree>
    <p:extLst>
      <p:ext uri="{BB962C8B-B14F-4D97-AF65-F5344CB8AC3E}">
        <p14:creationId xmlns:p14="http://schemas.microsoft.com/office/powerpoint/2010/main" val="159670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966BA-C905-758F-4163-2AE2E29D5E46}"/>
              </a:ext>
            </a:extLst>
          </p:cNvPr>
          <p:cNvSpPr>
            <a:spLocks noGrp="1"/>
          </p:cNvSpPr>
          <p:nvPr>
            <p:ph type="title"/>
          </p:nvPr>
        </p:nvSpPr>
        <p:spPr>
          <a:xfrm>
            <a:off x="629594" y="502988"/>
            <a:ext cx="10509503" cy="701676"/>
          </a:xfrm>
        </p:spPr>
        <p:txBody>
          <a:bodyPr/>
          <a:lstStyle/>
          <a:p>
            <a:r>
              <a:rPr lang="en-GB"/>
              <a:t>Enabling Responsible AI</a:t>
            </a:r>
          </a:p>
        </p:txBody>
      </p:sp>
      <p:sp>
        <p:nvSpPr>
          <p:cNvPr id="6" name="Text Placeholder 2">
            <a:extLst>
              <a:ext uri="{FF2B5EF4-FFF2-40B4-BE49-F238E27FC236}">
                <a16:creationId xmlns:a16="http://schemas.microsoft.com/office/drawing/2014/main" id="{020C56DA-94E4-DCCB-D1E4-039D95CFEF05}"/>
              </a:ext>
            </a:extLst>
          </p:cNvPr>
          <p:cNvSpPr txBox="1">
            <a:spLocks noGrp="1"/>
          </p:cNvSpPr>
          <p:nvPr>
            <p:ph type="body" sz="half" idx="2"/>
          </p:nvPr>
        </p:nvSpPr>
        <p:spPr>
          <a:xfrm>
            <a:off x="629594" y="1629907"/>
            <a:ext cx="5463358" cy="1799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800"/>
              </a:spcBef>
              <a:spcAft>
                <a:spcPts val="800"/>
              </a:spcAft>
              <a:buClr>
                <a:schemeClr val="accent6"/>
              </a:buClr>
              <a:buSzPct val="100000"/>
              <a:buFont typeface="Wingdings" panose="05000000000000000000" pitchFamily="2" charset="2"/>
              <a:buChar char="§"/>
            </a:pPr>
            <a:r>
              <a:rPr lang="en-GB" sz="2000">
                <a:solidFill>
                  <a:srgbClr val="000000"/>
                </a:solidFill>
                <a:latin typeface="+mj-lt"/>
              </a:rPr>
              <a:t>AI Enablement is more than implementing. Without a strategy, it can be chaos. Success comes from orchestrating AI to drive efficiency and scale and mitigate risks through structured enablement.</a:t>
            </a:r>
          </a:p>
          <a:p>
            <a:pPr>
              <a:lnSpc>
                <a:spcPct val="120000"/>
              </a:lnSpc>
              <a:spcBef>
                <a:spcPts val="800"/>
              </a:spcBef>
              <a:spcAft>
                <a:spcPts val="800"/>
              </a:spcAft>
              <a:buClr>
                <a:schemeClr val="accent6"/>
              </a:buClr>
              <a:buSzPct val="100000"/>
              <a:buFont typeface="Wingdings" panose="05000000000000000000" pitchFamily="2" charset="2"/>
              <a:buChar char="§"/>
            </a:pPr>
            <a:r>
              <a:rPr lang="en-GB" sz="2000">
                <a:solidFill>
                  <a:srgbClr val="000000"/>
                </a:solidFill>
                <a:latin typeface="+mj-lt"/>
              </a:rPr>
              <a:t>Shadow AI, compliance failures, and data risks derail transformation. Without governance, AI becomes a liability.</a:t>
            </a:r>
          </a:p>
        </p:txBody>
      </p:sp>
      <p:pic>
        <p:nvPicPr>
          <p:cNvPr id="8" name="Picture 7">
            <a:extLst>
              <a:ext uri="{FF2B5EF4-FFF2-40B4-BE49-F238E27FC236}">
                <a16:creationId xmlns:a16="http://schemas.microsoft.com/office/drawing/2014/main" id="{AACEA577-47F1-2621-2D5A-3BD2302DCAC4}"/>
              </a:ext>
            </a:extLst>
          </p:cNvPr>
          <p:cNvPicPr>
            <a:picLocks noChangeAspect="1"/>
          </p:cNvPicPr>
          <p:nvPr/>
        </p:nvPicPr>
        <p:blipFill>
          <a:blip r:embed="rId2"/>
          <a:stretch>
            <a:fillRect/>
          </a:stretch>
        </p:blipFill>
        <p:spPr>
          <a:xfrm>
            <a:off x="6251911" y="1499304"/>
            <a:ext cx="5767369" cy="3244145"/>
          </a:xfrm>
          <a:prstGeom prst="rect">
            <a:avLst/>
          </a:prstGeom>
          <a:effectLst>
            <a:outerShdw blurRad="50800" dist="38100" dir="5400000" algn="t" rotWithShape="0">
              <a:prstClr val="black">
                <a:alpha val="40000"/>
              </a:prstClr>
            </a:outerShdw>
          </a:effectLst>
        </p:spPr>
      </p:pic>
      <p:sp>
        <p:nvSpPr>
          <p:cNvPr id="9" name="Rectangle: Rounded Corners 8">
            <a:extLst>
              <a:ext uri="{FF2B5EF4-FFF2-40B4-BE49-F238E27FC236}">
                <a16:creationId xmlns:a16="http://schemas.microsoft.com/office/drawing/2014/main" id="{46321FAF-87A8-3B0F-CD11-42E7BE04CCAC}"/>
              </a:ext>
            </a:extLst>
          </p:cNvPr>
          <p:cNvSpPr/>
          <p:nvPr/>
        </p:nvSpPr>
        <p:spPr>
          <a:xfrm>
            <a:off x="3137591" y="5806175"/>
            <a:ext cx="2435192" cy="82065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Trust and Adoption</a:t>
            </a:r>
          </a:p>
        </p:txBody>
      </p:sp>
      <p:sp>
        <p:nvSpPr>
          <p:cNvPr id="10" name="Rectangle: Rounded Corners 9">
            <a:extLst>
              <a:ext uri="{FF2B5EF4-FFF2-40B4-BE49-F238E27FC236}">
                <a16:creationId xmlns:a16="http://schemas.microsoft.com/office/drawing/2014/main" id="{E4FDDC4E-3E45-4A49-3005-6C4DCAD43D48}"/>
              </a:ext>
            </a:extLst>
          </p:cNvPr>
          <p:cNvSpPr/>
          <p:nvPr/>
        </p:nvSpPr>
        <p:spPr>
          <a:xfrm>
            <a:off x="5963333" y="5806175"/>
            <a:ext cx="2435192" cy="82065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Risk Reduction</a:t>
            </a:r>
          </a:p>
        </p:txBody>
      </p:sp>
      <p:sp>
        <p:nvSpPr>
          <p:cNvPr id="11" name="Rectangle: Rounded Corners 10">
            <a:extLst>
              <a:ext uri="{FF2B5EF4-FFF2-40B4-BE49-F238E27FC236}">
                <a16:creationId xmlns:a16="http://schemas.microsoft.com/office/drawing/2014/main" id="{087B26C6-8925-D2E0-77E6-D39628E737A9}"/>
              </a:ext>
            </a:extLst>
          </p:cNvPr>
          <p:cNvSpPr/>
          <p:nvPr/>
        </p:nvSpPr>
        <p:spPr>
          <a:xfrm>
            <a:off x="8789075" y="5806174"/>
            <a:ext cx="2435192" cy="82065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Scalable Innovation</a:t>
            </a:r>
          </a:p>
        </p:txBody>
      </p:sp>
      <p:sp>
        <p:nvSpPr>
          <p:cNvPr id="12" name="Rectangle: Rounded Corners 11">
            <a:extLst>
              <a:ext uri="{FF2B5EF4-FFF2-40B4-BE49-F238E27FC236}">
                <a16:creationId xmlns:a16="http://schemas.microsoft.com/office/drawing/2014/main" id="{0CFCE1BF-BF9A-9CC4-A915-C476B201466B}"/>
              </a:ext>
            </a:extLst>
          </p:cNvPr>
          <p:cNvSpPr/>
          <p:nvPr/>
        </p:nvSpPr>
        <p:spPr>
          <a:xfrm>
            <a:off x="311849" y="5806173"/>
            <a:ext cx="2435192" cy="82065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Regulatory Confidence</a:t>
            </a:r>
          </a:p>
        </p:txBody>
      </p:sp>
      <p:sp>
        <p:nvSpPr>
          <p:cNvPr id="13" name="TextBox 12">
            <a:extLst>
              <a:ext uri="{FF2B5EF4-FFF2-40B4-BE49-F238E27FC236}">
                <a16:creationId xmlns:a16="http://schemas.microsoft.com/office/drawing/2014/main" id="{C1E8F6D6-1BDC-AE89-C516-975B6CFFB9C2}"/>
              </a:ext>
            </a:extLst>
          </p:cNvPr>
          <p:cNvSpPr txBox="1"/>
          <p:nvPr/>
        </p:nvSpPr>
        <p:spPr>
          <a:xfrm>
            <a:off x="302224" y="5361270"/>
            <a:ext cx="2286972" cy="369332"/>
          </a:xfrm>
          <a:prstGeom prst="rect">
            <a:avLst/>
          </a:prstGeom>
          <a:noFill/>
        </p:spPr>
        <p:txBody>
          <a:bodyPr wrap="square" rtlCol="0">
            <a:spAutoFit/>
          </a:bodyPr>
          <a:lstStyle/>
          <a:p>
            <a:r>
              <a:rPr lang="en-GB" b="1">
                <a:solidFill>
                  <a:schemeClr val="bg1"/>
                </a:solidFill>
              </a:rPr>
              <a:t>Enabling:</a:t>
            </a:r>
          </a:p>
        </p:txBody>
      </p:sp>
    </p:spTree>
    <p:extLst>
      <p:ext uri="{BB962C8B-B14F-4D97-AF65-F5344CB8AC3E}">
        <p14:creationId xmlns:p14="http://schemas.microsoft.com/office/powerpoint/2010/main" val="12248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14BC56-2EDE-FA1C-9A6A-C7F867523325}"/>
              </a:ext>
            </a:extLst>
          </p:cNvPr>
          <p:cNvSpPr>
            <a:spLocks noGrp="1"/>
          </p:cNvSpPr>
          <p:nvPr>
            <p:ph type="title"/>
          </p:nvPr>
        </p:nvSpPr>
        <p:spPr>
          <a:xfrm>
            <a:off x="1525849" y="227596"/>
            <a:ext cx="9140301" cy="701676"/>
          </a:xfrm>
        </p:spPr>
        <p:txBody>
          <a:bodyPr/>
          <a:lstStyle/>
          <a:p>
            <a:pPr algn="ctr"/>
            <a:r>
              <a:rPr lang="en-GB"/>
              <a:t>Data Governance</a:t>
            </a:r>
          </a:p>
        </p:txBody>
      </p:sp>
      <p:sp>
        <p:nvSpPr>
          <p:cNvPr id="8" name="Rectangle: Rounded Corners 7">
            <a:extLst>
              <a:ext uri="{FF2B5EF4-FFF2-40B4-BE49-F238E27FC236}">
                <a16:creationId xmlns:a16="http://schemas.microsoft.com/office/drawing/2014/main" id="{0E652BF6-6AC0-E5B6-18A7-B64910CBA3D2}"/>
              </a:ext>
            </a:extLst>
          </p:cNvPr>
          <p:cNvSpPr/>
          <p:nvPr/>
        </p:nvSpPr>
        <p:spPr>
          <a:xfrm>
            <a:off x="1945532" y="1540646"/>
            <a:ext cx="3999583" cy="2124135"/>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593FB9B-301A-4732-48DF-BF01643177DC}"/>
              </a:ext>
            </a:extLst>
          </p:cNvPr>
          <p:cNvSpPr txBox="1"/>
          <p:nvPr/>
        </p:nvSpPr>
        <p:spPr>
          <a:xfrm>
            <a:off x="3021072" y="2195715"/>
            <a:ext cx="2786144" cy="830997"/>
          </a:xfrm>
          <a:prstGeom prst="rect">
            <a:avLst/>
          </a:prstGeom>
          <a:noFill/>
        </p:spPr>
        <p:txBody>
          <a:bodyPr wrap="square">
            <a:spAutoFit/>
          </a:bodyPr>
          <a:lstStyle/>
          <a:p>
            <a:r>
              <a:rPr lang="en-GB" sz="2400" b="1">
                <a:solidFill>
                  <a:schemeClr val="accent3"/>
                </a:solidFill>
              </a:rPr>
              <a:t>Identity &amp; Access Management</a:t>
            </a:r>
          </a:p>
        </p:txBody>
      </p:sp>
      <p:sp>
        <p:nvSpPr>
          <p:cNvPr id="12" name="Rectangle: Rounded Corners 11">
            <a:extLst>
              <a:ext uri="{FF2B5EF4-FFF2-40B4-BE49-F238E27FC236}">
                <a16:creationId xmlns:a16="http://schemas.microsoft.com/office/drawing/2014/main" id="{12636579-6100-DF0F-2E56-131927A70214}"/>
              </a:ext>
            </a:extLst>
          </p:cNvPr>
          <p:cNvSpPr/>
          <p:nvPr/>
        </p:nvSpPr>
        <p:spPr>
          <a:xfrm>
            <a:off x="6246887" y="1540646"/>
            <a:ext cx="3999582" cy="2127661"/>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821693F-1308-6370-A570-8823BF91984F}"/>
              </a:ext>
            </a:extLst>
          </p:cNvPr>
          <p:cNvSpPr txBox="1"/>
          <p:nvPr/>
        </p:nvSpPr>
        <p:spPr>
          <a:xfrm>
            <a:off x="7008878" y="2195715"/>
            <a:ext cx="3694761" cy="830997"/>
          </a:xfrm>
          <a:prstGeom prst="rect">
            <a:avLst/>
          </a:prstGeom>
          <a:noFill/>
        </p:spPr>
        <p:txBody>
          <a:bodyPr wrap="square">
            <a:spAutoFit/>
          </a:bodyPr>
          <a:lstStyle/>
          <a:p>
            <a:r>
              <a:rPr lang="en-GB" sz="2400" b="1">
                <a:solidFill>
                  <a:schemeClr val="accent3"/>
                </a:solidFill>
              </a:rPr>
              <a:t>Automated Data Risk Assessments</a:t>
            </a:r>
          </a:p>
        </p:txBody>
      </p:sp>
      <p:sp>
        <p:nvSpPr>
          <p:cNvPr id="15" name="Rectangle: Rounded Corners 14">
            <a:extLst>
              <a:ext uri="{FF2B5EF4-FFF2-40B4-BE49-F238E27FC236}">
                <a16:creationId xmlns:a16="http://schemas.microsoft.com/office/drawing/2014/main" id="{45EBE72A-CB06-C6E0-81B6-AA7F9D15F171}"/>
              </a:ext>
            </a:extLst>
          </p:cNvPr>
          <p:cNvSpPr/>
          <p:nvPr/>
        </p:nvSpPr>
        <p:spPr>
          <a:xfrm>
            <a:off x="1945530" y="3839781"/>
            <a:ext cx="3999583" cy="2124135"/>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F43990C-E18D-3804-11C8-05072B469A51}"/>
              </a:ext>
            </a:extLst>
          </p:cNvPr>
          <p:cNvSpPr txBox="1"/>
          <p:nvPr/>
        </p:nvSpPr>
        <p:spPr>
          <a:xfrm>
            <a:off x="3019470" y="4486357"/>
            <a:ext cx="2632093" cy="830997"/>
          </a:xfrm>
          <a:prstGeom prst="rect">
            <a:avLst/>
          </a:prstGeom>
          <a:noFill/>
        </p:spPr>
        <p:txBody>
          <a:bodyPr wrap="square">
            <a:spAutoFit/>
          </a:bodyPr>
          <a:lstStyle/>
          <a:p>
            <a:r>
              <a:rPr lang="en-GB" sz="2400" b="1">
                <a:solidFill>
                  <a:schemeClr val="accent3"/>
                </a:solidFill>
              </a:rPr>
              <a:t>Data Protection Measures</a:t>
            </a:r>
          </a:p>
        </p:txBody>
      </p:sp>
      <p:sp>
        <p:nvSpPr>
          <p:cNvPr id="18" name="Rectangle: Rounded Corners 17">
            <a:extLst>
              <a:ext uri="{FF2B5EF4-FFF2-40B4-BE49-F238E27FC236}">
                <a16:creationId xmlns:a16="http://schemas.microsoft.com/office/drawing/2014/main" id="{28A6C991-5173-5ACA-5B4F-B8B937E36F61}"/>
              </a:ext>
            </a:extLst>
          </p:cNvPr>
          <p:cNvSpPr/>
          <p:nvPr/>
        </p:nvSpPr>
        <p:spPr>
          <a:xfrm>
            <a:off x="6246886" y="3838305"/>
            <a:ext cx="3999583" cy="2124135"/>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4CA25AA-BE9F-9055-CB9C-2472F49C3CCD}"/>
              </a:ext>
            </a:extLst>
          </p:cNvPr>
          <p:cNvSpPr txBox="1"/>
          <p:nvPr/>
        </p:nvSpPr>
        <p:spPr>
          <a:xfrm>
            <a:off x="7160143" y="4279681"/>
            <a:ext cx="2968630" cy="1200329"/>
          </a:xfrm>
          <a:prstGeom prst="rect">
            <a:avLst/>
          </a:prstGeom>
          <a:noFill/>
        </p:spPr>
        <p:txBody>
          <a:bodyPr wrap="square">
            <a:spAutoFit/>
          </a:bodyPr>
          <a:lstStyle/>
          <a:p>
            <a:r>
              <a:rPr lang="en-GB" sz="2400" b="1">
                <a:solidFill>
                  <a:schemeClr val="accent3"/>
                </a:solidFill>
              </a:rPr>
              <a:t>Data Security Posture and Monitoring</a:t>
            </a:r>
          </a:p>
        </p:txBody>
      </p:sp>
      <p:pic>
        <p:nvPicPr>
          <p:cNvPr id="23" name="Graphic 22" descr="Heart with pulse with solid fill">
            <a:extLst>
              <a:ext uri="{FF2B5EF4-FFF2-40B4-BE49-F238E27FC236}">
                <a16:creationId xmlns:a16="http://schemas.microsoft.com/office/drawing/2014/main" id="{46C989C7-3561-A61F-87B5-3ED87DE807A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460275" y="4462279"/>
            <a:ext cx="532216" cy="581731"/>
          </a:xfrm>
          <a:prstGeom prst="rect">
            <a:avLst/>
          </a:prstGeom>
        </p:spPr>
      </p:pic>
      <p:pic>
        <p:nvPicPr>
          <p:cNvPr id="24" name="Graphic 23" descr="CheckList with solid fill">
            <a:extLst>
              <a:ext uri="{FF2B5EF4-FFF2-40B4-BE49-F238E27FC236}">
                <a16:creationId xmlns:a16="http://schemas.microsoft.com/office/drawing/2014/main" id="{89C7A207-BA05-F96D-6E0F-F9582A2345E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410760" y="2311847"/>
            <a:ext cx="581731" cy="581731"/>
          </a:xfrm>
          <a:prstGeom prst="rect">
            <a:avLst/>
          </a:prstGeom>
        </p:spPr>
      </p:pic>
      <p:pic>
        <p:nvPicPr>
          <p:cNvPr id="25" name="Graphic 24" descr="Lock with solid fill">
            <a:extLst>
              <a:ext uri="{FF2B5EF4-FFF2-40B4-BE49-F238E27FC236}">
                <a16:creationId xmlns:a16="http://schemas.microsoft.com/office/drawing/2014/main" id="{338EAC2A-0482-F1CC-38C8-EB233D255D2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270087" y="4609506"/>
            <a:ext cx="581731" cy="581731"/>
          </a:xfrm>
          <a:prstGeom prst="rect">
            <a:avLst/>
          </a:prstGeom>
        </p:spPr>
      </p:pic>
      <p:pic>
        <p:nvPicPr>
          <p:cNvPr id="26" name="Graphic 25" descr="Employee badge with solid fill">
            <a:extLst>
              <a:ext uri="{FF2B5EF4-FFF2-40B4-BE49-F238E27FC236}">
                <a16:creationId xmlns:a16="http://schemas.microsoft.com/office/drawing/2014/main" id="{7BCF2FAB-473C-75F1-4942-DB9AAB1C648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75468" y="2251345"/>
            <a:ext cx="581731" cy="581731"/>
          </a:xfrm>
          <a:prstGeom prst="rect">
            <a:avLst/>
          </a:prstGeom>
        </p:spPr>
      </p:pic>
    </p:spTree>
    <p:extLst>
      <p:ext uri="{BB962C8B-B14F-4D97-AF65-F5344CB8AC3E}">
        <p14:creationId xmlns:p14="http://schemas.microsoft.com/office/powerpoint/2010/main" val="3051294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9CEDF-409A-4B40-301B-7547726A34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379813-0AD6-A078-7CD1-E80A325A8FC7}"/>
              </a:ext>
            </a:extLst>
          </p:cNvPr>
          <p:cNvSpPr>
            <a:spLocks noGrp="1"/>
          </p:cNvSpPr>
          <p:nvPr>
            <p:ph type="title"/>
          </p:nvPr>
        </p:nvSpPr>
        <p:spPr>
          <a:xfrm>
            <a:off x="1525849" y="227596"/>
            <a:ext cx="9140301" cy="701676"/>
          </a:xfrm>
        </p:spPr>
        <p:txBody>
          <a:bodyPr/>
          <a:lstStyle/>
          <a:p>
            <a:pPr algn="ctr"/>
            <a:r>
              <a:rPr lang="en-GB"/>
              <a:t>Data Governance</a:t>
            </a:r>
          </a:p>
        </p:txBody>
      </p:sp>
      <p:sp>
        <p:nvSpPr>
          <p:cNvPr id="8" name="Rectangle: Rounded Corners 7">
            <a:extLst>
              <a:ext uri="{FF2B5EF4-FFF2-40B4-BE49-F238E27FC236}">
                <a16:creationId xmlns:a16="http://schemas.microsoft.com/office/drawing/2014/main" id="{081396AC-B07D-FA4B-53C8-9481D4C9E386}"/>
              </a:ext>
            </a:extLst>
          </p:cNvPr>
          <p:cNvSpPr/>
          <p:nvPr/>
        </p:nvSpPr>
        <p:spPr>
          <a:xfrm>
            <a:off x="665646" y="903932"/>
            <a:ext cx="5279469" cy="2760849"/>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D3F596D-A03B-E9D3-2820-3214ABF96ADD}"/>
              </a:ext>
            </a:extLst>
          </p:cNvPr>
          <p:cNvSpPr txBox="1"/>
          <p:nvPr/>
        </p:nvSpPr>
        <p:spPr>
          <a:xfrm>
            <a:off x="1525849" y="1051425"/>
            <a:ext cx="4310986" cy="830997"/>
          </a:xfrm>
          <a:prstGeom prst="rect">
            <a:avLst/>
          </a:prstGeom>
          <a:noFill/>
        </p:spPr>
        <p:txBody>
          <a:bodyPr wrap="square">
            <a:spAutoFit/>
          </a:bodyPr>
          <a:lstStyle/>
          <a:p>
            <a:r>
              <a:rPr lang="en-GB" sz="2400" b="1">
                <a:solidFill>
                  <a:schemeClr val="accent3"/>
                </a:solidFill>
              </a:rPr>
              <a:t>Identity &amp; Access Management</a:t>
            </a:r>
          </a:p>
        </p:txBody>
      </p:sp>
      <p:sp>
        <p:nvSpPr>
          <p:cNvPr id="11" name="TextBox 10">
            <a:extLst>
              <a:ext uri="{FF2B5EF4-FFF2-40B4-BE49-F238E27FC236}">
                <a16:creationId xmlns:a16="http://schemas.microsoft.com/office/drawing/2014/main" id="{05254E3D-F42B-36C3-5968-E58A23D9E4E5}"/>
              </a:ext>
            </a:extLst>
          </p:cNvPr>
          <p:cNvSpPr txBox="1"/>
          <p:nvPr/>
        </p:nvSpPr>
        <p:spPr>
          <a:xfrm>
            <a:off x="934312" y="1931426"/>
            <a:ext cx="3261671" cy="1200329"/>
          </a:xfrm>
          <a:prstGeom prst="rect">
            <a:avLst/>
          </a:prstGeom>
          <a:noFill/>
        </p:spPr>
        <p:txBody>
          <a:bodyPr wrap="square">
            <a:spAutoFit/>
          </a:bodyPr>
          <a:lstStyle/>
          <a:p>
            <a:pPr marL="285743" indent="-285743">
              <a:buFont typeface="Arial" panose="020B0604020202020204" pitchFamily="34" charset="0"/>
              <a:buChar char="•"/>
            </a:pPr>
            <a:r>
              <a:rPr lang="en-GB" b="1">
                <a:solidFill>
                  <a:schemeClr val="tx1">
                    <a:lumMod val="50000"/>
                  </a:schemeClr>
                </a:solidFill>
              </a:rPr>
              <a:t>User provisioning</a:t>
            </a:r>
          </a:p>
          <a:p>
            <a:pPr marL="285743" indent="-285743">
              <a:buFont typeface="Arial" panose="020B0604020202020204" pitchFamily="34" charset="0"/>
              <a:buChar char="•"/>
            </a:pPr>
            <a:r>
              <a:rPr lang="en-GB" b="1">
                <a:solidFill>
                  <a:schemeClr val="tx1">
                    <a:lumMod val="50000"/>
                  </a:schemeClr>
                </a:solidFill>
              </a:rPr>
              <a:t>Group management</a:t>
            </a:r>
          </a:p>
          <a:p>
            <a:pPr marL="285743" indent="-285743">
              <a:buFont typeface="Arial" panose="020B0604020202020204" pitchFamily="34" charset="0"/>
              <a:buChar char="•"/>
            </a:pPr>
            <a:r>
              <a:rPr lang="en-GB" b="1">
                <a:solidFill>
                  <a:schemeClr val="tx1">
                    <a:lumMod val="50000"/>
                  </a:schemeClr>
                </a:solidFill>
              </a:rPr>
              <a:t>Service Principals</a:t>
            </a:r>
          </a:p>
          <a:p>
            <a:pPr marL="285743" indent="-285743">
              <a:buFont typeface="Arial" panose="020B0604020202020204" pitchFamily="34" charset="0"/>
              <a:buChar char="•"/>
            </a:pPr>
            <a:r>
              <a:rPr lang="en-GB" b="1">
                <a:solidFill>
                  <a:schemeClr val="tx1">
                    <a:lumMod val="50000"/>
                  </a:schemeClr>
                </a:solidFill>
              </a:rPr>
              <a:t>Agent ID (Preview)</a:t>
            </a:r>
          </a:p>
        </p:txBody>
      </p:sp>
      <p:sp>
        <p:nvSpPr>
          <p:cNvPr id="12" name="Rectangle: Rounded Corners 11">
            <a:extLst>
              <a:ext uri="{FF2B5EF4-FFF2-40B4-BE49-F238E27FC236}">
                <a16:creationId xmlns:a16="http://schemas.microsoft.com/office/drawing/2014/main" id="{8E788AE6-AF5D-6821-DAC8-533521D64F5D}"/>
              </a:ext>
            </a:extLst>
          </p:cNvPr>
          <p:cNvSpPr/>
          <p:nvPr/>
        </p:nvSpPr>
        <p:spPr>
          <a:xfrm>
            <a:off x="6246886" y="903932"/>
            <a:ext cx="5267523" cy="2764375"/>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FDF2A71-3DA5-2B80-F5D2-339728D9941A}"/>
              </a:ext>
            </a:extLst>
          </p:cNvPr>
          <p:cNvSpPr txBox="1"/>
          <p:nvPr/>
        </p:nvSpPr>
        <p:spPr>
          <a:xfrm>
            <a:off x="7189139" y="1022850"/>
            <a:ext cx="3694761" cy="830997"/>
          </a:xfrm>
          <a:prstGeom prst="rect">
            <a:avLst/>
          </a:prstGeom>
          <a:noFill/>
        </p:spPr>
        <p:txBody>
          <a:bodyPr wrap="square">
            <a:spAutoFit/>
          </a:bodyPr>
          <a:lstStyle/>
          <a:p>
            <a:r>
              <a:rPr lang="en-GB" sz="2400" b="1">
                <a:solidFill>
                  <a:schemeClr val="accent3"/>
                </a:solidFill>
              </a:rPr>
              <a:t>Automated Data Risk Assessments</a:t>
            </a:r>
          </a:p>
        </p:txBody>
      </p:sp>
      <p:sp>
        <p:nvSpPr>
          <p:cNvPr id="14" name="TextBox 13">
            <a:extLst>
              <a:ext uri="{FF2B5EF4-FFF2-40B4-BE49-F238E27FC236}">
                <a16:creationId xmlns:a16="http://schemas.microsoft.com/office/drawing/2014/main" id="{8D962856-F38A-2CAC-BE04-1EE373180016}"/>
              </a:ext>
            </a:extLst>
          </p:cNvPr>
          <p:cNvSpPr txBox="1"/>
          <p:nvPr/>
        </p:nvSpPr>
        <p:spPr>
          <a:xfrm>
            <a:off x="6447144" y="1881283"/>
            <a:ext cx="4935060" cy="1754326"/>
          </a:xfrm>
          <a:prstGeom prst="rect">
            <a:avLst/>
          </a:prstGeom>
          <a:noFill/>
        </p:spPr>
        <p:txBody>
          <a:bodyPr wrap="square">
            <a:spAutoFit/>
          </a:bodyPr>
          <a:lstStyle>
            <a:defPPr>
              <a:defRPr lang="en-US"/>
            </a:defPPr>
            <a:lvl1pPr marL="285743" indent="-285743">
              <a:buFont typeface="Arial" panose="020B0604020202020204" pitchFamily="34" charset="0"/>
              <a:buChar char="•"/>
              <a:defRPr b="1">
                <a:solidFill>
                  <a:schemeClr val="tx1">
                    <a:lumMod val="50000"/>
                  </a:schemeClr>
                </a:solidFill>
              </a:defRPr>
            </a:lvl1pPr>
          </a:lstStyle>
          <a:p>
            <a:r>
              <a:rPr lang="en-GB"/>
              <a:t>Discover Your Data </a:t>
            </a:r>
          </a:p>
          <a:p>
            <a:r>
              <a:rPr lang="en-GB"/>
              <a:t>Identify Oversharing</a:t>
            </a:r>
          </a:p>
          <a:p>
            <a:r>
              <a:rPr lang="en-GB"/>
              <a:t>Identify Inactive sites</a:t>
            </a:r>
          </a:p>
          <a:p>
            <a:r>
              <a:rPr lang="en-GB"/>
              <a:t>Identify Unprotected Data</a:t>
            </a:r>
          </a:p>
          <a:p>
            <a:r>
              <a:rPr lang="en-GB"/>
              <a:t>Identify Unlabelled Data</a:t>
            </a:r>
          </a:p>
          <a:p>
            <a:r>
              <a:rPr lang="en-GB"/>
              <a:t>Data Risk Assessments - Fabric</a:t>
            </a:r>
          </a:p>
        </p:txBody>
      </p:sp>
      <p:sp>
        <p:nvSpPr>
          <p:cNvPr id="15" name="Rectangle: Rounded Corners 14">
            <a:extLst>
              <a:ext uri="{FF2B5EF4-FFF2-40B4-BE49-F238E27FC236}">
                <a16:creationId xmlns:a16="http://schemas.microsoft.com/office/drawing/2014/main" id="{24834540-2DA3-1C35-9821-CFD17AE085A2}"/>
              </a:ext>
            </a:extLst>
          </p:cNvPr>
          <p:cNvSpPr/>
          <p:nvPr/>
        </p:nvSpPr>
        <p:spPr>
          <a:xfrm>
            <a:off x="665645" y="3839781"/>
            <a:ext cx="5279469" cy="2846514"/>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773A2E5-7BB1-655E-DFE8-EBA34084EAF3}"/>
              </a:ext>
            </a:extLst>
          </p:cNvPr>
          <p:cNvSpPr txBox="1"/>
          <p:nvPr/>
        </p:nvSpPr>
        <p:spPr>
          <a:xfrm>
            <a:off x="1525849" y="3925495"/>
            <a:ext cx="4109572" cy="461665"/>
          </a:xfrm>
          <a:prstGeom prst="rect">
            <a:avLst/>
          </a:prstGeom>
          <a:noFill/>
        </p:spPr>
        <p:txBody>
          <a:bodyPr wrap="square">
            <a:spAutoFit/>
          </a:bodyPr>
          <a:lstStyle/>
          <a:p>
            <a:r>
              <a:rPr lang="en-GB" sz="2400" b="1">
                <a:solidFill>
                  <a:schemeClr val="accent3"/>
                </a:solidFill>
              </a:rPr>
              <a:t>Data Protection Measures</a:t>
            </a:r>
          </a:p>
        </p:txBody>
      </p:sp>
      <p:sp>
        <p:nvSpPr>
          <p:cNvPr id="17" name="TextBox 16">
            <a:extLst>
              <a:ext uri="{FF2B5EF4-FFF2-40B4-BE49-F238E27FC236}">
                <a16:creationId xmlns:a16="http://schemas.microsoft.com/office/drawing/2014/main" id="{5E746948-AF53-C731-A9F1-E7CAA8011B84}"/>
              </a:ext>
            </a:extLst>
          </p:cNvPr>
          <p:cNvSpPr txBox="1"/>
          <p:nvPr/>
        </p:nvSpPr>
        <p:spPr>
          <a:xfrm>
            <a:off x="934312" y="4519520"/>
            <a:ext cx="4742133" cy="2031325"/>
          </a:xfrm>
          <a:prstGeom prst="rect">
            <a:avLst/>
          </a:prstGeom>
          <a:noFill/>
        </p:spPr>
        <p:txBody>
          <a:bodyPr wrap="square">
            <a:spAutoFit/>
          </a:bodyPr>
          <a:lstStyle>
            <a:defPPr>
              <a:defRPr lang="en-US"/>
            </a:defPPr>
            <a:lvl1pPr marL="285743" indent="-285743">
              <a:buFont typeface="Arial" panose="020B0604020202020204" pitchFamily="34" charset="0"/>
              <a:buChar char="•"/>
              <a:defRPr b="1">
                <a:solidFill>
                  <a:schemeClr val="tx1">
                    <a:lumMod val="50000"/>
                  </a:schemeClr>
                </a:solidFill>
              </a:defRPr>
            </a:lvl1pPr>
          </a:lstStyle>
          <a:p>
            <a:r>
              <a:rPr lang="en-GB"/>
              <a:t>Recommended Policy Implementations</a:t>
            </a:r>
          </a:p>
          <a:p>
            <a:r>
              <a:rPr lang="en-GB"/>
              <a:t>Remediations on Overshared &amp; Unclassified data</a:t>
            </a:r>
          </a:p>
          <a:p>
            <a:r>
              <a:rPr lang="en-GB"/>
              <a:t>Auto-labelling Policies</a:t>
            </a:r>
          </a:p>
          <a:p>
            <a:r>
              <a:rPr lang="en-GB"/>
              <a:t>Data Loss Prevention Policies for Copilot &amp; Fabric</a:t>
            </a:r>
          </a:p>
          <a:p>
            <a:r>
              <a:rPr lang="en-GB"/>
              <a:t>In-line Prompt DLP</a:t>
            </a:r>
          </a:p>
        </p:txBody>
      </p:sp>
      <p:sp>
        <p:nvSpPr>
          <p:cNvPr id="18" name="Rectangle: Rounded Corners 17">
            <a:extLst>
              <a:ext uri="{FF2B5EF4-FFF2-40B4-BE49-F238E27FC236}">
                <a16:creationId xmlns:a16="http://schemas.microsoft.com/office/drawing/2014/main" id="{32954DD4-9714-6691-EB6C-EA313FDBAE97}"/>
              </a:ext>
            </a:extLst>
          </p:cNvPr>
          <p:cNvSpPr/>
          <p:nvPr/>
        </p:nvSpPr>
        <p:spPr>
          <a:xfrm>
            <a:off x="6246886" y="3838305"/>
            <a:ext cx="5267523" cy="2846514"/>
          </a:xfrm>
          <a:prstGeom prst="roundRect">
            <a:avLst>
              <a:gd name="adj" fmla="val 5993"/>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1289C6B-FA53-4A3D-3FBE-73AFC1983989}"/>
              </a:ext>
            </a:extLst>
          </p:cNvPr>
          <p:cNvSpPr txBox="1"/>
          <p:nvPr/>
        </p:nvSpPr>
        <p:spPr>
          <a:xfrm>
            <a:off x="7189139" y="3886965"/>
            <a:ext cx="3844910" cy="830997"/>
          </a:xfrm>
          <a:prstGeom prst="rect">
            <a:avLst/>
          </a:prstGeom>
          <a:noFill/>
        </p:spPr>
        <p:txBody>
          <a:bodyPr wrap="square">
            <a:spAutoFit/>
          </a:bodyPr>
          <a:lstStyle/>
          <a:p>
            <a:r>
              <a:rPr lang="en-GB" sz="2400" b="1">
                <a:solidFill>
                  <a:schemeClr val="accent3"/>
                </a:solidFill>
              </a:rPr>
              <a:t>Data Security Posture and Monitoring</a:t>
            </a:r>
          </a:p>
        </p:txBody>
      </p:sp>
      <p:sp>
        <p:nvSpPr>
          <p:cNvPr id="20" name="TextBox 19">
            <a:extLst>
              <a:ext uri="{FF2B5EF4-FFF2-40B4-BE49-F238E27FC236}">
                <a16:creationId xmlns:a16="http://schemas.microsoft.com/office/drawing/2014/main" id="{D6B4A87E-0A63-804C-EDDE-6B701300A36D}"/>
              </a:ext>
            </a:extLst>
          </p:cNvPr>
          <p:cNvSpPr txBox="1"/>
          <p:nvPr/>
        </p:nvSpPr>
        <p:spPr>
          <a:xfrm>
            <a:off x="6447144" y="4782978"/>
            <a:ext cx="3658186" cy="1200329"/>
          </a:xfrm>
          <a:prstGeom prst="rect">
            <a:avLst/>
          </a:prstGeom>
          <a:noFill/>
        </p:spPr>
        <p:txBody>
          <a:bodyPr wrap="square">
            <a:spAutoFit/>
          </a:bodyPr>
          <a:lstStyle>
            <a:defPPr>
              <a:defRPr lang="en-US"/>
            </a:defPPr>
            <a:lvl1pPr marL="285743" indent="-285743">
              <a:buFont typeface="Arial" panose="020B0604020202020204" pitchFamily="34" charset="0"/>
              <a:buChar char="•"/>
              <a:defRPr b="1">
                <a:solidFill>
                  <a:schemeClr val="tx1">
                    <a:lumMod val="50000"/>
                  </a:schemeClr>
                </a:solidFill>
              </a:defRPr>
            </a:lvl1pPr>
          </a:lstStyle>
          <a:p>
            <a:r>
              <a:rPr lang="en-GB"/>
              <a:t>Continual Measurement of Data Security Policies</a:t>
            </a:r>
          </a:p>
          <a:p>
            <a:r>
              <a:rPr lang="en-GB"/>
              <a:t>Catch Data Risk based on Activity YT 2:40 </a:t>
            </a:r>
          </a:p>
        </p:txBody>
      </p:sp>
      <p:pic>
        <p:nvPicPr>
          <p:cNvPr id="21" name="Picture 2" descr="Microsoft Purview">
            <a:extLst>
              <a:ext uri="{FF2B5EF4-FFF2-40B4-BE49-F238E27FC236}">
                <a16:creationId xmlns:a16="http://schemas.microsoft.com/office/drawing/2014/main" id="{8D3B72F4-2901-4230-EFCF-A20BD378B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444" y="213605"/>
            <a:ext cx="709617" cy="6463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3ABB03C-BF0A-105F-EA8A-AAF7FB260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8177" y="208940"/>
            <a:ext cx="581234" cy="6463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Microsoft Security – Microsoft Adoption">
            <a:extLst>
              <a:ext uri="{FF2B5EF4-FFF2-40B4-BE49-F238E27FC236}">
                <a16:creationId xmlns:a16="http://schemas.microsoft.com/office/drawing/2014/main" id="{4688E111-A5EA-02F7-9312-BB71B0933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7373" y="216109"/>
            <a:ext cx="507957" cy="631993"/>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Heart with pulse with solid fill">
            <a:extLst>
              <a:ext uri="{FF2B5EF4-FFF2-40B4-BE49-F238E27FC236}">
                <a16:creationId xmlns:a16="http://schemas.microsoft.com/office/drawing/2014/main" id="{A4936739-7F48-3024-7042-DDF030DB4C8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463199" y="3905599"/>
            <a:ext cx="581731" cy="581731"/>
          </a:xfrm>
          <a:prstGeom prst="rect">
            <a:avLst/>
          </a:prstGeom>
        </p:spPr>
      </p:pic>
      <p:pic>
        <p:nvPicPr>
          <p:cNvPr id="24" name="Graphic 23" descr="CheckList with solid fill">
            <a:extLst>
              <a:ext uri="{FF2B5EF4-FFF2-40B4-BE49-F238E27FC236}">
                <a16:creationId xmlns:a16="http://schemas.microsoft.com/office/drawing/2014/main" id="{ED9CE817-7212-5333-F88C-924D3EF29CAB}"/>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427147" y="1051485"/>
            <a:ext cx="581731" cy="581731"/>
          </a:xfrm>
          <a:prstGeom prst="rect">
            <a:avLst/>
          </a:prstGeom>
        </p:spPr>
      </p:pic>
      <p:pic>
        <p:nvPicPr>
          <p:cNvPr id="25" name="Graphic 24" descr="Lock with solid fill">
            <a:extLst>
              <a:ext uri="{FF2B5EF4-FFF2-40B4-BE49-F238E27FC236}">
                <a16:creationId xmlns:a16="http://schemas.microsoft.com/office/drawing/2014/main" id="{6216CBB0-68A3-77F7-8C0C-7834314DF572}"/>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867085" y="3888785"/>
            <a:ext cx="581731" cy="581731"/>
          </a:xfrm>
          <a:prstGeom prst="rect">
            <a:avLst/>
          </a:prstGeom>
        </p:spPr>
      </p:pic>
      <p:pic>
        <p:nvPicPr>
          <p:cNvPr id="26" name="Graphic 25" descr="Employee badge with solid fill">
            <a:extLst>
              <a:ext uri="{FF2B5EF4-FFF2-40B4-BE49-F238E27FC236}">
                <a16:creationId xmlns:a16="http://schemas.microsoft.com/office/drawing/2014/main" id="{8A757C7B-DDE3-615F-0F69-09A0E62DFC6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7085" y="1074747"/>
            <a:ext cx="581731" cy="581731"/>
          </a:xfrm>
          <a:prstGeom prst="rect">
            <a:avLst/>
          </a:prstGeom>
        </p:spPr>
      </p:pic>
    </p:spTree>
    <p:extLst>
      <p:ext uri="{BB962C8B-B14F-4D97-AF65-F5344CB8AC3E}">
        <p14:creationId xmlns:p14="http://schemas.microsoft.com/office/powerpoint/2010/main" val="29317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4FF556EF-07A7-7C9B-9D8F-423EBDB6A32D}"/>
              </a:ext>
            </a:extLst>
          </p:cNvPr>
          <p:cNvPicPr>
            <a:picLocks noChangeAspect="1"/>
          </p:cNvPicPr>
          <p:nvPr/>
        </p:nvPicPr>
        <p:blipFill>
          <a:blip r:embed="rId2"/>
          <a:stretch>
            <a:fillRect/>
          </a:stretch>
        </p:blipFill>
        <p:spPr>
          <a:xfrm>
            <a:off x="344373" y="805964"/>
            <a:ext cx="6807218" cy="2497401"/>
          </a:xfrm>
          <a:prstGeom prst="rect">
            <a:avLst/>
          </a:prstGeom>
          <a:effectLst>
            <a:outerShdw blurRad="50800" dist="38100" dir="8100000" algn="tr" rotWithShape="0">
              <a:prstClr val="black">
                <a:alpha val="40000"/>
              </a:prstClr>
            </a:outerShdw>
          </a:effectLst>
        </p:spPr>
      </p:pic>
      <p:pic>
        <p:nvPicPr>
          <p:cNvPr id="38" name="Picture 37">
            <a:extLst>
              <a:ext uri="{FF2B5EF4-FFF2-40B4-BE49-F238E27FC236}">
                <a16:creationId xmlns:a16="http://schemas.microsoft.com/office/drawing/2014/main" id="{437FB7B0-6E80-4CD0-90EC-A6AACEC186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11073" y="3428999"/>
            <a:ext cx="5272202" cy="3050745"/>
          </a:xfrm>
          <a:prstGeom prst="rect">
            <a:avLst/>
          </a:prstGeom>
          <a:ln>
            <a:noFill/>
          </a:ln>
          <a:effectLst>
            <a:outerShdw blurRad="292100" dist="139700" dir="2700000" algn="tl" rotWithShape="0">
              <a:srgbClr val="333333">
                <a:alpha val="65000"/>
              </a:srgbClr>
            </a:outerShdw>
          </a:effectLst>
        </p:spPr>
      </p:pic>
      <p:pic>
        <p:nvPicPr>
          <p:cNvPr id="12" name="Picture 11" descr="A screenshot of a computer&#10;&#10;AI-generated content may be incorrect.">
            <a:extLst>
              <a:ext uri="{FF2B5EF4-FFF2-40B4-BE49-F238E27FC236}">
                <a16:creationId xmlns:a16="http://schemas.microsoft.com/office/drawing/2014/main" id="{532903C6-8182-E39B-5353-707EB0CC3891}"/>
              </a:ext>
            </a:extLst>
          </p:cNvPr>
          <p:cNvPicPr>
            <a:picLocks noChangeAspect="1"/>
          </p:cNvPicPr>
          <p:nvPr/>
        </p:nvPicPr>
        <p:blipFill>
          <a:blip r:embed="rId5"/>
          <a:srcRect l="67761"/>
          <a:stretch>
            <a:fillRect/>
          </a:stretch>
        </p:blipFill>
        <p:spPr>
          <a:xfrm>
            <a:off x="5984875" y="3428999"/>
            <a:ext cx="2022517" cy="3020053"/>
          </a:xfrm>
          <a:prstGeom prst="rect">
            <a:avLst/>
          </a:prstGeom>
          <a:effectLst>
            <a:outerShdw blurRad="50800" dist="38100" dir="10800000" algn="r" rotWithShape="0">
              <a:prstClr val="black">
                <a:alpha val="40000"/>
              </a:prstClr>
            </a:outerShdw>
          </a:effectLst>
        </p:spPr>
      </p:pic>
      <p:pic>
        <p:nvPicPr>
          <p:cNvPr id="11" name="Picture 10" descr="A screenshot of a computer&#10;&#10;AI-generated content may be incorrect.">
            <a:extLst>
              <a:ext uri="{FF2B5EF4-FFF2-40B4-BE49-F238E27FC236}">
                <a16:creationId xmlns:a16="http://schemas.microsoft.com/office/drawing/2014/main" id="{51FC4127-B155-C4F7-65D0-C9106E3237C4}"/>
              </a:ext>
            </a:extLst>
          </p:cNvPr>
          <p:cNvPicPr>
            <a:picLocks noChangeAspect="1"/>
          </p:cNvPicPr>
          <p:nvPr/>
        </p:nvPicPr>
        <p:blipFill>
          <a:blip r:embed="rId6"/>
          <a:srcRect l="42008" r="1"/>
          <a:stretch>
            <a:fillRect/>
          </a:stretch>
        </p:blipFill>
        <p:spPr>
          <a:xfrm>
            <a:off x="8108993" y="3429000"/>
            <a:ext cx="3182282" cy="3202028"/>
          </a:xfrm>
          <a:prstGeom prst="rect">
            <a:avLst/>
          </a:prstGeom>
          <a:solidFill>
            <a:schemeClr val="bg2"/>
          </a:solidFill>
          <a:ln>
            <a:solidFill>
              <a:schemeClr val="bg1"/>
            </a:solidFill>
          </a:ln>
          <a:effectLst>
            <a:outerShdw blurRad="50800" dist="38100" dir="8100000" algn="tr" rotWithShape="0">
              <a:prstClr val="black">
                <a:alpha val="40000"/>
              </a:prstClr>
            </a:outerShdw>
          </a:effectLst>
        </p:spPr>
      </p:pic>
      <p:pic>
        <p:nvPicPr>
          <p:cNvPr id="10" name="Picture 9" descr="A screenshot of a computer&#10;&#10;AI-generated content may be incorrect.">
            <a:extLst>
              <a:ext uri="{FF2B5EF4-FFF2-40B4-BE49-F238E27FC236}">
                <a16:creationId xmlns:a16="http://schemas.microsoft.com/office/drawing/2014/main" id="{7823A8EC-F690-A8CC-82CC-3F677F52ACE2}"/>
              </a:ext>
            </a:extLst>
          </p:cNvPr>
          <p:cNvPicPr>
            <a:picLocks noChangeAspect="1"/>
          </p:cNvPicPr>
          <p:nvPr/>
        </p:nvPicPr>
        <p:blipFill>
          <a:blip r:embed="rId7"/>
          <a:stretch>
            <a:fillRect/>
          </a:stretch>
        </p:blipFill>
        <p:spPr>
          <a:xfrm>
            <a:off x="7237378" y="805964"/>
            <a:ext cx="4212619" cy="2455783"/>
          </a:xfrm>
          <a:prstGeom prst="rect">
            <a:avLst/>
          </a:prstGeom>
          <a:effectLst>
            <a:outerShdw blurRad="63500" sx="102000" sy="102000" algn="ctr" rotWithShape="0">
              <a:prstClr val="black">
                <a:alpha val="40000"/>
              </a:prstClr>
            </a:outerShdw>
          </a:effectLst>
        </p:spPr>
      </p:pic>
      <p:sp>
        <p:nvSpPr>
          <p:cNvPr id="8" name="Title 3">
            <a:extLst>
              <a:ext uri="{FF2B5EF4-FFF2-40B4-BE49-F238E27FC236}">
                <a16:creationId xmlns:a16="http://schemas.microsoft.com/office/drawing/2014/main" id="{45790D93-0705-9972-0312-1D63E87AD883}"/>
              </a:ext>
            </a:extLst>
          </p:cNvPr>
          <p:cNvSpPr txBox="1">
            <a:spLocks/>
          </p:cNvSpPr>
          <p:nvPr/>
        </p:nvSpPr>
        <p:spPr>
          <a:xfrm>
            <a:off x="98426" y="58110"/>
            <a:ext cx="9140301" cy="701676"/>
          </a:xfrm>
          <a:prstGeom prst="rect">
            <a:avLst/>
          </a:prstGeom>
        </p:spPr>
        <p:txBody>
          <a:bodyPr vert="horz" lIns="91440" tIns="45720" rIns="91440" bIns="45720" rtlCol="0" anchor="ctr">
            <a:noAutofit/>
          </a:bodyPr>
          <a:lstStyle>
            <a:lvl1pPr algn="l" defTabSz="914378" rtl="0" eaLnBrk="1" latinLnBrk="0" hangingPunct="1">
              <a:lnSpc>
                <a:spcPct val="90000"/>
              </a:lnSpc>
              <a:spcBef>
                <a:spcPct val="0"/>
              </a:spcBef>
              <a:buNone/>
              <a:defRPr sz="3700" b="1" kern="1200">
                <a:solidFill>
                  <a:schemeClr val="bg1"/>
                </a:solidFill>
                <a:latin typeface="Trebuchet MS" panose="020B0603020202020204" pitchFamily="34" charset="0"/>
                <a:ea typeface="+mj-ea"/>
                <a:cs typeface="+mj-cs"/>
              </a:defRPr>
            </a:lvl1pPr>
          </a:lstStyle>
          <a:p>
            <a:r>
              <a:rPr lang="en-GB"/>
              <a:t>Tooling (not exhaustive)</a:t>
            </a:r>
          </a:p>
        </p:txBody>
      </p:sp>
    </p:spTree>
    <p:extLst>
      <p:ext uri="{BB962C8B-B14F-4D97-AF65-F5344CB8AC3E}">
        <p14:creationId xmlns:p14="http://schemas.microsoft.com/office/powerpoint/2010/main" val="3469668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12C8A-6BD0-5871-A4A9-7BDF66769ACD}"/>
              </a:ext>
            </a:extLst>
          </p:cNvPr>
          <p:cNvSpPr>
            <a:spLocks noGrp="1"/>
          </p:cNvSpPr>
          <p:nvPr>
            <p:ph type="title"/>
          </p:nvPr>
        </p:nvSpPr>
        <p:spPr>
          <a:xfrm>
            <a:off x="295656" y="439488"/>
            <a:ext cx="5800344" cy="701676"/>
          </a:xfrm>
        </p:spPr>
        <p:txBody>
          <a:bodyPr/>
          <a:lstStyle/>
          <a:p>
            <a:r>
              <a:rPr lang="en-GB" sz="4000"/>
              <a:t>Your presenter</a:t>
            </a:r>
          </a:p>
        </p:txBody>
      </p:sp>
      <p:pic>
        <p:nvPicPr>
          <p:cNvPr id="5" name="Picture 4" descr="A person smiling at the camera&#10;&#10;AI-generated content may be incorrect.">
            <a:extLst>
              <a:ext uri="{FF2B5EF4-FFF2-40B4-BE49-F238E27FC236}">
                <a16:creationId xmlns:a16="http://schemas.microsoft.com/office/drawing/2014/main" id="{35D34163-1285-8F87-49AE-68E9F29F4301}"/>
              </a:ext>
            </a:extLst>
          </p:cNvPr>
          <p:cNvPicPr>
            <a:picLocks noChangeAspect="1"/>
          </p:cNvPicPr>
          <p:nvPr/>
        </p:nvPicPr>
        <p:blipFill>
          <a:blip r:embed="rId2">
            <a:extLst>
              <a:ext uri="{28A0092B-C50C-407E-A947-70E740481C1C}">
                <a14:useLocalDpi xmlns:a14="http://schemas.microsoft.com/office/drawing/2010/main" val="0"/>
              </a:ext>
            </a:extLst>
          </a:blip>
          <a:srcRect l="6273" r="6273"/>
          <a:stretch>
            <a:fillRect/>
          </a:stretch>
        </p:blipFill>
        <p:spPr>
          <a:xfrm>
            <a:off x="1153261" y="2128275"/>
            <a:ext cx="2478940" cy="2601449"/>
          </a:xfrm>
          <a:prstGeom prst="ellipse">
            <a:avLst/>
          </a:prstGeom>
          <a:ln w="76200">
            <a:solidFill>
              <a:schemeClr val="tx2"/>
            </a:solidFill>
          </a:ln>
        </p:spPr>
      </p:pic>
      <p:sp>
        <p:nvSpPr>
          <p:cNvPr id="8" name="TextBox 7">
            <a:extLst>
              <a:ext uri="{FF2B5EF4-FFF2-40B4-BE49-F238E27FC236}">
                <a16:creationId xmlns:a16="http://schemas.microsoft.com/office/drawing/2014/main" id="{7A46C407-0FB9-692D-ACF8-4D6082AF34EF}"/>
              </a:ext>
            </a:extLst>
          </p:cNvPr>
          <p:cNvSpPr txBox="1"/>
          <p:nvPr/>
        </p:nvSpPr>
        <p:spPr>
          <a:xfrm>
            <a:off x="5283200" y="2609670"/>
            <a:ext cx="5384800" cy="1631216"/>
          </a:xfrm>
          <a:prstGeom prst="rect">
            <a:avLst/>
          </a:prstGeom>
          <a:noFill/>
        </p:spPr>
        <p:txBody>
          <a:bodyPr wrap="square" rtlCol="0">
            <a:spAutoFit/>
          </a:bodyPr>
          <a:lstStyle/>
          <a:p>
            <a:r>
              <a:rPr lang="en-GB" sz="3600" b="1">
                <a:solidFill>
                  <a:schemeClr val="accent1"/>
                </a:solidFill>
              </a:rPr>
              <a:t>Sonia Waters</a:t>
            </a:r>
          </a:p>
          <a:p>
            <a:r>
              <a:rPr lang="en-GB" sz="3200"/>
              <a:t>Senior Solution Architect</a:t>
            </a:r>
          </a:p>
          <a:p>
            <a:r>
              <a:rPr lang="en-GB" sz="3200"/>
              <a:t>Kerv Digital</a:t>
            </a:r>
          </a:p>
        </p:txBody>
      </p:sp>
      <p:sp>
        <p:nvSpPr>
          <p:cNvPr id="9" name="TextBox 8">
            <a:extLst>
              <a:ext uri="{FF2B5EF4-FFF2-40B4-BE49-F238E27FC236}">
                <a16:creationId xmlns:a16="http://schemas.microsoft.com/office/drawing/2014/main" id="{BE13FEBD-711F-8CEA-1F1D-3FF2A8171025}"/>
              </a:ext>
            </a:extLst>
          </p:cNvPr>
          <p:cNvSpPr txBox="1"/>
          <p:nvPr/>
        </p:nvSpPr>
        <p:spPr>
          <a:xfrm>
            <a:off x="5283200" y="6126724"/>
            <a:ext cx="5702300" cy="461665"/>
          </a:xfrm>
          <a:prstGeom prst="rect">
            <a:avLst/>
          </a:prstGeom>
          <a:noFill/>
        </p:spPr>
        <p:txBody>
          <a:bodyPr wrap="square" rtlCol="0">
            <a:spAutoFit/>
          </a:bodyPr>
          <a:lstStyle/>
          <a:p>
            <a:r>
              <a:rPr lang="en-GB" sz="2400"/>
              <a:t>Favourite cheese: Stilton</a:t>
            </a:r>
          </a:p>
        </p:txBody>
      </p:sp>
    </p:spTree>
    <p:extLst>
      <p:ext uri="{BB962C8B-B14F-4D97-AF65-F5344CB8AC3E}">
        <p14:creationId xmlns:p14="http://schemas.microsoft.com/office/powerpoint/2010/main" val="173543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C5579-EF71-34E0-47CC-CEC16D0BC6AD}"/>
              </a:ext>
            </a:extLst>
          </p:cNvPr>
          <p:cNvSpPr>
            <a:spLocks noGrp="1"/>
          </p:cNvSpPr>
          <p:nvPr>
            <p:ph type="ctrTitle"/>
          </p:nvPr>
        </p:nvSpPr>
        <p:spPr>
          <a:xfrm>
            <a:off x="465221" y="2799551"/>
            <a:ext cx="6043864" cy="3946967"/>
          </a:xfrm>
        </p:spPr>
        <p:txBody>
          <a:bodyPr/>
          <a:lstStyle/>
          <a:p>
            <a:r>
              <a:rPr lang="en-GB"/>
              <a:t>Administration &amp; Compliance</a:t>
            </a:r>
          </a:p>
        </p:txBody>
      </p:sp>
    </p:spTree>
    <p:extLst>
      <p:ext uri="{BB962C8B-B14F-4D97-AF65-F5344CB8AC3E}">
        <p14:creationId xmlns:p14="http://schemas.microsoft.com/office/powerpoint/2010/main" val="280573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9917B01-EC21-28BE-2DCF-3EFE537D7659}"/>
              </a:ext>
            </a:extLst>
          </p:cNvPr>
          <p:cNvSpPr>
            <a:spLocks noGrp="1"/>
          </p:cNvSpPr>
          <p:nvPr>
            <p:ph type="title"/>
          </p:nvPr>
        </p:nvSpPr>
        <p:spPr>
          <a:xfrm>
            <a:off x="1028535" y="1512605"/>
            <a:ext cx="10509503" cy="2367042"/>
          </a:xfrm>
        </p:spPr>
        <p:txBody>
          <a:bodyPr/>
          <a:lstStyle/>
          <a:p>
            <a:pPr algn="l"/>
            <a:r>
              <a:rPr lang="en-GB"/>
              <a:t>Monitoring without action is pointless</a:t>
            </a:r>
            <a:br>
              <a:rPr lang="en-GB"/>
            </a:br>
            <a:br>
              <a:rPr lang="en-GB"/>
            </a:br>
            <a:r>
              <a:rPr lang="en-GB"/>
              <a:t>        Action without automation is exhausting</a:t>
            </a:r>
          </a:p>
        </p:txBody>
      </p:sp>
    </p:spTree>
    <p:extLst>
      <p:ext uri="{BB962C8B-B14F-4D97-AF65-F5344CB8AC3E}">
        <p14:creationId xmlns:p14="http://schemas.microsoft.com/office/powerpoint/2010/main" val="3475764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1740C-D374-FC2B-6F9D-7E90E24C2BCA}"/>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3CA4E8A-DBFF-0D68-2371-F984EB115EFA}"/>
              </a:ext>
            </a:extLst>
          </p:cNvPr>
          <p:cNvSpPr/>
          <p:nvPr/>
        </p:nvSpPr>
        <p:spPr>
          <a:xfrm>
            <a:off x="205154" y="1040710"/>
            <a:ext cx="3686908" cy="5678309"/>
          </a:xfrm>
          <a:prstGeom prst="roundRect">
            <a:avLst>
              <a:gd name="adj" fmla="val 3297"/>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921E681-3333-E2BF-BC50-F99F126CE12E}"/>
              </a:ext>
            </a:extLst>
          </p:cNvPr>
          <p:cNvSpPr txBox="1"/>
          <p:nvPr/>
        </p:nvSpPr>
        <p:spPr>
          <a:xfrm>
            <a:off x="273206" y="1483795"/>
            <a:ext cx="3596172" cy="5062924"/>
          </a:xfrm>
          <a:prstGeom prst="rect">
            <a:avLst/>
          </a:prstGeom>
          <a:noFill/>
        </p:spPr>
        <p:txBody>
          <a:bodyPr wrap="square" rtlCol="0">
            <a:spAutoFit/>
          </a:bodyPr>
          <a:lstStyle/>
          <a:p>
            <a:r>
              <a:rPr lang="en-GB" sz="2000" b="1">
                <a:solidFill>
                  <a:schemeClr val="accent1"/>
                </a:solidFill>
              </a:rPr>
              <a:t>Environment Strategy</a:t>
            </a:r>
          </a:p>
          <a:p>
            <a:endParaRPr lang="en-GB" b="1">
              <a:solidFill>
                <a:srgbClr val="2B2B40"/>
              </a:solidFill>
            </a:endParaRPr>
          </a:p>
          <a:p>
            <a:endParaRPr lang="en-GB" b="1">
              <a:solidFill>
                <a:srgbClr val="2B2B40"/>
              </a:solidFill>
            </a:endParaRPr>
          </a:p>
          <a:p>
            <a:r>
              <a:rPr lang="en-GB" b="1">
                <a:solidFill>
                  <a:srgbClr val="2B2B40"/>
                </a:solidFill>
              </a:rPr>
              <a:t>A clear strategy defines:</a:t>
            </a:r>
          </a:p>
          <a:p>
            <a:endParaRPr lang="en-GB">
              <a:solidFill>
                <a:srgbClr val="2B2B40"/>
              </a:solidFill>
            </a:endParaRPr>
          </a:p>
          <a:p>
            <a:pPr marL="342900" indent="-342900">
              <a:spcAft>
                <a:spcPts val="600"/>
              </a:spcAft>
              <a:buFont typeface="Arial" panose="020B0604020202020204" pitchFamily="34" charset="0"/>
              <a:buChar char="•"/>
            </a:pPr>
            <a:r>
              <a:rPr lang="en-GB">
                <a:solidFill>
                  <a:srgbClr val="2B2B40"/>
                </a:solidFill>
              </a:rPr>
              <a:t>Defined Dev/Test/Prod &amp; Productivity spaces</a:t>
            </a:r>
          </a:p>
          <a:p>
            <a:pPr marL="342900" indent="-342900">
              <a:spcAft>
                <a:spcPts val="600"/>
              </a:spcAft>
              <a:buFont typeface="Arial" panose="020B0604020202020204" pitchFamily="34" charset="0"/>
              <a:buChar char="•"/>
            </a:pPr>
            <a:r>
              <a:rPr lang="en-GB">
                <a:solidFill>
                  <a:srgbClr val="2B2B40"/>
                </a:solidFill>
              </a:rPr>
              <a:t>Clear approval + ownership for each environment</a:t>
            </a:r>
          </a:p>
          <a:p>
            <a:pPr marL="342900" indent="-342900">
              <a:spcAft>
                <a:spcPts val="600"/>
              </a:spcAft>
              <a:buFont typeface="Arial" panose="020B0604020202020204" pitchFamily="34" charset="0"/>
              <a:buChar char="•"/>
            </a:pPr>
            <a:r>
              <a:rPr lang="en-GB">
                <a:solidFill>
                  <a:srgbClr val="2B2B40"/>
                </a:solidFill>
              </a:rPr>
              <a:t>Consistent boundaries for where agentic AI is allowed</a:t>
            </a:r>
          </a:p>
          <a:p>
            <a:endParaRPr lang="en-GB">
              <a:solidFill>
                <a:schemeClr val="tx2"/>
              </a:solidFill>
            </a:endParaRPr>
          </a:p>
          <a:p>
            <a:endParaRPr lang="en-GB">
              <a:solidFill>
                <a:schemeClr val="tx2"/>
              </a:solidFill>
            </a:endParaRPr>
          </a:p>
          <a:p>
            <a:endParaRPr lang="en-GB">
              <a:solidFill>
                <a:schemeClr val="tx2"/>
              </a:solidFill>
            </a:endParaRPr>
          </a:p>
          <a:p>
            <a:r>
              <a:rPr lang="en-GB">
                <a:solidFill>
                  <a:schemeClr val="tx2"/>
                </a:solidFill>
              </a:rPr>
              <a:t>Goal: </a:t>
            </a:r>
            <a:r>
              <a:rPr lang="en-GB">
                <a:solidFill>
                  <a:srgbClr val="2B2B40"/>
                </a:solidFill>
              </a:rPr>
              <a:t>predictable, structured, auditable spaces for AI‑powered solutions.</a:t>
            </a:r>
          </a:p>
        </p:txBody>
      </p:sp>
      <p:sp>
        <p:nvSpPr>
          <p:cNvPr id="6" name="Title 4">
            <a:extLst>
              <a:ext uri="{FF2B5EF4-FFF2-40B4-BE49-F238E27FC236}">
                <a16:creationId xmlns:a16="http://schemas.microsoft.com/office/drawing/2014/main" id="{CBC7ED2F-A169-53A6-C6F5-1D7AFDD8FECB}"/>
              </a:ext>
            </a:extLst>
          </p:cNvPr>
          <p:cNvSpPr txBox="1">
            <a:spLocks/>
          </p:cNvSpPr>
          <p:nvPr/>
        </p:nvSpPr>
        <p:spPr>
          <a:xfrm>
            <a:off x="205154" y="58957"/>
            <a:ext cx="10509503" cy="701676"/>
          </a:xfrm>
          <a:prstGeom prst="rect">
            <a:avLst/>
          </a:prstGeom>
        </p:spPr>
        <p:txBody>
          <a:bodyPr vert="horz" lIns="91440" tIns="45720" rIns="91440" bIns="45720" rtlCol="0" anchor="ctr">
            <a:noAutofit/>
          </a:bodyPr>
          <a:lstStyle>
            <a:lvl1pPr algn="l" defTabSz="914378" rtl="0" eaLnBrk="1" latinLnBrk="0" hangingPunct="1">
              <a:lnSpc>
                <a:spcPct val="90000"/>
              </a:lnSpc>
              <a:spcBef>
                <a:spcPct val="0"/>
              </a:spcBef>
              <a:buNone/>
              <a:defRPr sz="3700" b="1" kern="1200">
                <a:solidFill>
                  <a:schemeClr val="tx2"/>
                </a:solidFill>
                <a:latin typeface="Trebuchet MS" panose="020B0603020202020204" pitchFamily="34" charset="0"/>
                <a:ea typeface="+mj-ea"/>
                <a:cs typeface="+mj-cs"/>
              </a:defRPr>
            </a:lvl1pPr>
          </a:lstStyle>
          <a:p>
            <a:r>
              <a:rPr lang="en-GB" sz="3600"/>
              <a:t>Environmental Control for Responsible AI</a:t>
            </a:r>
          </a:p>
        </p:txBody>
      </p:sp>
      <p:sp>
        <p:nvSpPr>
          <p:cNvPr id="7" name="TextBox 6">
            <a:extLst>
              <a:ext uri="{FF2B5EF4-FFF2-40B4-BE49-F238E27FC236}">
                <a16:creationId xmlns:a16="http://schemas.microsoft.com/office/drawing/2014/main" id="{C4EFC22C-D1A7-8B41-C7C7-0DDBEF52FC4C}"/>
              </a:ext>
            </a:extLst>
          </p:cNvPr>
          <p:cNvSpPr txBox="1"/>
          <p:nvPr/>
        </p:nvSpPr>
        <p:spPr>
          <a:xfrm>
            <a:off x="205154" y="574541"/>
            <a:ext cx="4103077" cy="400110"/>
          </a:xfrm>
          <a:prstGeom prst="rect">
            <a:avLst/>
          </a:prstGeom>
          <a:noFill/>
        </p:spPr>
        <p:txBody>
          <a:bodyPr wrap="square" rtlCol="0">
            <a:spAutoFit/>
          </a:bodyPr>
          <a:lstStyle/>
          <a:p>
            <a:r>
              <a:rPr lang="en-GB" sz="2000"/>
              <a:t>Providing de-risked innovation</a:t>
            </a:r>
          </a:p>
        </p:txBody>
      </p:sp>
      <p:sp>
        <p:nvSpPr>
          <p:cNvPr id="16" name="Rectangle: Rounded Corners 15">
            <a:extLst>
              <a:ext uri="{FF2B5EF4-FFF2-40B4-BE49-F238E27FC236}">
                <a16:creationId xmlns:a16="http://schemas.microsoft.com/office/drawing/2014/main" id="{7C6670E4-2D4D-65E0-08DD-D3F20C4D76AA}"/>
              </a:ext>
            </a:extLst>
          </p:cNvPr>
          <p:cNvSpPr/>
          <p:nvPr/>
        </p:nvSpPr>
        <p:spPr>
          <a:xfrm>
            <a:off x="4252546" y="1037517"/>
            <a:ext cx="3686908" cy="5681502"/>
          </a:xfrm>
          <a:prstGeom prst="roundRect">
            <a:avLst>
              <a:gd name="adj" fmla="val 3297"/>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C330AD8-C971-BDD6-651B-AC6AC4CCBCC1}"/>
              </a:ext>
            </a:extLst>
          </p:cNvPr>
          <p:cNvSpPr txBox="1"/>
          <p:nvPr/>
        </p:nvSpPr>
        <p:spPr>
          <a:xfrm>
            <a:off x="4275230" y="1483795"/>
            <a:ext cx="3686908" cy="5093702"/>
          </a:xfrm>
          <a:prstGeom prst="rect">
            <a:avLst/>
          </a:prstGeom>
          <a:noFill/>
        </p:spPr>
        <p:txBody>
          <a:bodyPr wrap="square" rtlCol="0">
            <a:spAutoFit/>
          </a:bodyPr>
          <a:lstStyle/>
          <a:p>
            <a:r>
              <a:rPr lang="en-GB" sz="2000" b="1">
                <a:solidFill>
                  <a:schemeClr val="accent1"/>
                </a:solidFill>
              </a:rPr>
              <a:t>Data Policies and </a:t>
            </a:r>
          </a:p>
          <a:p>
            <a:r>
              <a:rPr lang="en-GB" sz="2000" b="1">
                <a:solidFill>
                  <a:schemeClr val="accent1"/>
                </a:solidFill>
              </a:rPr>
              <a:t>Connector Governance</a:t>
            </a:r>
          </a:p>
          <a:p>
            <a:endParaRPr lang="en-GB">
              <a:solidFill>
                <a:srgbClr val="2B2B40"/>
              </a:solidFill>
            </a:endParaRPr>
          </a:p>
          <a:p>
            <a:r>
              <a:rPr lang="en-GB" b="1">
                <a:solidFill>
                  <a:srgbClr val="2B2B40"/>
                </a:solidFill>
              </a:rPr>
              <a:t>Data policies must ensure:</a:t>
            </a:r>
          </a:p>
          <a:p>
            <a:endParaRPr lang="en-GB">
              <a:solidFill>
                <a:srgbClr val="2B2B40"/>
              </a:solidFill>
            </a:endParaRPr>
          </a:p>
          <a:p>
            <a:pPr marL="342900" indent="-342900">
              <a:spcAft>
                <a:spcPts val="600"/>
              </a:spcAft>
              <a:buFont typeface="Arial" panose="020B0604020202020204" pitchFamily="34" charset="0"/>
              <a:buChar char="•"/>
            </a:pPr>
            <a:r>
              <a:rPr lang="en-GB">
                <a:solidFill>
                  <a:srgbClr val="2B2B40"/>
                </a:solidFill>
              </a:rPr>
              <a:t>Enforced connector segregation</a:t>
            </a:r>
          </a:p>
          <a:p>
            <a:pPr marL="342900" indent="-342900">
              <a:spcAft>
                <a:spcPts val="600"/>
              </a:spcAft>
              <a:buFont typeface="Arial" panose="020B0604020202020204" pitchFamily="34" charset="0"/>
              <a:buChar char="•"/>
            </a:pPr>
            <a:r>
              <a:rPr lang="en-GB">
                <a:solidFill>
                  <a:srgbClr val="2B2B40"/>
                </a:solidFill>
              </a:rPr>
              <a:t>Rules on which data sources each environment can access</a:t>
            </a:r>
          </a:p>
          <a:p>
            <a:pPr marL="342900" indent="-342900">
              <a:spcAft>
                <a:spcPts val="600"/>
              </a:spcAft>
              <a:buFont typeface="Arial" panose="020B0604020202020204" pitchFamily="34" charset="0"/>
              <a:buChar char="•"/>
            </a:pPr>
            <a:r>
              <a:rPr lang="en-GB">
                <a:solidFill>
                  <a:srgbClr val="2B2B40"/>
                </a:solidFill>
              </a:rPr>
              <a:t>Agent‑specific restrictions (auth, channels, knowledge sources)</a:t>
            </a:r>
          </a:p>
          <a:p>
            <a:endParaRPr lang="en-GB">
              <a:solidFill>
                <a:schemeClr val="tx2"/>
              </a:solidFill>
            </a:endParaRPr>
          </a:p>
          <a:p>
            <a:endParaRPr lang="en-GB">
              <a:solidFill>
                <a:schemeClr val="tx2"/>
              </a:solidFill>
            </a:endParaRPr>
          </a:p>
          <a:p>
            <a:r>
              <a:rPr lang="en-GB">
                <a:solidFill>
                  <a:schemeClr val="tx2"/>
                </a:solidFill>
              </a:rPr>
              <a:t>Goal: </a:t>
            </a:r>
            <a:r>
              <a:rPr lang="en-GB">
                <a:solidFill>
                  <a:srgbClr val="2B2B40"/>
                </a:solidFill>
              </a:rPr>
              <a:t>prevent oversharing, unsafe data combinations, and unapproved agent behaviour.</a:t>
            </a:r>
          </a:p>
        </p:txBody>
      </p:sp>
      <p:sp>
        <p:nvSpPr>
          <p:cNvPr id="18" name="Rectangle: Rounded Corners 17">
            <a:extLst>
              <a:ext uri="{FF2B5EF4-FFF2-40B4-BE49-F238E27FC236}">
                <a16:creationId xmlns:a16="http://schemas.microsoft.com/office/drawing/2014/main" id="{2646B872-FF4F-1338-D6C8-F73F50290AE5}"/>
              </a:ext>
            </a:extLst>
          </p:cNvPr>
          <p:cNvSpPr/>
          <p:nvPr/>
        </p:nvSpPr>
        <p:spPr>
          <a:xfrm>
            <a:off x="8299938" y="1037518"/>
            <a:ext cx="3686908" cy="5681502"/>
          </a:xfrm>
          <a:prstGeom prst="roundRect">
            <a:avLst>
              <a:gd name="adj" fmla="val 3297"/>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7FBD4B5-925B-78B7-E578-5C9DB1CDD2CF}"/>
              </a:ext>
            </a:extLst>
          </p:cNvPr>
          <p:cNvSpPr txBox="1"/>
          <p:nvPr/>
        </p:nvSpPr>
        <p:spPr>
          <a:xfrm>
            <a:off x="8322622" y="1483795"/>
            <a:ext cx="3686908" cy="5201424"/>
          </a:xfrm>
          <a:prstGeom prst="rect">
            <a:avLst/>
          </a:prstGeom>
          <a:noFill/>
        </p:spPr>
        <p:txBody>
          <a:bodyPr wrap="square" rtlCol="0">
            <a:spAutoFit/>
          </a:bodyPr>
          <a:lstStyle/>
          <a:p>
            <a:r>
              <a:rPr lang="en-GB" sz="2000" b="1">
                <a:solidFill>
                  <a:schemeClr val="accent1"/>
                </a:solidFill>
              </a:rPr>
              <a:t>Automating Control </a:t>
            </a:r>
          </a:p>
          <a:p>
            <a:endParaRPr lang="en-GB" b="1">
              <a:solidFill>
                <a:schemeClr val="accent1"/>
              </a:solidFill>
            </a:endParaRPr>
          </a:p>
          <a:p>
            <a:endParaRPr lang="en-GB" b="1">
              <a:solidFill>
                <a:schemeClr val="accent1"/>
              </a:solidFill>
            </a:endParaRPr>
          </a:p>
          <a:p>
            <a:r>
              <a:rPr lang="en-GB" b="1">
                <a:solidFill>
                  <a:srgbClr val="2B2B40"/>
                </a:solidFill>
              </a:rPr>
              <a:t>To scale safely:</a:t>
            </a:r>
          </a:p>
          <a:p>
            <a:endParaRPr lang="en-GB" b="1">
              <a:solidFill>
                <a:srgbClr val="2B2B40"/>
              </a:solidFill>
            </a:endParaRPr>
          </a:p>
          <a:p>
            <a:pPr marL="342900" indent="-342900">
              <a:spcAft>
                <a:spcPts val="600"/>
              </a:spcAft>
              <a:buFont typeface="Arial" panose="020B0604020202020204" pitchFamily="34" charset="0"/>
              <a:buChar char="•"/>
            </a:pPr>
            <a:r>
              <a:rPr lang="en-GB">
                <a:solidFill>
                  <a:srgbClr val="2B2B40"/>
                </a:solidFill>
              </a:rPr>
              <a:t>Automated environment creation &amp; policy deployment</a:t>
            </a:r>
          </a:p>
          <a:p>
            <a:pPr marL="342900" indent="-342900">
              <a:spcAft>
                <a:spcPts val="600"/>
              </a:spcAft>
              <a:buFont typeface="Arial" panose="020B0604020202020204" pitchFamily="34" charset="0"/>
              <a:buChar char="•"/>
            </a:pPr>
            <a:r>
              <a:rPr lang="en-GB">
                <a:solidFill>
                  <a:srgbClr val="2B2B40"/>
                </a:solidFill>
              </a:rPr>
              <a:t>Monitoring of data usage, connectors, and violations</a:t>
            </a:r>
          </a:p>
          <a:p>
            <a:pPr marL="342900" indent="-342900">
              <a:spcAft>
                <a:spcPts val="600"/>
              </a:spcAft>
              <a:buFont typeface="Arial" panose="020B0604020202020204" pitchFamily="34" charset="0"/>
              <a:buChar char="•"/>
            </a:pPr>
            <a:r>
              <a:rPr lang="en-GB">
                <a:solidFill>
                  <a:srgbClr val="2B2B40"/>
                </a:solidFill>
              </a:rPr>
              <a:t>Data Loss Prevention, Purview, Managed Environments enforcing “safe‑by‑default”</a:t>
            </a:r>
          </a:p>
          <a:p>
            <a:pPr>
              <a:spcAft>
                <a:spcPts val="600"/>
              </a:spcAft>
            </a:pPr>
            <a:br>
              <a:rPr lang="en-GB">
                <a:solidFill>
                  <a:srgbClr val="2B2B40"/>
                </a:solidFill>
              </a:rPr>
            </a:br>
            <a:endParaRPr lang="en-GB">
              <a:solidFill>
                <a:srgbClr val="2B2B40"/>
              </a:solidFill>
            </a:endParaRPr>
          </a:p>
          <a:p>
            <a:pPr>
              <a:spcAft>
                <a:spcPts val="600"/>
              </a:spcAft>
            </a:pPr>
            <a:r>
              <a:rPr lang="en-GB">
                <a:solidFill>
                  <a:schemeClr val="tx2"/>
                </a:solidFill>
              </a:rPr>
              <a:t>Goal: </a:t>
            </a:r>
            <a:r>
              <a:rPr lang="en-GB">
                <a:solidFill>
                  <a:srgbClr val="2B2B40"/>
                </a:solidFill>
              </a:rPr>
              <a:t>safe-by-design environments where governance is built‑in, not bolted on.</a:t>
            </a:r>
          </a:p>
        </p:txBody>
      </p:sp>
      <p:sp>
        <p:nvSpPr>
          <p:cNvPr id="35" name="TextBox 34">
            <a:extLst>
              <a:ext uri="{FF2B5EF4-FFF2-40B4-BE49-F238E27FC236}">
                <a16:creationId xmlns:a16="http://schemas.microsoft.com/office/drawing/2014/main" id="{811A7C2B-9511-6555-AF0F-0811E356E9F3}"/>
              </a:ext>
            </a:extLst>
          </p:cNvPr>
          <p:cNvSpPr txBox="1"/>
          <p:nvPr/>
        </p:nvSpPr>
        <p:spPr>
          <a:xfrm>
            <a:off x="1331537" y="1056099"/>
            <a:ext cx="1402236" cy="369332"/>
          </a:xfrm>
          <a:prstGeom prst="rect">
            <a:avLst/>
          </a:prstGeom>
          <a:noFill/>
        </p:spPr>
        <p:txBody>
          <a:bodyPr wrap="square">
            <a:spAutoFit/>
          </a:bodyPr>
          <a:lstStyle/>
          <a:p>
            <a:pPr algn="ctr"/>
            <a:r>
              <a:rPr lang="en-GB" sz="1800" b="1">
                <a:solidFill>
                  <a:schemeClr val="accent1"/>
                </a:solidFill>
              </a:rPr>
              <a:t>Where</a:t>
            </a:r>
            <a:endParaRPr lang="en-GB" sz="1800" b="1">
              <a:solidFill>
                <a:srgbClr val="2B2B40"/>
              </a:solidFill>
            </a:endParaRPr>
          </a:p>
        </p:txBody>
      </p:sp>
      <p:sp>
        <p:nvSpPr>
          <p:cNvPr id="36" name="Rectangle: Rounded Corners 35">
            <a:extLst>
              <a:ext uri="{FF2B5EF4-FFF2-40B4-BE49-F238E27FC236}">
                <a16:creationId xmlns:a16="http://schemas.microsoft.com/office/drawing/2014/main" id="{AC3C7947-76E7-E958-BB9E-C8962EF76DC6}"/>
              </a:ext>
            </a:extLst>
          </p:cNvPr>
          <p:cNvSpPr/>
          <p:nvPr/>
        </p:nvSpPr>
        <p:spPr>
          <a:xfrm>
            <a:off x="205154" y="1037517"/>
            <a:ext cx="3686908" cy="369333"/>
          </a:xfrm>
          <a:prstGeom prst="roundRect">
            <a:avLst>
              <a:gd name="adj" fmla="val 26269"/>
            </a:avLst>
          </a:prstGeom>
          <a:solidFill>
            <a:schemeClr val="tx2"/>
          </a:solidFill>
          <a:ln>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Where</a:t>
            </a:r>
          </a:p>
        </p:txBody>
      </p:sp>
      <p:sp>
        <p:nvSpPr>
          <p:cNvPr id="37" name="Rectangle: Rounded Corners 36">
            <a:extLst>
              <a:ext uri="{FF2B5EF4-FFF2-40B4-BE49-F238E27FC236}">
                <a16:creationId xmlns:a16="http://schemas.microsoft.com/office/drawing/2014/main" id="{35DF9DBD-590E-B3CB-8A0D-8A9DA51C4256}"/>
              </a:ext>
            </a:extLst>
          </p:cNvPr>
          <p:cNvSpPr/>
          <p:nvPr/>
        </p:nvSpPr>
        <p:spPr>
          <a:xfrm>
            <a:off x="4252546" y="1043478"/>
            <a:ext cx="3686908" cy="369333"/>
          </a:xfrm>
          <a:prstGeom prst="roundRect">
            <a:avLst>
              <a:gd name="adj" fmla="val 26269"/>
            </a:avLst>
          </a:prstGeom>
          <a:solidFill>
            <a:schemeClr val="tx2"/>
          </a:solidFill>
          <a:ln>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What</a:t>
            </a:r>
          </a:p>
        </p:txBody>
      </p:sp>
      <p:sp>
        <p:nvSpPr>
          <p:cNvPr id="38" name="Rectangle: Rounded Corners 37">
            <a:extLst>
              <a:ext uri="{FF2B5EF4-FFF2-40B4-BE49-F238E27FC236}">
                <a16:creationId xmlns:a16="http://schemas.microsoft.com/office/drawing/2014/main" id="{D0CDE758-7BE2-3A0C-C8D8-371AEA816563}"/>
              </a:ext>
            </a:extLst>
          </p:cNvPr>
          <p:cNvSpPr/>
          <p:nvPr/>
        </p:nvSpPr>
        <p:spPr>
          <a:xfrm>
            <a:off x="8299938" y="1037517"/>
            <a:ext cx="3686908" cy="369333"/>
          </a:xfrm>
          <a:prstGeom prst="roundRect">
            <a:avLst>
              <a:gd name="adj" fmla="val 26269"/>
            </a:avLst>
          </a:prstGeom>
          <a:solidFill>
            <a:schemeClr val="tx2"/>
          </a:solidFill>
          <a:ln>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How</a:t>
            </a:r>
          </a:p>
        </p:txBody>
      </p:sp>
      <p:pic>
        <p:nvPicPr>
          <p:cNvPr id="39" name="Graphic 38" descr="Fence with solid fill">
            <a:extLst>
              <a:ext uri="{FF2B5EF4-FFF2-40B4-BE49-F238E27FC236}">
                <a16:creationId xmlns:a16="http://schemas.microsoft.com/office/drawing/2014/main" id="{B8945689-F6F6-6C82-3671-EE1A1DD4D62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206830" y="997735"/>
            <a:ext cx="415572" cy="415572"/>
          </a:xfrm>
          <a:prstGeom prst="rect">
            <a:avLst/>
          </a:prstGeom>
        </p:spPr>
      </p:pic>
      <p:pic>
        <p:nvPicPr>
          <p:cNvPr id="40" name="Graphic 39" descr="Internet Of Things with solid fill">
            <a:extLst>
              <a:ext uri="{FF2B5EF4-FFF2-40B4-BE49-F238E27FC236}">
                <a16:creationId xmlns:a16="http://schemas.microsoft.com/office/drawing/2014/main" id="{9CB4A6DE-D347-F5DE-6F38-A4A16B9E27A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10899" y="1009859"/>
            <a:ext cx="415572" cy="415572"/>
          </a:xfrm>
          <a:prstGeom prst="rect">
            <a:avLst/>
          </a:prstGeom>
        </p:spPr>
      </p:pic>
      <p:pic>
        <p:nvPicPr>
          <p:cNvPr id="41" name="Graphic 40" descr="Gears with solid fill">
            <a:extLst>
              <a:ext uri="{FF2B5EF4-FFF2-40B4-BE49-F238E27FC236}">
                <a16:creationId xmlns:a16="http://schemas.microsoft.com/office/drawing/2014/main" id="{AB52C8A4-B552-8C19-7424-C752C276710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438001" y="1009859"/>
            <a:ext cx="415572" cy="415572"/>
          </a:xfrm>
          <a:prstGeom prst="rect">
            <a:avLst/>
          </a:prstGeom>
        </p:spPr>
      </p:pic>
    </p:spTree>
    <p:extLst>
      <p:ext uri="{BB962C8B-B14F-4D97-AF65-F5344CB8AC3E}">
        <p14:creationId xmlns:p14="http://schemas.microsoft.com/office/powerpoint/2010/main" val="421216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FD7F1-D02F-5C3F-B015-0BE096AFC2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3BEE58-3D13-5EC3-8156-33F83EA13E73}"/>
              </a:ext>
            </a:extLst>
          </p:cNvPr>
          <p:cNvSpPr>
            <a:spLocks noGrp="1"/>
          </p:cNvSpPr>
          <p:nvPr>
            <p:ph type="title"/>
          </p:nvPr>
        </p:nvSpPr>
        <p:spPr>
          <a:xfrm>
            <a:off x="1525849" y="198413"/>
            <a:ext cx="9140301" cy="701676"/>
          </a:xfrm>
        </p:spPr>
        <p:txBody>
          <a:bodyPr/>
          <a:lstStyle/>
          <a:p>
            <a:pPr algn="ctr"/>
            <a:r>
              <a:rPr lang="en-GB"/>
              <a:t>Baselining Governance</a:t>
            </a:r>
          </a:p>
        </p:txBody>
      </p:sp>
      <p:sp>
        <p:nvSpPr>
          <p:cNvPr id="10" name="TextBox 9">
            <a:extLst>
              <a:ext uri="{FF2B5EF4-FFF2-40B4-BE49-F238E27FC236}">
                <a16:creationId xmlns:a16="http://schemas.microsoft.com/office/drawing/2014/main" id="{AD6EDFB2-2AEF-2DE6-4384-0BACD7D423FA}"/>
              </a:ext>
            </a:extLst>
          </p:cNvPr>
          <p:cNvSpPr txBox="1"/>
          <p:nvPr/>
        </p:nvSpPr>
        <p:spPr>
          <a:xfrm>
            <a:off x="1088105" y="1070880"/>
            <a:ext cx="4310986" cy="830997"/>
          </a:xfrm>
          <a:prstGeom prst="rect">
            <a:avLst/>
          </a:prstGeom>
          <a:noFill/>
        </p:spPr>
        <p:txBody>
          <a:bodyPr wrap="square">
            <a:spAutoFit/>
          </a:bodyPr>
          <a:lstStyle/>
          <a:p>
            <a:r>
              <a:rPr lang="en-GB" sz="2400" b="1">
                <a:solidFill>
                  <a:schemeClr val="bg1"/>
                </a:solidFill>
              </a:rPr>
              <a:t>Monitor movements in your estate</a:t>
            </a:r>
          </a:p>
        </p:txBody>
      </p:sp>
      <p:pic>
        <p:nvPicPr>
          <p:cNvPr id="26" name="Graphic 25" descr="Arrow: Slight curve with solid fill">
            <a:extLst>
              <a:ext uri="{FF2B5EF4-FFF2-40B4-BE49-F238E27FC236}">
                <a16:creationId xmlns:a16="http://schemas.microsoft.com/office/drawing/2014/main" id="{6ADA93FA-3BF2-36FA-47FE-2DDBCB573F4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341" y="1094202"/>
            <a:ext cx="581731" cy="581731"/>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30C4A26E-B67C-AEF8-AA4F-39A549744D6C}"/>
              </a:ext>
            </a:extLst>
          </p:cNvPr>
          <p:cNvPicPr>
            <a:picLocks noChangeAspect="1"/>
          </p:cNvPicPr>
          <p:nvPr/>
        </p:nvPicPr>
        <p:blipFill>
          <a:blip r:embed="rId4"/>
          <a:stretch>
            <a:fillRect/>
          </a:stretch>
        </p:blipFill>
        <p:spPr>
          <a:xfrm>
            <a:off x="2055858" y="2225749"/>
            <a:ext cx="8458074" cy="42985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3281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A4CC-4CCF-0C28-4A37-A06CF45781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E2155D-12A2-F59B-A189-92A22A716DCB}"/>
              </a:ext>
            </a:extLst>
          </p:cNvPr>
          <p:cNvSpPr>
            <a:spLocks noGrp="1"/>
          </p:cNvSpPr>
          <p:nvPr>
            <p:ph type="title"/>
          </p:nvPr>
        </p:nvSpPr>
        <p:spPr>
          <a:xfrm>
            <a:off x="1525849" y="198413"/>
            <a:ext cx="9140301" cy="701676"/>
          </a:xfrm>
        </p:spPr>
        <p:txBody>
          <a:bodyPr/>
          <a:lstStyle/>
          <a:p>
            <a:pPr algn="ctr"/>
            <a:r>
              <a:rPr lang="en-GB"/>
              <a:t>Baselining Governance</a:t>
            </a:r>
          </a:p>
        </p:txBody>
      </p:sp>
      <p:sp>
        <p:nvSpPr>
          <p:cNvPr id="3" name="TextBox 2">
            <a:extLst>
              <a:ext uri="{FF2B5EF4-FFF2-40B4-BE49-F238E27FC236}">
                <a16:creationId xmlns:a16="http://schemas.microsoft.com/office/drawing/2014/main" id="{D93617D3-84E0-D4D2-29F7-E10B4F505390}"/>
              </a:ext>
            </a:extLst>
          </p:cNvPr>
          <p:cNvSpPr txBox="1"/>
          <p:nvPr/>
        </p:nvSpPr>
        <p:spPr>
          <a:xfrm>
            <a:off x="1088105" y="1070880"/>
            <a:ext cx="4310986" cy="830997"/>
          </a:xfrm>
          <a:prstGeom prst="rect">
            <a:avLst/>
          </a:prstGeom>
          <a:noFill/>
        </p:spPr>
        <p:txBody>
          <a:bodyPr wrap="square">
            <a:spAutoFit/>
          </a:bodyPr>
          <a:lstStyle/>
          <a:p>
            <a:r>
              <a:rPr lang="en-GB" sz="2400" b="1">
                <a:solidFill>
                  <a:schemeClr val="bg1"/>
                </a:solidFill>
              </a:rPr>
              <a:t>Monitor movements in your estate</a:t>
            </a:r>
          </a:p>
        </p:txBody>
      </p:sp>
      <p:sp>
        <p:nvSpPr>
          <p:cNvPr id="4" name="TextBox 3">
            <a:extLst>
              <a:ext uri="{FF2B5EF4-FFF2-40B4-BE49-F238E27FC236}">
                <a16:creationId xmlns:a16="http://schemas.microsoft.com/office/drawing/2014/main" id="{076E8EBA-94E4-C04D-F7AE-214E02B1093A}"/>
              </a:ext>
            </a:extLst>
          </p:cNvPr>
          <p:cNvSpPr txBox="1"/>
          <p:nvPr/>
        </p:nvSpPr>
        <p:spPr>
          <a:xfrm>
            <a:off x="1088105" y="2277718"/>
            <a:ext cx="3694761" cy="830997"/>
          </a:xfrm>
          <a:prstGeom prst="rect">
            <a:avLst/>
          </a:prstGeom>
          <a:noFill/>
        </p:spPr>
        <p:txBody>
          <a:bodyPr wrap="square">
            <a:spAutoFit/>
          </a:bodyPr>
          <a:lstStyle/>
          <a:p>
            <a:r>
              <a:rPr lang="en-GB" sz="2400" b="1">
                <a:solidFill>
                  <a:schemeClr val="bg1"/>
                </a:solidFill>
              </a:rPr>
              <a:t>Orphaned components &amp; High Risk Connectors</a:t>
            </a:r>
          </a:p>
        </p:txBody>
      </p:sp>
      <p:pic>
        <p:nvPicPr>
          <p:cNvPr id="7" name="Graphic 6" descr="Arrow: Slight curve with solid fill">
            <a:extLst>
              <a:ext uri="{FF2B5EF4-FFF2-40B4-BE49-F238E27FC236}">
                <a16:creationId xmlns:a16="http://schemas.microsoft.com/office/drawing/2014/main" id="{F6CAF794-BD92-6951-957A-3D907064A2A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340" y="2277718"/>
            <a:ext cx="581731" cy="581731"/>
          </a:xfrm>
          <a:prstGeom prst="rect">
            <a:avLst/>
          </a:prstGeom>
        </p:spPr>
      </p:pic>
      <p:pic>
        <p:nvPicPr>
          <p:cNvPr id="2" name="Picture 14">
            <a:extLst>
              <a:ext uri="{FF2B5EF4-FFF2-40B4-BE49-F238E27FC236}">
                <a16:creationId xmlns:a16="http://schemas.microsoft.com/office/drawing/2014/main" id="{2FAB622C-3307-2154-FAA5-A31798C77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273" y="1169888"/>
            <a:ext cx="6259077" cy="325053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0">
            <a:extLst>
              <a:ext uri="{FF2B5EF4-FFF2-40B4-BE49-F238E27FC236}">
                <a16:creationId xmlns:a16="http://schemas.microsoft.com/office/drawing/2014/main" id="{96412F29-F744-A08C-4C27-E2E799058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40" y="3505772"/>
            <a:ext cx="6048777" cy="3153815"/>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72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7E43C-61FE-2E54-9047-4B1A8B22F4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1FDAE0-ED37-95E1-3360-79EEDE69A2E7}"/>
              </a:ext>
            </a:extLst>
          </p:cNvPr>
          <p:cNvSpPr>
            <a:spLocks noGrp="1"/>
          </p:cNvSpPr>
          <p:nvPr>
            <p:ph type="title"/>
          </p:nvPr>
        </p:nvSpPr>
        <p:spPr>
          <a:xfrm>
            <a:off x="1525849" y="198413"/>
            <a:ext cx="9140301" cy="701676"/>
          </a:xfrm>
        </p:spPr>
        <p:txBody>
          <a:bodyPr/>
          <a:lstStyle/>
          <a:p>
            <a:pPr algn="ctr"/>
            <a:r>
              <a:rPr lang="en-GB"/>
              <a:t>Baselining Governance</a:t>
            </a:r>
          </a:p>
        </p:txBody>
      </p:sp>
      <p:sp>
        <p:nvSpPr>
          <p:cNvPr id="10" name="TextBox 9">
            <a:extLst>
              <a:ext uri="{FF2B5EF4-FFF2-40B4-BE49-F238E27FC236}">
                <a16:creationId xmlns:a16="http://schemas.microsoft.com/office/drawing/2014/main" id="{456ECFD0-4D9A-CD54-5079-7EB25DB700A0}"/>
              </a:ext>
            </a:extLst>
          </p:cNvPr>
          <p:cNvSpPr txBox="1"/>
          <p:nvPr/>
        </p:nvSpPr>
        <p:spPr>
          <a:xfrm>
            <a:off x="1088105" y="1070880"/>
            <a:ext cx="4310986" cy="830997"/>
          </a:xfrm>
          <a:prstGeom prst="rect">
            <a:avLst/>
          </a:prstGeom>
          <a:noFill/>
        </p:spPr>
        <p:txBody>
          <a:bodyPr wrap="square">
            <a:spAutoFit/>
          </a:bodyPr>
          <a:lstStyle/>
          <a:p>
            <a:r>
              <a:rPr lang="en-GB" sz="2400" b="1">
                <a:solidFill>
                  <a:schemeClr val="bg1"/>
                </a:solidFill>
              </a:rPr>
              <a:t>Monitor movements in your estate</a:t>
            </a:r>
          </a:p>
        </p:txBody>
      </p:sp>
      <p:sp>
        <p:nvSpPr>
          <p:cNvPr id="13" name="TextBox 12">
            <a:extLst>
              <a:ext uri="{FF2B5EF4-FFF2-40B4-BE49-F238E27FC236}">
                <a16:creationId xmlns:a16="http://schemas.microsoft.com/office/drawing/2014/main" id="{BF5002C7-9E08-72DA-66B6-1886D9B3ECA4}"/>
              </a:ext>
            </a:extLst>
          </p:cNvPr>
          <p:cNvSpPr txBox="1"/>
          <p:nvPr/>
        </p:nvSpPr>
        <p:spPr>
          <a:xfrm>
            <a:off x="1088105" y="2277718"/>
            <a:ext cx="3694761" cy="830997"/>
          </a:xfrm>
          <a:prstGeom prst="rect">
            <a:avLst/>
          </a:prstGeom>
          <a:noFill/>
        </p:spPr>
        <p:txBody>
          <a:bodyPr wrap="square">
            <a:spAutoFit/>
          </a:bodyPr>
          <a:lstStyle/>
          <a:p>
            <a:r>
              <a:rPr lang="en-GB" sz="2400" b="1">
                <a:solidFill>
                  <a:schemeClr val="bg1"/>
                </a:solidFill>
              </a:rPr>
              <a:t>Orphaned components &amp; High Risk Connectors</a:t>
            </a:r>
          </a:p>
        </p:txBody>
      </p:sp>
      <p:sp>
        <p:nvSpPr>
          <p:cNvPr id="16" name="TextBox 15">
            <a:extLst>
              <a:ext uri="{FF2B5EF4-FFF2-40B4-BE49-F238E27FC236}">
                <a16:creationId xmlns:a16="http://schemas.microsoft.com/office/drawing/2014/main" id="{139BC44F-DD7C-70B4-02C4-DDF3725714CD}"/>
              </a:ext>
            </a:extLst>
          </p:cNvPr>
          <p:cNvSpPr txBox="1"/>
          <p:nvPr/>
        </p:nvSpPr>
        <p:spPr>
          <a:xfrm>
            <a:off x="1088105" y="3537088"/>
            <a:ext cx="4109572" cy="830997"/>
          </a:xfrm>
          <a:prstGeom prst="rect">
            <a:avLst/>
          </a:prstGeom>
          <a:noFill/>
        </p:spPr>
        <p:txBody>
          <a:bodyPr wrap="square">
            <a:spAutoFit/>
          </a:bodyPr>
          <a:lstStyle/>
          <a:p>
            <a:r>
              <a:rPr lang="en-GB" sz="2400" b="1">
                <a:solidFill>
                  <a:schemeClr val="bg1"/>
                </a:solidFill>
              </a:rPr>
              <a:t>Manage Compliance &amp; Ideas</a:t>
            </a:r>
          </a:p>
        </p:txBody>
      </p:sp>
      <p:pic>
        <p:nvPicPr>
          <p:cNvPr id="22" name="Graphic 21" descr="Arrow: Slight curve with solid fill">
            <a:extLst>
              <a:ext uri="{FF2B5EF4-FFF2-40B4-BE49-F238E27FC236}">
                <a16:creationId xmlns:a16="http://schemas.microsoft.com/office/drawing/2014/main" id="{C3680B45-B222-5473-DD76-E0748F4C44B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339" y="3537088"/>
            <a:ext cx="581731" cy="581731"/>
          </a:xfrm>
          <a:prstGeom prst="rect">
            <a:avLst/>
          </a:prstGeom>
        </p:spPr>
      </p:pic>
      <p:pic>
        <p:nvPicPr>
          <p:cNvPr id="3" name="Picture 2">
            <a:extLst>
              <a:ext uri="{FF2B5EF4-FFF2-40B4-BE49-F238E27FC236}">
                <a16:creationId xmlns:a16="http://schemas.microsoft.com/office/drawing/2014/main" id="{0296A888-BF60-53CC-F922-20ABD2423991}"/>
              </a:ext>
            </a:extLst>
          </p:cNvPr>
          <p:cNvPicPr>
            <a:picLocks noChangeAspect="1"/>
          </p:cNvPicPr>
          <p:nvPr/>
        </p:nvPicPr>
        <p:blipFill>
          <a:blip r:embed="rId4"/>
          <a:stretch>
            <a:fillRect/>
          </a:stretch>
        </p:blipFill>
        <p:spPr>
          <a:xfrm>
            <a:off x="5754706" y="1070880"/>
            <a:ext cx="5417283" cy="264221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46391D2-E23C-1760-E75D-36048B0AEF6A}"/>
              </a:ext>
            </a:extLst>
          </p:cNvPr>
          <p:cNvPicPr>
            <a:picLocks noChangeAspect="1"/>
          </p:cNvPicPr>
          <p:nvPr/>
        </p:nvPicPr>
        <p:blipFill>
          <a:blip r:embed="rId5"/>
          <a:stretch>
            <a:fillRect/>
          </a:stretch>
        </p:blipFill>
        <p:spPr>
          <a:xfrm>
            <a:off x="5754462" y="4017371"/>
            <a:ext cx="5417527" cy="264221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BCA14929-7B2E-7CD2-FFCA-A070800460CE}"/>
              </a:ext>
            </a:extLst>
          </p:cNvPr>
          <p:cNvPicPr>
            <a:picLocks noChangeAspect="1"/>
          </p:cNvPicPr>
          <p:nvPr/>
        </p:nvPicPr>
        <p:blipFill>
          <a:blip r:embed="rId6"/>
          <a:srcRect l="55796"/>
          <a:stretch>
            <a:fillRect/>
          </a:stretch>
        </p:blipFill>
        <p:spPr>
          <a:xfrm>
            <a:off x="9343873" y="740603"/>
            <a:ext cx="2799956" cy="302314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4320D6F-C68C-775F-CF54-9A4DD0F976AF}"/>
              </a:ext>
            </a:extLst>
          </p:cNvPr>
          <p:cNvPicPr>
            <a:picLocks noChangeAspect="1"/>
          </p:cNvPicPr>
          <p:nvPr/>
        </p:nvPicPr>
        <p:blipFill>
          <a:blip r:embed="rId7"/>
          <a:stretch>
            <a:fillRect/>
          </a:stretch>
        </p:blipFill>
        <p:spPr>
          <a:xfrm>
            <a:off x="8950692" y="3883887"/>
            <a:ext cx="3193137" cy="151265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36035EE-15B2-D6C1-6D31-C2622AD9C965}"/>
              </a:ext>
            </a:extLst>
          </p:cNvPr>
          <p:cNvPicPr>
            <a:picLocks noChangeAspect="1"/>
          </p:cNvPicPr>
          <p:nvPr/>
        </p:nvPicPr>
        <p:blipFill>
          <a:blip r:embed="rId8"/>
          <a:stretch>
            <a:fillRect/>
          </a:stretch>
        </p:blipFill>
        <p:spPr>
          <a:xfrm>
            <a:off x="765198" y="4416987"/>
            <a:ext cx="4755386" cy="22610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603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21C8-18EC-4EA1-9B67-360F70D70A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B56BB0-F9B4-4D82-F464-E8D41FFD139E}"/>
              </a:ext>
            </a:extLst>
          </p:cNvPr>
          <p:cNvSpPr>
            <a:spLocks noGrp="1"/>
          </p:cNvSpPr>
          <p:nvPr>
            <p:ph type="title"/>
          </p:nvPr>
        </p:nvSpPr>
        <p:spPr>
          <a:xfrm>
            <a:off x="1525849" y="198413"/>
            <a:ext cx="9140301" cy="701676"/>
          </a:xfrm>
        </p:spPr>
        <p:txBody>
          <a:bodyPr/>
          <a:lstStyle/>
          <a:p>
            <a:pPr algn="ctr"/>
            <a:r>
              <a:rPr lang="en-GB"/>
              <a:t>Baselining Governance</a:t>
            </a:r>
          </a:p>
        </p:txBody>
      </p:sp>
      <p:sp>
        <p:nvSpPr>
          <p:cNvPr id="10" name="TextBox 9">
            <a:extLst>
              <a:ext uri="{FF2B5EF4-FFF2-40B4-BE49-F238E27FC236}">
                <a16:creationId xmlns:a16="http://schemas.microsoft.com/office/drawing/2014/main" id="{8E9276A4-68EC-A153-67F3-A13EE0590C86}"/>
              </a:ext>
            </a:extLst>
          </p:cNvPr>
          <p:cNvSpPr txBox="1"/>
          <p:nvPr/>
        </p:nvSpPr>
        <p:spPr>
          <a:xfrm>
            <a:off x="1088105" y="1070880"/>
            <a:ext cx="4310986" cy="830997"/>
          </a:xfrm>
          <a:prstGeom prst="rect">
            <a:avLst/>
          </a:prstGeom>
          <a:noFill/>
        </p:spPr>
        <p:txBody>
          <a:bodyPr wrap="square">
            <a:spAutoFit/>
          </a:bodyPr>
          <a:lstStyle/>
          <a:p>
            <a:r>
              <a:rPr lang="en-GB" sz="2400" b="1">
                <a:solidFill>
                  <a:schemeClr val="bg1"/>
                </a:solidFill>
              </a:rPr>
              <a:t>Monitor movements in your estate</a:t>
            </a:r>
          </a:p>
        </p:txBody>
      </p:sp>
      <p:sp>
        <p:nvSpPr>
          <p:cNvPr id="13" name="TextBox 12">
            <a:extLst>
              <a:ext uri="{FF2B5EF4-FFF2-40B4-BE49-F238E27FC236}">
                <a16:creationId xmlns:a16="http://schemas.microsoft.com/office/drawing/2014/main" id="{1E9E4A9F-D277-B09A-7D88-CB5FE5B48BC9}"/>
              </a:ext>
            </a:extLst>
          </p:cNvPr>
          <p:cNvSpPr txBox="1"/>
          <p:nvPr/>
        </p:nvSpPr>
        <p:spPr>
          <a:xfrm>
            <a:off x="1088105" y="2277718"/>
            <a:ext cx="3694761" cy="830997"/>
          </a:xfrm>
          <a:prstGeom prst="rect">
            <a:avLst/>
          </a:prstGeom>
          <a:noFill/>
        </p:spPr>
        <p:txBody>
          <a:bodyPr wrap="square">
            <a:spAutoFit/>
          </a:bodyPr>
          <a:lstStyle/>
          <a:p>
            <a:r>
              <a:rPr lang="en-GB" sz="2400" b="1">
                <a:solidFill>
                  <a:schemeClr val="bg1"/>
                </a:solidFill>
              </a:rPr>
              <a:t>Orphaned components &amp; High Risk Connectors</a:t>
            </a:r>
          </a:p>
        </p:txBody>
      </p:sp>
      <p:sp>
        <p:nvSpPr>
          <p:cNvPr id="16" name="TextBox 15">
            <a:extLst>
              <a:ext uri="{FF2B5EF4-FFF2-40B4-BE49-F238E27FC236}">
                <a16:creationId xmlns:a16="http://schemas.microsoft.com/office/drawing/2014/main" id="{2EF11F33-54B4-DA3D-6BB4-E796092F00BC}"/>
              </a:ext>
            </a:extLst>
          </p:cNvPr>
          <p:cNvSpPr txBox="1"/>
          <p:nvPr/>
        </p:nvSpPr>
        <p:spPr>
          <a:xfrm>
            <a:off x="1088105" y="3537088"/>
            <a:ext cx="4109572" cy="830997"/>
          </a:xfrm>
          <a:prstGeom prst="rect">
            <a:avLst/>
          </a:prstGeom>
          <a:noFill/>
        </p:spPr>
        <p:txBody>
          <a:bodyPr wrap="square">
            <a:spAutoFit/>
          </a:bodyPr>
          <a:lstStyle/>
          <a:p>
            <a:r>
              <a:rPr lang="en-GB" sz="2400" b="1">
                <a:solidFill>
                  <a:schemeClr val="bg1"/>
                </a:solidFill>
              </a:rPr>
              <a:t>Manage Compliance &amp; Ideas</a:t>
            </a:r>
          </a:p>
        </p:txBody>
      </p:sp>
      <p:sp>
        <p:nvSpPr>
          <p:cNvPr id="19" name="TextBox 18">
            <a:extLst>
              <a:ext uri="{FF2B5EF4-FFF2-40B4-BE49-F238E27FC236}">
                <a16:creationId xmlns:a16="http://schemas.microsoft.com/office/drawing/2014/main" id="{7B2E1821-3C4A-7AAA-6E7C-ACDE2EF25735}"/>
              </a:ext>
            </a:extLst>
          </p:cNvPr>
          <p:cNvSpPr txBox="1"/>
          <p:nvPr/>
        </p:nvSpPr>
        <p:spPr>
          <a:xfrm>
            <a:off x="1088105" y="4796458"/>
            <a:ext cx="3844910" cy="461665"/>
          </a:xfrm>
          <a:prstGeom prst="rect">
            <a:avLst/>
          </a:prstGeom>
          <a:noFill/>
        </p:spPr>
        <p:txBody>
          <a:bodyPr wrap="square">
            <a:spAutoFit/>
          </a:bodyPr>
          <a:lstStyle/>
          <a:p>
            <a:r>
              <a:rPr lang="en-GB" sz="2400" b="1">
                <a:solidFill>
                  <a:schemeClr val="bg1"/>
                </a:solidFill>
              </a:rPr>
              <a:t>Copilot Studio Kit</a:t>
            </a:r>
          </a:p>
        </p:txBody>
      </p:sp>
      <p:pic>
        <p:nvPicPr>
          <p:cNvPr id="28" name="Graphic 27" descr="Arrow: Slight curve with solid fill">
            <a:extLst>
              <a:ext uri="{FF2B5EF4-FFF2-40B4-BE49-F238E27FC236}">
                <a16:creationId xmlns:a16="http://schemas.microsoft.com/office/drawing/2014/main" id="{1E58BCF0-7D92-9632-7D9E-A567FC35F5A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338" y="4736424"/>
            <a:ext cx="581731" cy="581731"/>
          </a:xfrm>
          <a:prstGeom prst="rect">
            <a:avLst/>
          </a:prstGeom>
        </p:spPr>
      </p:pic>
      <p:pic>
        <p:nvPicPr>
          <p:cNvPr id="3" name="Picture 2" descr="Screenshot of the Compliance Hub dashboard showing agent compliance status, open cases, and key performance indicators.">
            <a:extLst>
              <a:ext uri="{FF2B5EF4-FFF2-40B4-BE49-F238E27FC236}">
                <a16:creationId xmlns:a16="http://schemas.microsoft.com/office/drawing/2014/main" id="{A6C96F30-65A5-1DFB-3511-5590BED03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449" y="1599877"/>
            <a:ext cx="6997095" cy="392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93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F6AA-58B3-6586-49D6-19D0317773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DA0748-6199-CE5A-D28A-0153E90D2C49}"/>
              </a:ext>
            </a:extLst>
          </p:cNvPr>
          <p:cNvSpPr>
            <a:spLocks noGrp="1"/>
          </p:cNvSpPr>
          <p:nvPr>
            <p:ph type="title"/>
          </p:nvPr>
        </p:nvSpPr>
        <p:spPr>
          <a:xfrm>
            <a:off x="1525849" y="198413"/>
            <a:ext cx="9140301" cy="701676"/>
          </a:xfrm>
        </p:spPr>
        <p:txBody>
          <a:bodyPr/>
          <a:lstStyle/>
          <a:p>
            <a:pPr algn="ctr"/>
            <a:r>
              <a:rPr lang="en-GB"/>
              <a:t>Baselining Governance</a:t>
            </a:r>
          </a:p>
        </p:txBody>
      </p:sp>
      <p:sp>
        <p:nvSpPr>
          <p:cNvPr id="10" name="TextBox 9">
            <a:extLst>
              <a:ext uri="{FF2B5EF4-FFF2-40B4-BE49-F238E27FC236}">
                <a16:creationId xmlns:a16="http://schemas.microsoft.com/office/drawing/2014/main" id="{5655C15F-23EB-5615-D458-3B690A220FBC}"/>
              </a:ext>
            </a:extLst>
          </p:cNvPr>
          <p:cNvSpPr txBox="1"/>
          <p:nvPr/>
        </p:nvSpPr>
        <p:spPr>
          <a:xfrm>
            <a:off x="1088105" y="1070880"/>
            <a:ext cx="4310986" cy="830997"/>
          </a:xfrm>
          <a:prstGeom prst="rect">
            <a:avLst/>
          </a:prstGeom>
          <a:noFill/>
        </p:spPr>
        <p:txBody>
          <a:bodyPr wrap="square">
            <a:spAutoFit/>
          </a:bodyPr>
          <a:lstStyle/>
          <a:p>
            <a:r>
              <a:rPr lang="en-GB" sz="2400" b="1">
                <a:solidFill>
                  <a:schemeClr val="bg1"/>
                </a:solidFill>
              </a:rPr>
              <a:t>Monitor movements in your estate</a:t>
            </a:r>
          </a:p>
        </p:txBody>
      </p:sp>
      <p:sp>
        <p:nvSpPr>
          <p:cNvPr id="13" name="TextBox 12">
            <a:extLst>
              <a:ext uri="{FF2B5EF4-FFF2-40B4-BE49-F238E27FC236}">
                <a16:creationId xmlns:a16="http://schemas.microsoft.com/office/drawing/2014/main" id="{FA243B3F-D6CC-BD8C-D40F-1E318ADFFBD0}"/>
              </a:ext>
            </a:extLst>
          </p:cNvPr>
          <p:cNvSpPr txBox="1"/>
          <p:nvPr/>
        </p:nvSpPr>
        <p:spPr>
          <a:xfrm>
            <a:off x="1088105" y="2277718"/>
            <a:ext cx="3694761" cy="830997"/>
          </a:xfrm>
          <a:prstGeom prst="rect">
            <a:avLst/>
          </a:prstGeom>
          <a:noFill/>
        </p:spPr>
        <p:txBody>
          <a:bodyPr wrap="square">
            <a:spAutoFit/>
          </a:bodyPr>
          <a:lstStyle/>
          <a:p>
            <a:r>
              <a:rPr lang="en-GB" sz="2400" b="1">
                <a:solidFill>
                  <a:schemeClr val="bg1"/>
                </a:solidFill>
              </a:rPr>
              <a:t>Orphaned components &amp; High Risk Connectors</a:t>
            </a:r>
          </a:p>
        </p:txBody>
      </p:sp>
      <p:sp>
        <p:nvSpPr>
          <p:cNvPr id="16" name="TextBox 15">
            <a:extLst>
              <a:ext uri="{FF2B5EF4-FFF2-40B4-BE49-F238E27FC236}">
                <a16:creationId xmlns:a16="http://schemas.microsoft.com/office/drawing/2014/main" id="{D59743FD-2D3A-81C6-551E-534376FDFB7B}"/>
              </a:ext>
            </a:extLst>
          </p:cNvPr>
          <p:cNvSpPr txBox="1"/>
          <p:nvPr/>
        </p:nvSpPr>
        <p:spPr>
          <a:xfrm>
            <a:off x="1088105" y="3537088"/>
            <a:ext cx="4109572" cy="830997"/>
          </a:xfrm>
          <a:prstGeom prst="rect">
            <a:avLst/>
          </a:prstGeom>
          <a:noFill/>
        </p:spPr>
        <p:txBody>
          <a:bodyPr wrap="square">
            <a:spAutoFit/>
          </a:bodyPr>
          <a:lstStyle/>
          <a:p>
            <a:r>
              <a:rPr lang="en-GB" sz="2400" b="1">
                <a:solidFill>
                  <a:schemeClr val="bg1"/>
                </a:solidFill>
              </a:rPr>
              <a:t>Manage Compliance &amp; Ideas</a:t>
            </a:r>
          </a:p>
        </p:txBody>
      </p:sp>
      <p:sp>
        <p:nvSpPr>
          <p:cNvPr id="19" name="TextBox 18">
            <a:extLst>
              <a:ext uri="{FF2B5EF4-FFF2-40B4-BE49-F238E27FC236}">
                <a16:creationId xmlns:a16="http://schemas.microsoft.com/office/drawing/2014/main" id="{771548D2-AC87-EACD-BAF2-E6313BC297A7}"/>
              </a:ext>
            </a:extLst>
          </p:cNvPr>
          <p:cNvSpPr txBox="1"/>
          <p:nvPr/>
        </p:nvSpPr>
        <p:spPr>
          <a:xfrm>
            <a:off x="1088105" y="4796458"/>
            <a:ext cx="3844910" cy="461665"/>
          </a:xfrm>
          <a:prstGeom prst="rect">
            <a:avLst/>
          </a:prstGeom>
          <a:noFill/>
        </p:spPr>
        <p:txBody>
          <a:bodyPr wrap="square">
            <a:spAutoFit/>
          </a:bodyPr>
          <a:lstStyle/>
          <a:p>
            <a:r>
              <a:rPr lang="en-GB" sz="2400" b="1">
                <a:solidFill>
                  <a:schemeClr val="bg1"/>
                </a:solidFill>
              </a:rPr>
              <a:t>Copilot Studio Kit</a:t>
            </a:r>
          </a:p>
        </p:txBody>
      </p:sp>
      <p:sp>
        <p:nvSpPr>
          <p:cNvPr id="2" name="TextBox 1">
            <a:extLst>
              <a:ext uri="{FF2B5EF4-FFF2-40B4-BE49-F238E27FC236}">
                <a16:creationId xmlns:a16="http://schemas.microsoft.com/office/drawing/2014/main" id="{399D25C4-37A6-17ED-455C-EF9DD4649A75}"/>
              </a:ext>
            </a:extLst>
          </p:cNvPr>
          <p:cNvSpPr txBox="1"/>
          <p:nvPr/>
        </p:nvSpPr>
        <p:spPr>
          <a:xfrm>
            <a:off x="1088105" y="5772464"/>
            <a:ext cx="3844910" cy="461665"/>
          </a:xfrm>
          <a:prstGeom prst="rect">
            <a:avLst/>
          </a:prstGeom>
          <a:noFill/>
        </p:spPr>
        <p:txBody>
          <a:bodyPr wrap="square">
            <a:spAutoFit/>
          </a:bodyPr>
          <a:lstStyle/>
          <a:p>
            <a:r>
              <a:rPr lang="en-GB" sz="2400" b="1">
                <a:solidFill>
                  <a:schemeClr val="bg1"/>
                </a:solidFill>
              </a:rPr>
              <a:t>License Management</a:t>
            </a:r>
          </a:p>
        </p:txBody>
      </p:sp>
      <p:pic>
        <p:nvPicPr>
          <p:cNvPr id="29" name="Graphic 28" descr="Arrow: Slight curve with solid fill">
            <a:extLst>
              <a:ext uri="{FF2B5EF4-FFF2-40B4-BE49-F238E27FC236}">
                <a16:creationId xmlns:a16="http://schemas.microsoft.com/office/drawing/2014/main" id="{5649CE09-189D-0B54-3587-950B0998E5B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338" y="5686496"/>
            <a:ext cx="581731" cy="581731"/>
          </a:xfrm>
          <a:prstGeom prst="rect">
            <a:avLst/>
          </a:prstGeom>
        </p:spPr>
      </p:pic>
      <p:grpSp>
        <p:nvGrpSpPr>
          <p:cNvPr id="8" name="Group 7">
            <a:extLst>
              <a:ext uri="{FF2B5EF4-FFF2-40B4-BE49-F238E27FC236}">
                <a16:creationId xmlns:a16="http://schemas.microsoft.com/office/drawing/2014/main" id="{9A54DD1C-25D8-0788-E1EA-B0BF7AE1CE7D}"/>
              </a:ext>
            </a:extLst>
          </p:cNvPr>
          <p:cNvGrpSpPr/>
          <p:nvPr/>
        </p:nvGrpSpPr>
        <p:grpSpPr>
          <a:xfrm>
            <a:off x="6529746" y="1120964"/>
            <a:ext cx="5267814" cy="2895047"/>
            <a:chOff x="5947052" y="3639465"/>
            <a:chExt cx="5267814" cy="2895047"/>
          </a:xfrm>
        </p:grpSpPr>
        <p:pic>
          <p:nvPicPr>
            <p:cNvPr id="4" name="Picture 18">
              <a:extLst>
                <a:ext uri="{FF2B5EF4-FFF2-40B4-BE49-F238E27FC236}">
                  <a16:creationId xmlns:a16="http://schemas.microsoft.com/office/drawing/2014/main" id="{3845ACD7-2F95-CFEA-7FA0-2C4E3136F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052" y="3639465"/>
              <a:ext cx="5267814" cy="289504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2C44EA-4E6D-642C-6BCD-F4B52CD6686E}"/>
                </a:ext>
              </a:extLst>
            </p:cNvPr>
            <p:cNvSpPr/>
            <p:nvPr/>
          </p:nvSpPr>
          <p:spPr>
            <a:xfrm>
              <a:off x="9784900" y="3684860"/>
              <a:ext cx="1429966" cy="214009"/>
            </a:xfrm>
            <a:prstGeom prst="rect">
              <a:avLst/>
            </a:prstGeom>
            <a:solidFill>
              <a:srgbClr val="F0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511D944F-118A-580B-73BA-A0CDE88BCD52}"/>
              </a:ext>
            </a:extLst>
          </p:cNvPr>
          <p:cNvGrpSpPr/>
          <p:nvPr/>
        </p:nvGrpSpPr>
        <p:grpSpPr>
          <a:xfrm>
            <a:off x="5399091" y="2977144"/>
            <a:ext cx="5837323" cy="3231049"/>
            <a:chOff x="4000803" y="1137036"/>
            <a:chExt cx="5837323" cy="3231049"/>
          </a:xfrm>
        </p:grpSpPr>
        <p:pic>
          <p:nvPicPr>
            <p:cNvPr id="3" name="Picture 16">
              <a:extLst>
                <a:ext uri="{FF2B5EF4-FFF2-40B4-BE49-F238E27FC236}">
                  <a16:creationId xmlns:a16="http://schemas.microsoft.com/office/drawing/2014/main" id="{EA2D20BC-B9E1-E8AD-5557-CBA837E01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803" y="1137036"/>
              <a:ext cx="5837323" cy="3231049"/>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F5AE61-9A33-E28F-B4EF-8DC6188CDE0B}"/>
                </a:ext>
              </a:extLst>
            </p:cNvPr>
            <p:cNvSpPr/>
            <p:nvPr/>
          </p:nvSpPr>
          <p:spPr>
            <a:xfrm>
              <a:off x="8307421" y="1157591"/>
              <a:ext cx="1429966" cy="214009"/>
            </a:xfrm>
            <a:prstGeom prst="rect">
              <a:avLst/>
            </a:prstGeom>
            <a:solidFill>
              <a:srgbClr val="F0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9784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DA6A-4100-7730-B387-B3B1E33404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923446-4177-031B-8462-676B185CDADD}"/>
              </a:ext>
            </a:extLst>
          </p:cNvPr>
          <p:cNvSpPr>
            <a:spLocks noGrp="1"/>
          </p:cNvSpPr>
          <p:nvPr>
            <p:ph type="ctrTitle"/>
          </p:nvPr>
        </p:nvSpPr>
        <p:spPr>
          <a:xfrm>
            <a:off x="273996" y="2898843"/>
            <a:ext cx="8861386" cy="2328113"/>
          </a:xfrm>
        </p:spPr>
        <p:txBody>
          <a:bodyPr/>
          <a:lstStyle/>
          <a:p>
            <a:r>
              <a:rPr lang="en-GB"/>
              <a:t>Onboarding AI</a:t>
            </a:r>
          </a:p>
        </p:txBody>
      </p:sp>
    </p:spTree>
    <p:extLst>
      <p:ext uri="{BB962C8B-B14F-4D97-AF65-F5344CB8AC3E}">
        <p14:creationId xmlns:p14="http://schemas.microsoft.com/office/powerpoint/2010/main" val="2867127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22F2F4A-68CE-5727-9A18-CC2B762EB787}"/>
              </a:ext>
            </a:extLst>
          </p:cNvPr>
          <p:cNvGrpSpPr/>
          <p:nvPr/>
        </p:nvGrpSpPr>
        <p:grpSpPr>
          <a:xfrm>
            <a:off x="6811885" y="1629907"/>
            <a:ext cx="4552357" cy="2988872"/>
            <a:chOff x="6276673" y="2151843"/>
            <a:chExt cx="5132554" cy="3369803"/>
          </a:xfrm>
        </p:grpSpPr>
        <p:pic>
          <p:nvPicPr>
            <p:cNvPr id="5" name="Picture 4" descr="A screenshot of a computer&#10;&#10;AI-generated content may be incorrect.">
              <a:extLst>
                <a:ext uri="{FF2B5EF4-FFF2-40B4-BE49-F238E27FC236}">
                  <a16:creationId xmlns:a16="http://schemas.microsoft.com/office/drawing/2014/main" id="{B1C9226C-252F-FAEE-D801-414A45EC86B7}"/>
                </a:ext>
              </a:extLst>
            </p:cNvPr>
            <p:cNvPicPr>
              <a:picLocks noChangeAspect="1"/>
            </p:cNvPicPr>
            <p:nvPr/>
          </p:nvPicPr>
          <p:blipFill>
            <a:blip r:embed="rId3"/>
            <a:srcRect l="16585" r="25398" b="35414"/>
            <a:stretch>
              <a:fillRect/>
            </a:stretch>
          </p:blipFill>
          <p:spPr>
            <a:xfrm>
              <a:off x="6276673" y="2151843"/>
              <a:ext cx="5132554" cy="3213993"/>
            </a:xfrm>
            <a:prstGeom prst="rect">
              <a:avLst/>
            </a:prstGeom>
            <a:solidFill>
              <a:schemeClr val="bg1"/>
            </a:solidFill>
          </p:spPr>
        </p:pic>
        <p:sp>
          <p:nvSpPr>
            <p:cNvPr id="9" name="Trapezium 8">
              <a:extLst>
                <a:ext uri="{FF2B5EF4-FFF2-40B4-BE49-F238E27FC236}">
                  <a16:creationId xmlns:a16="http://schemas.microsoft.com/office/drawing/2014/main" id="{2BF4BECB-505E-8DE5-E423-C39070FF7E34}"/>
                </a:ext>
              </a:extLst>
            </p:cNvPr>
            <p:cNvSpPr/>
            <p:nvPr/>
          </p:nvSpPr>
          <p:spPr>
            <a:xfrm>
              <a:off x="7635711" y="5156521"/>
              <a:ext cx="3459637" cy="365125"/>
            </a:xfrm>
            <a:prstGeom prst="trapezoid">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General Purpose AI (GPAI)</a:t>
              </a:r>
            </a:p>
          </p:txBody>
        </p:sp>
      </p:grpSp>
      <p:sp>
        <p:nvSpPr>
          <p:cNvPr id="2" name="Title 1">
            <a:extLst>
              <a:ext uri="{FF2B5EF4-FFF2-40B4-BE49-F238E27FC236}">
                <a16:creationId xmlns:a16="http://schemas.microsoft.com/office/drawing/2014/main" id="{144517DF-5AFC-41DE-089E-3A073A0CE9FA}"/>
              </a:ext>
            </a:extLst>
          </p:cNvPr>
          <p:cNvSpPr>
            <a:spLocks noGrp="1"/>
          </p:cNvSpPr>
          <p:nvPr>
            <p:ph type="title"/>
          </p:nvPr>
        </p:nvSpPr>
        <p:spPr>
          <a:xfrm>
            <a:off x="546342" y="474292"/>
            <a:ext cx="9140301" cy="701676"/>
          </a:xfrm>
        </p:spPr>
        <p:txBody>
          <a:bodyPr/>
          <a:lstStyle/>
          <a:p>
            <a:r>
              <a:rPr lang="en-GB">
                <a:solidFill>
                  <a:schemeClr val="accent1"/>
                </a:solidFill>
              </a:rPr>
              <a:t>Not all AI is made equal…</a:t>
            </a:r>
            <a:br>
              <a:rPr lang="en-GB">
                <a:solidFill>
                  <a:schemeClr val="accent1"/>
                </a:solidFill>
              </a:rPr>
            </a:br>
            <a:r>
              <a:rPr lang="en-GB" sz="2000">
                <a:solidFill>
                  <a:schemeClr val="accent1"/>
                </a:solidFill>
              </a:rPr>
              <a:t>Risk categories of AI</a:t>
            </a:r>
            <a:endParaRPr lang="en-GB">
              <a:solidFill>
                <a:schemeClr val="accent1"/>
              </a:solidFill>
            </a:endParaRPr>
          </a:p>
        </p:txBody>
      </p:sp>
      <p:sp>
        <p:nvSpPr>
          <p:cNvPr id="6" name="Text Placeholder 2">
            <a:extLst>
              <a:ext uri="{FF2B5EF4-FFF2-40B4-BE49-F238E27FC236}">
                <a16:creationId xmlns:a16="http://schemas.microsoft.com/office/drawing/2014/main" id="{2318BE0C-967C-0252-30A2-E04588FC8E1A}"/>
              </a:ext>
            </a:extLst>
          </p:cNvPr>
          <p:cNvSpPr>
            <a:spLocks noGrp="1"/>
          </p:cNvSpPr>
          <p:nvPr>
            <p:ph type="body" sz="half" idx="2"/>
          </p:nvPr>
        </p:nvSpPr>
        <p:spPr>
          <a:xfrm>
            <a:off x="334462" y="1629907"/>
            <a:ext cx="6932611" cy="1799093"/>
          </a:xfrm>
        </p:spPr>
        <p:txBody>
          <a:bodyPr/>
          <a:lstStyle/>
          <a:p>
            <a:pPr marL="285750" indent="-285750">
              <a:spcAft>
                <a:spcPts val="1200"/>
              </a:spcAft>
              <a:buClr>
                <a:schemeClr val="accent2"/>
              </a:buClr>
              <a:buFont typeface="Wingdings" panose="05000000000000000000" pitchFamily="2" charset="2"/>
              <a:buChar char="§"/>
            </a:pPr>
            <a:r>
              <a:rPr lang="en-GB" sz="1800" b="1">
                <a:solidFill>
                  <a:srgbClr val="000000"/>
                </a:solidFill>
              </a:rPr>
              <a:t>Unacceptable Risk – </a:t>
            </a:r>
            <a:r>
              <a:rPr lang="en-GB" sz="1800">
                <a:solidFill>
                  <a:srgbClr val="000000"/>
                </a:solidFill>
              </a:rPr>
              <a:t>Banned AI that threatens safety and rights (e.g. social scoring, real-time biometric surveillance, manipulative AI).</a:t>
            </a:r>
          </a:p>
          <a:p>
            <a:pPr marL="285750" indent="-285750">
              <a:spcAft>
                <a:spcPts val="1200"/>
              </a:spcAft>
              <a:buClr>
                <a:schemeClr val="accent2"/>
              </a:buClr>
              <a:buFont typeface="Wingdings" panose="05000000000000000000" pitchFamily="2" charset="2"/>
              <a:buChar char="§"/>
            </a:pPr>
            <a:r>
              <a:rPr lang="en-GB" sz="1800" b="1">
                <a:solidFill>
                  <a:srgbClr val="000000"/>
                </a:solidFill>
              </a:rPr>
              <a:t>High Risk – </a:t>
            </a:r>
            <a:r>
              <a:rPr lang="en-GB" sz="1800">
                <a:solidFill>
                  <a:srgbClr val="000000"/>
                </a:solidFill>
              </a:rPr>
              <a:t>Strictly regulated AI impacting critical areas (e.g. hiring, credit scoring, law enforcement, education). </a:t>
            </a:r>
            <a:br>
              <a:rPr lang="en-GB" sz="1800">
                <a:solidFill>
                  <a:srgbClr val="000000"/>
                </a:solidFill>
              </a:rPr>
            </a:br>
            <a:r>
              <a:rPr lang="en-GB" sz="1800">
                <a:solidFill>
                  <a:srgbClr val="000000"/>
                </a:solidFill>
              </a:rPr>
              <a:t>Requires risk assessments, transparency, and human oversight.  </a:t>
            </a:r>
          </a:p>
          <a:p>
            <a:pPr marL="285750" indent="-285750">
              <a:spcAft>
                <a:spcPts val="1200"/>
              </a:spcAft>
              <a:buClr>
                <a:schemeClr val="accent2"/>
              </a:buClr>
              <a:buFont typeface="Wingdings" panose="05000000000000000000" pitchFamily="2" charset="2"/>
              <a:buChar char="§"/>
            </a:pPr>
            <a:r>
              <a:rPr lang="en-GB" sz="1800" b="1">
                <a:solidFill>
                  <a:srgbClr val="000000"/>
                </a:solidFill>
              </a:rPr>
              <a:t>Limited Risk –</a:t>
            </a:r>
            <a:r>
              <a:rPr lang="en-GB" sz="1800">
                <a:solidFill>
                  <a:srgbClr val="000000"/>
                </a:solidFill>
              </a:rPr>
              <a:t> AI with transparency requirements (e.g. AI chatbots, deepfakes, AI-generated content must be disclosed).</a:t>
            </a:r>
          </a:p>
          <a:p>
            <a:pPr marL="285750" indent="-285750">
              <a:spcAft>
                <a:spcPts val="1200"/>
              </a:spcAft>
              <a:buClr>
                <a:schemeClr val="accent2"/>
              </a:buClr>
              <a:buFont typeface="Wingdings" panose="05000000000000000000" pitchFamily="2" charset="2"/>
              <a:buChar char="§"/>
            </a:pPr>
            <a:r>
              <a:rPr lang="en-GB" sz="1800" b="1">
                <a:solidFill>
                  <a:srgbClr val="000000"/>
                </a:solidFill>
              </a:rPr>
              <a:t>Minimal Risk – </a:t>
            </a:r>
            <a:r>
              <a:rPr lang="en-GB" sz="1800">
                <a:solidFill>
                  <a:srgbClr val="000000"/>
                </a:solidFill>
              </a:rPr>
              <a:t>Low or no risk AI (e.g. spam filters, AI recommendations). No legal obligations, but ethical AI use is encouraged.</a:t>
            </a:r>
            <a:endParaRPr lang="en-GB" sz="1400">
              <a:solidFill>
                <a:srgbClr val="000000"/>
              </a:solidFill>
            </a:endParaRPr>
          </a:p>
        </p:txBody>
      </p:sp>
      <p:sp>
        <p:nvSpPr>
          <p:cNvPr id="4" name="Date Placeholder 3">
            <a:extLst>
              <a:ext uri="{FF2B5EF4-FFF2-40B4-BE49-F238E27FC236}">
                <a16:creationId xmlns:a16="http://schemas.microsoft.com/office/drawing/2014/main" id="{8993BD69-6E22-13A4-44A1-F2DF6EA5D9E3}"/>
              </a:ext>
            </a:extLst>
          </p:cNvPr>
          <p:cNvSpPr>
            <a:spLocks noGrp="1"/>
          </p:cNvSpPr>
          <p:nvPr>
            <p:ph type="dt" sz="half" idx="10"/>
          </p:nvPr>
        </p:nvSpPr>
        <p:spPr>
          <a:xfrm>
            <a:off x="8179969" y="4905493"/>
            <a:ext cx="2743200" cy="825552"/>
          </a:xfrm>
          <a:ln>
            <a:solidFill>
              <a:schemeClr val="tx2"/>
            </a:solidFill>
          </a:ln>
        </p:spPr>
        <p:txBody>
          <a:bodyPr/>
          <a:lstStyle/>
          <a:p>
            <a:pPr algn="ctr"/>
            <a:r>
              <a:rPr lang="en-US" sz="2000">
                <a:solidFill>
                  <a:schemeClr val="tx2"/>
                </a:solidFill>
              </a:rPr>
              <a:t>Inline with the EU AI Act</a:t>
            </a:r>
            <a:endParaRPr lang="en-GB" sz="2000">
              <a:solidFill>
                <a:schemeClr val="tx2"/>
              </a:solidFill>
            </a:endParaRPr>
          </a:p>
        </p:txBody>
      </p:sp>
      <p:sp>
        <p:nvSpPr>
          <p:cNvPr id="11" name="TextBox 10">
            <a:extLst>
              <a:ext uri="{FF2B5EF4-FFF2-40B4-BE49-F238E27FC236}">
                <a16:creationId xmlns:a16="http://schemas.microsoft.com/office/drawing/2014/main" id="{C5FD1771-D32C-225E-2FBD-82B53A2A7B47}"/>
              </a:ext>
            </a:extLst>
          </p:cNvPr>
          <p:cNvSpPr txBox="1"/>
          <p:nvPr/>
        </p:nvSpPr>
        <p:spPr>
          <a:xfrm>
            <a:off x="546342" y="6057246"/>
            <a:ext cx="8176553" cy="646331"/>
          </a:xfrm>
          <a:prstGeom prst="rect">
            <a:avLst/>
          </a:prstGeom>
          <a:noFill/>
        </p:spPr>
        <p:txBody>
          <a:bodyPr wrap="square">
            <a:spAutoFit/>
          </a:bodyPr>
          <a:lstStyle/>
          <a:p>
            <a:pPr>
              <a:spcAft>
                <a:spcPts val="1200"/>
              </a:spcAft>
              <a:buClr>
                <a:schemeClr val="accent2"/>
              </a:buClr>
            </a:pPr>
            <a:r>
              <a:rPr lang="en-GB" sz="1800" b="1">
                <a:solidFill>
                  <a:schemeClr val="tx2"/>
                </a:solidFill>
              </a:rPr>
              <a:t>Ensuring these are not only part of your Governance forums but are tracked as well as monitored with associative tooling is key.</a:t>
            </a:r>
          </a:p>
        </p:txBody>
      </p:sp>
    </p:spTree>
    <p:extLst>
      <p:ext uri="{BB962C8B-B14F-4D97-AF65-F5344CB8AC3E}">
        <p14:creationId xmlns:p14="http://schemas.microsoft.com/office/powerpoint/2010/main" val="158421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BD6C0D-DC43-CAEF-1422-A34AC10BC8C0}"/>
              </a:ext>
            </a:extLst>
          </p:cNvPr>
          <p:cNvSpPr>
            <a:spLocks noGrp="1"/>
          </p:cNvSpPr>
          <p:nvPr>
            <p:ph type="title"/>
          </p:nvPr>
        </p:nvSpPr>
        <p:spPr/>
        <p:txBody>
          <a:bodyPr/>
          <a:lstStyle/>
          <a:p>
            <a:r>
              <a:rPr lang="en-GB"/>
              <a:t>Today’s presentation</a:t>
            </a:r>
          </a:p>
        </p:txBody>
      </p:sp>
      <p:pic>
        <p:nvPicPr>
          <p:cNvPr id="3" name="Picture 2" descr="A screenshot of a computer&#10;&#10;AI-generated content may be incorrect.">
            <a:extLst>
              <a:ext uri="{FF2B5EF4-FFF2-40B4-BE49-F238E27FC236}">
                <a16:creationId xmlns:a16="http://schemas.microsoft.com/office/drawing/2014/main" id="{217DB78E-2E04-F9A7-3F7E-3D5CB8A45D37}"/>
              </a:ext>
            </a:extLst>
          </p:cNvPr>
          <p:cNvPicPr>
            <a:picLocks noChangeAspect="1"/>
          </p:cNvPicPr>
          <p:nvPr/>
        </p:nvPicPr>
        <p:blipFill>
          <a:blip r:embed="rId3"/>
          <a:stretch>
            <a:fillRect/>
          </a:stretch>
        </p:blipFill>
        <p:spPr>
          <a:xfrm>
            <a:off x="7390830" y="1595150"/>
            <a:ext cx="3667699" cy="3667699"/>
          </a:xfrm>
          <a:prstGeom prst="rect">
            <a:avLst/>
          </a:prstGeom>
          <a:solidFill>
            <a:schemeClr val="bg1"/>
          </a:solidFill>
          <a:ln>
            <a:noFill/>
          </a:ln>
        </p:spPr>
      </p:pic>
      <p:pic>
        <p:nvPicPr>
          <p:cNvPr id="10" name="Graphic 9" descr="Badge 1 with solid fill">
            <a:extLst>
              <a:ext uri="{FF2B5EF4-FFF2-40B4-BE49-F238E27FC236}">
                <a16:creationId xmlns:a16="http://schemas.microsoft.com/office/drawing/2014/main" id="{5D9EC350-AAC0-1C84-4EAE-04668524F7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1" y="2146103"/>
            <a:ext cx="914400" cy="914400"/>
          </a:xfrm>
          <a:prstGeom prst="rect">
            <a:avLst/>
          </a:prstGeom>
        </p:spPr>
      </p:pic>
      <p:sp>
        <p:nvSpPr>
          <p:cNvPr id="18" name="TextBox 17">
            <a:extLst>
              <a:ext uri="{FF2B5EF4-FFF2-40B4-BE49-F238E27FC236}">
                <a16:creationId xmlns:a16="http://schemas.microsoft.com/office/drawing/2014/main" id="{F1E656A4-F880-073E-0009-CB0932A3ED96}"/>
              </a:ext>
            </a:extLst>
          </p:cNvPr>
          <p:cNvSpPr txBox="1"/>
          <p:nvPr/>
        </p:nvSpPr>
        <p:spPr>
          <a:xfrm>
            <a:off x="1796715" y="2370977"/>
            <a:ext cx="6096000"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1">
                    <a:lumMod val="50000"/>
                  </a:schemeClr>
                </a:solidFill>
                <a:effectLst/>
                <a:uLnTx/>
                <a:uFillTx/>
                <a:latin typeface="Trebuchet MS"/>
                <a:ea typeface="+mn-ea"/>
                <a:cs typeface="+mn-cs"/>
              </a:rPr>
              <a:t>Microsoft Agentic AI &amp; Showcases</a:t>
            </a:r>
          </a:p>
        </p:txBody>
      </p:sp>
      <p:pic>
        <p:nvPicPr>
          <p:cNvPr id="19" name="Graphic 18" descr="Badge with solid fill">
            <a:extLst>
              <a:ext uri="{FF2B5EF4-FFF2-40B4-BE49-F238E27FC236}">
                <a16:creationId xmlns:a16="http://schemas.microsoft.com/office/drawing/2014/main" id="{ED40F130-A7E6-4605-AF3B-FFA0AFA0B91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38201" y="3039246"/>
            <a:ext cx="914400" cy="914400"/>
          </a:xfrm>
          <a:prstGeom prst="rect">
            <a:avLst/>
          </a:prstGeom>
        </p:spPr>
      </p:pic>
      <p:sp>
        <p:nvSpPr>
          <p:cNvPr id="20" name="TextBox 19">
            <a:extLst>
              <a:ext uri="{FF2B5EF4-FFF2-40B4-BE49-F238E27FC236}">
                <a16:creationId xmlns:a16="http://schemas.microsoft.com/office/drawing/2014/main" id="{4286AA23-75BA-ACAE-776E-AC80247451BA}"/>
              </a:ext>
            </a:extLst>
          </p:cNvPr>
          <p:cNvSpPr txBox="1"/>
          <p:nvPr/>
        </p:nvSpPr>
        <p:spPr>
          <a:xfrm>
            <a:off x="1796715" y="3264120"/>
            <a:ext cx="6096000" cy="461665"/>
          </a:xfrm>
          <a:prstGeom prst="rect">
            <a:avLst/>
          </a:prstGeom>
          <a:noFill/>
        </p:spPr>
        <p:txBody>
          <a:bodyPr wrap="square">
            <a:spAutoFit/>
          </a:bodyPr>
          <a:lstStyle/>
          <a:p>
            <a:pPr lvl="0" defTabSz="685800">
              <a:defRPr/>
            </a:pPr>
            <a:r>
              <a:rPr lang="en-GB" sz="2400" b="1">
                <a:solidFill>
                  <a:schemeClr val="tx1">
                    <a:lumMod val="50000"/>
                  </a:schemeClr>
                </a:solidFill>
              </a:rPr>
              <a:t>Irresponsible AI</a:t>
            </a:r>
          </a:p>
        </p:txBody>
      </p:sp>
      <p:pic>
        <p:nvPicPr>
          <p:cNvPr id="21" name="Graphic 20" descr="Badge 3 with solid fill">
            <a:extLst>
              <a:ext uri="{FF2B5EF4-FFF2-40B4-BE49-F238E27FC236}">
                <a16:creationId xmlns:a16="http://schemas.microsoft.com/office/drawing/2014/main" id="{F64A4486-907A-9A9F-632A-78B555F370F6}"/>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38201" y="3992653"/>
            <a:ext cx="914400" cy="914400"/>
          </a:xfrm>
          <a:prstGeom prst="rect">
            <a:avLst/>
          </a:prstGeom>
        </p:spPr>
      </p:pic>
      <p:sp>
        <p:nvSpPr>
          <p:cNvPr id="22" name="TextBox 21">
            <a:extLst>
              <a:ext uri="{FF2B5EF4-FFF2-40B4-BE49-F238E27FC236}">
                <a16:creationId xmlns:a16="http://schemas.microsoft.com/office/drawing/2014/main" id="{0A1B40C7-BE9D-AFAB-0A93-15B38B322641}"/>
              </a:ext>
            </a:extLst>
          </p:cNvPr>
          <p:cNvSpPr txBox="1"/>
          <p:nvPr/>
        </p:nvSpPr>
        <p:spPr>
          <a:xfrm>
            <a:off x="1796715" y="4217527"/>
            <a:ext cx="6096000"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1">
                    <a:lumMod val="50000"/>
                  </a:schemeClr>
                </a:solidFill>
                <a:effectLst/>
                <a:uLnTx/>
                <a:uFillTx/>
                <a:latin typeface="Trebuchet MS"/>
                <a:ea typeface="+mn-ea"/>
                <a:cs typeface="+mn-cs"/>
              </a:rPr>
              <a:t>Responsible AI Framework</a:t>
            </a:r>
          </a:p>
        </p:txBody>
      </p:sp>
      <p:pic>
        <p:nvPicPr>
          <p:cNvPr id="23" name="Graphic 22" descr="Badge 4 with solid fill">
            <a:extLst>
              <a:ext uri="{FF2B5EF4-FFF2-40B4-BE49-F238E27FC236}">
                <a16:creationId xmlns:a16="http://schemas.microsoft.com/office/drawing/2014/main" id="{0D521282-D7F4-C02D-D59E-11239F131BC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38201" y="4946060"/>
            <a:ext cx="914400" cy="914400"/>
          </a:xfrm>
          <a:prstGeom prst="rect">
            <a:avLst/>
          </a:prstGeom>
        </p:spPr>
      </p:pic>
      <p:sp>
        <p:nvSpPr>
          <p:cNvPr id="24" name="TextBox 23">
            <a:extLst>
              <a:ext uri="{FF2B5EF4-FFF2-40B4-BE49-F238E27FC236}">
                <a16:creationId xmlns:a16="http://schemas.microsoft.com/office/drawing/2014/main" id="{99A30E54-8412-275D-FE7F-F684DA6AAE6B}"/>
              </a:ext>
            </a:extLst>
          </p:cNvPr>
          <p:cNvSpPr txBox="1"/>
          <p:nvPr/>
        </p:nvSpPr>
        <p:spPr>
          <a:xfrm>
            <a:off x="1796715" y="5170934"/>
            <a:ext cx="6096000"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a:solidFill>
                  <a:schemeClr val="tx1">
                    <a:lumMod val="50000"/>
                  </a:schemeClr>
                </a:solidFill>
                <a:latin typeface="Trebuchet MS"/>
              </a:rPr>
              <a:t>AI Readiness Assessment</a:t>
            </a:r>
            <a:endParaRPr kumimoji="0" lang="en-GB" sz="2400" b="1" i="0" u="none" strike="noStrike" kern="1200" cap="none" spc="0" normalizeH="0" baseline="0" noProof="0">
              <a:ln>
                <a:noFill/>
              </a:ln>
              <a:solidFill>
                <a:schemeClr val="tx1">
                  <a:lumMod val="50000"/>
                </a:scheme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392DBCC0-1F1B-39B7-6929-FA9DCA332865}"/>
              </a:ext>
            </a:extLst>
          </p:cNvPr>
          <p:cNvSpPr txBox="1"/>
          <p:nvPr/>
        </p:nvSpPr>
        <p:spPr>
          <a:xfrm>
            <a:off x="1026851" y="1036520"/>
            <a:ext cx="8763000" cy="4001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lumMod val="50000"/>
                  </a:schemeClr>
                </a:solidFill>
                <a:effectLst/>
                <a:uLnTx/>
                <a:uFillTx/>
                <a:latin typeface="Trebuchet MS"/>
                <a:ea typeface="+mn-ea"/>
                <a:cs typeface="+mn-cs"/>
              </a:rPr>
              <a:t>Focusing on Microsoft Agentic AI and Power Platform</a:t>
            </a:r>
          </a:p>
        </p:txBody>
      </p:sp>
    </p:spTree>
    <p:extLst>
      <p:ext uri="{BB962C8B-B14F-4D97-AF65-F5344CB8AC3E}">
        <p14:creationId xmlns:p14="http://schemas.microsoft.com/office/powerpoint/2010/main" val="1399521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BFD5-7165-3B26-FEEB-B8FD588DC7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4229A8-BBB9-DE8D-C01A-08EF2720F933}"/>
              </a:ext>
            </a:extLst>
          </p:cNvPr>
          <p:cNvSpPr>
            <a:spLocks noGrp="1"/>
          </p:cNvSpPr>
          <p:nvPr>
            <p:ph type="title"/>
          </p:nvPr>
        </p:nvSpPr>
        <p:spPr>
          <a:xfrm>
            <a:off x="230444" y="187983"/>
            <a:ext cx="9140301" cy="701676"/>
          </a:xfrm>
        </p:spPr>
        <p:txBody>
          <a:bodyPr/>
          <a:lstStyle/>
          <a:p>
            <a:r>
              <a:rPr lang="en-GB">
                <a:solidFill>
                  <a:srgbClr val="621BC4"/>
                </a:solidFill>
              </a:rPr>
              <a:t>Governance &amp; Risk Management</a:t>
            </a:r>
          </a:p>
        </p:txBody>
      </p:sp>
      <p:sp>
        <p:nvSpPr>
          <p:cNvPr id="10" name="TextBox 9">
            <a:extLst>
              <a:ext uri="{FF2B5EF4-FFF2-40B4-BE49-F238E27FC236}">
                <a16:creationId xmlns:a16="http://schemas.microsoft.com/office/drawing/2014/main" id="{D43C727D-CE93-BFB3-E350-67E4A1AA51C1}"/>
              </a:ext>
            </a:extLst>
          </p:cNvPr>
          <p:cNvSpPr txBox="1"/>
          <p:nvPr/>
        </p:nvSpPr>
        <p:spPr>
          <a:xfrm>
            <a:off x="230444" y="889659"/>
            <a:ext cx="6301634" cy="369332"/>
          </a:xfrm>
          <a:prstGeom prst="rect">
            <a:avLst/>
          </a:prstGeom>
          <a:noFill/>
          <a:ln>
            <a:noFill/>
            <a:extLst>
              <a:ext uri="{C807C97D-BFC1-408E-A445-0C87EB9F89A2}">
                <ask:lineSketchStyleProps xmlns:ask="http://schemas.microsoft.com/office/drawing/2018/sketchyshapes" sd="1338862600">
                  <a:custGeom>
                    <a:avLst/>
                    <a:gdLst>
                      <a:gd name="connsiteX0" fmla="*/ 0 w 8556866"/>
                      <a:gd name="connsiteY0" fmla="*/ 0 h 338554"/>
                      <a:gd name="connsiteX1" fmla="*/ 570458 w 8556866"/>
                      <a:gd name="connsiteY1" fmla="*/ 0 h 338554"/>
                      <a:gd name="connsiteX2" fmla="*/ 884209 w 8556866"/>
                      <a:gd name="connsiteY2" fmla="*/ 0 h 338554"/>
                      <a:gd name="connsiteX3" fmla="*/ 1283530 w 8556866"/>
                      <a:gd name="connsiteY3" fmla="*/ 0 h 338554"/>
                      <a:gd name="connsiteX4" fmla="*/ 1853988 w 8556866"/>
                      <a:gd name="connsiteY4" fmla="*/ 0 h 338554"/>
                      <a:gd name="connsiteX5" fmla="*/ 2253308 w 8556866"/>
                      <a:gd name="connsiteY5" fmla="*/ 0 h 338554"/>
                      <a:gd name="connsiteX6" fmla="*/ 2823766 w 8556866"/>
                      <a:gd name="connsiteY6" fmla="*/ 0 h 338554"/>
                      <a:gd name="connsiteX7" fmla="*/ 3137518 w 8556866"/>
                      <a:gd name="connsiteY7" fmla="*/ 0 h 338554"/>
                      <a:gd name="connsiteX8" fmla="*/ 3536838 w 8556866"/>
                      <a:gd name="connsiteY8" fmla="*/ 0 h 338554"/>
                      <a:gd name="connsiteX9" fmla="*/ 3936158 w 8556866"/>
                      <a:gd name="connsiteY9" fmla="*/ 0 h 338554"/>
                      <a:gd name="connsiteX10" fmla="*/ 4506616 w 8556866"/>
                      <a:gd name="connsiteY10" fmla="*/ 0 h 338554"/>
                      <a:gd name="connsiteX11" fmla="*/ 5248211 w 8556866"/>
                      <a:gd name="connsiteY11" fmla="*/ 0 h 338554"/>
                      <a:gd name="connsiteX12" fmla="*/ 5733100 w 8556866"/>
                      <a:gd name="connsiteY12" fmla="*/ 0 h 338554"/>
                      <a:gd name="connsiteX13" fmla="*/ 6046852 w 8556866"/>
                      <a:gd name="connsiteY13" fmla="*/ 0 h 338554"/>
                      <a:gd name="connsiteX14" fmla="*/ 6788447 w 8556866"/>
                      <a:gd name="connsiteY14" fmla="*/ 0 h 338554"/>
                      <a:gd name="connsiteX15" fmla="*/ 7102199 w 8556866"/>
                      <a:gd name="connsiteY15" fmla="*/ 0 h 338554"/>
                      <a:gd name="connsiteX16" fmla="*/ 7758225 w 8556866"/>
                      <a:gd name="connsiteY16" fmla="*/ 0 h 338554"/>
                      <a:gd name="connsiteX17" fmla="*/ 8556866 w 8556866"/>
                      <a:gd name="connsiteY17" fmla="*/ 0 h 338554"/>
                      <a:gd name="connsiteX18" fmla="*/ 8556866 w 8556866"/>
                      <a:gd name="connsiteY18" fmla="*/ 338554 h 338554"/>
                      <a:gd name="connsiteX19" fmla="*/ 8157546 w 8556866"/>
                      <a:gd name="connsiteY19" fmla="*/ 338554 h 338554"/>
                      <a:gd name="connsiteX20" fmla="*/ 7587088 w 8556866"/>
                      <a:gd name="connsiteY20" fmla="*/ 338554 h 338554"/>
                      <a:gd name="connsiteX21" fmla="*/ 7102199 w 8556866"/>
                      <a:gd name="connsiteY21" fmla="*/ 338554 h 338554"/>
                      <a:gd name="connsiteX22" fmla="*/ 6446172 w 8556866"/>
                      <a:gd name="connsiteY22" fmla="*/ 338554 h 338554"/>
                      <a:gd name="connsiteX23" fmla="*/ 5961283 w 8556866"/>
                      <a:gd name="connsiteY23" fmla="*/ 338554 h 338554"/>
                      <a:gd name="connsiteX24" fmla="*/ 5390826 w 8556866"/>
                      <a:gd name="connsiteY24" fmla="*/ 338554 h 338554"/>
                      <a:gd name="connsiteX25" fmla="*/ 4820368 w 8556866"/>
                      <a:gd name="connsiteY25" fmla="*/ 338554 h 338554"/>
                      <a:gd name="connsiteX26" fmla="*/ 4335479 w 8556866"/>
                      <a:gd name="connsiteY26" fmla="*/ 338554 h 338554"/>
                      <a:gd name="connsiteX27" fmla="*/ 3850590 w 8556866"/>
                      <a:gd name="connsiteY27" fmla="*/ 338554 h 338554"/>
                      <a:gd name="connsiteX28" fmla="*/ 3451269 w 8556866"/>
                      <a:gd name="connsiteY28" fmla="*/ 338554 h 338554"/>
                      <a:gd name="connsiteX29" fmla="*/ 3051949 w 8556866"/>
                      <a:gd name="connsiteY29" fmla="*/ 338554 h 338554"/>
                      <a:gd name="connsiteX30" fmla="*/ 2738197 w 8556866"/>
                      <a:gd name="connsiteY30" fmla="*/ 338554 h 338554"/>
                      <a:gd name="connsiteX31" fmla="*/ 2167739 w 8556866"/>
                      <a:gd name="connsiteY31" fmla="*/ 338554 h 338554"/>
                      <a:gd name="connsiteX32" fmla="*/ 1511713 w 8556866"/>
                      <a:gd name="connsiteY32" fmla="*/ 338554 h 338554"/>
                      <a:gd name="connsiteX33" fmla="*/ 941255 w 8556866"/>
                      <a:gd name="connsiteY33" fmla="*/ 338554 h 338554"/>
                      <a:gd name="connsiteX34" fmla="*/ 541935 w 8556866"/>
                      <a:gd name="connsiteY34" fmla="*/ 338554 h 338554"/>
                      <a:gd name="connsiteX35" fmla="*/ 0 w 8556866"/>
                      <a:gd name="connsiteY35" fmla="*/ 338554 h 338554"/>
                      <a:gd name="connsiteX36" fmla="*/ 0 w 8556866"/>
                      <a:gd name="connsiteY3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56866" h="338554" extrusionOk="0">
                        <a:moveTo>
                          <a:pt x="0" y="0"/>
                        </a:moveTo>
                        <a:cubicBezTo>
                          <a:pt x="200086" y="-37014"/>
                          <a:pt x="441439" y="68229"/>
                          <a:pt x="570458" y="0"/>
                        </a:cubicBezTo>
                        <a:cubicBezTo>
                          <a:pt x="699477" y="-68229"/>
                          <a:pt x="785153" y="28593"/>
                          <a:pt x="884209" y="0"/>
                        </a:cubicBezTo>
                        <a:cubicBezTo>
                          <a:pt x="983265" y="-28593"/>
                          <a:pt x="1162691" y="9138"/>
                          <a:pt x="1283530" y="0"/>
                        </a:cubicBezTo>
                        <a:cubicBezTo>
                          <a:pt x="1404369" y="-9138"/>
                          <a:pt x="1613829" y="37164"/>
                          <a:pt x="1853988" y="0"/>
                        </a:cubicBezTo>
                        <a:cubicBezTo>
                          <a:pt x="2094147" y="-37164"/>
                          <a:pt x="2054792" y="46138"/>
                          <a:pt x="2253308" y="0"/>
                        </a:cubicBezTo>
                        <a:cubicBezTo>
                          <a:pt x="2451824" y="-46138"/>
                          <a:pt x="2580305" y="35181"/>
                          <a:pt x="2823766" y="0"/>
                        </a:cubicBezTo>
                        <a:cubicBezTo>
                          <a:pt x="3067227" y="-35181"/>
                          <a:pt x="3035307" y="9348"/>
                          <a:pt x="3137518" y="0"/>
                        </a:cubicBezTo>
                        <a:cubicBezTo>
                          <a:pt x="3239729" y="-9348"/>
                          <a:pt x="3409882" y="16926"/>
                          <a:pt x="3536838" y="0"/>
                        </a:cubicBezTo>
                        <a:cubicBezTo>
                          <a:pt x="3663794" y="-16926"/>
                          <a:pt x="3844466" y="19646"/>
                          <a:pt x="3936158" y="0"/>
                        </a:cubicBezTo>
                        <a:cubicBezTo>
                          <a:pt x="4027850" y="-19646"/>
                          <a:pt x="4367630" y="16895"/>
                          <a:pt x="4506616" y="0"/>
                        </a:cubicBezTo>
                        <a:cubicBezTo>
                          <a:pt x="4645602" y="-16895"/>
                          <a:pt x="5094885" y="30031"/>
                          <a:pt x="5248211" y="0"/>
                        </a:cubicBezTo>
                        <a:cubicBezTo>
                          <a:pt x="5401538" y="-30031"/>
                          <a:pt x="5618282" y="52360"/>
                          <a:pt x="5733100" y="0"/>
                        </a:cubicBezTo>
                        <a:cubicBezTo>
                          <a:pt x="5847918" y="-52360"/>
                          <a:pt x="5935833" y="16858"/>
                          <a:pt x="6046852" y="0"/>
                        </a:cubicBezTo>
                        <a:cubicBezTo>
                          <a:pt x="6157871" y="-16858"/>
                          <a:pt x="6433054" y="34364"/>
                          <a:pt x="6788447" y="0"/>
                        </a:cubicBezTo>
                        <a:cubicBezTo>
                          <a:pt x="7143840" y="-34364"/>
                          <a:pt x="6948839" y="18787"/>
                          <a:pt x="7102199" y="0"/>
                        </a:cubicBezTo>
                        <a:cubicBezTo>
                          <a:pt x="7255559" y="-18787"/>
                          <a:pt x="7622412" y="6184"/>
                          <a:pt x="7758225" y="0"/>
                        </a:cubicBezTo>
                        <a:cubicBezTo>
                          <a:pt x="7894038" y="-6184"/>
                          <a:pt x="8198714" y="72858"/>
                          <a:pt x="8556866" y="0"/>
                        </a:cubicBezTo>
                        <a:cubicBezTo>
                          <a:pt x="8596629" y="167079"/>
                          <a:pt x="8544965" y="217791"/>
                          <a:pt x="8556866" y="338554"/>
                        </a:cubicBezTo>
                        <a:cubicBezTo>
                          <a:pt x="8473672" y="342443"/>
                          <a:pt x="8268916" y="300213"/>
                          <a:pt x="8157546" y="338554"/>
                        </a:cubicBezTo>
                        <a:cubicBezTo>
                          <a:pt x="8046176" y="376895"/>
                          <a:pt x="7840903" y="298664"/>
                          <a:pt x="7587088" y="338554"/>
                        </a:cubicBezTo>
                        <a:cubicBezTo>
                          <a:pt x="7333273" y="378444"/>
                          <a:pt x="7315031" y="326477"/>
                          <a:pt x="7102199" y="338554"/>
                        </a:cubicBezTo>
                        <a:cubicBezTo>
                          <a:pt x="6889367" y="350631"/>
                          <a:pt x="6714820" y="307285"/>
                          <a:pt x="6446172" y="338554"/>
                        </a:cubicBezTo>
                        <a:cubicBezTo>
                          <a:pt x="6177524" y="369823"/>
                          <a:pt x="6121536" y="283977"/>
                          <a:pt x="5961283" y="338554"/>
                        </a:cubicBezTo>
                        <a:cubicBezTo>
                          <a:pt x="5801030" y="393131"/>
                          <a:pt x="5587437" y="331425"/>
                          <a:pt x="5390826" y="338554"/>
                        </a:cubicBezTo>
                        <a:cubicBezTo>
                          <a:pt x="5194215" y="345683"/>
                          <a:pt x="4972987" y="321452"/>
                          <a:pt x="4820368" y="338554"/>
                        </a:cubicBezTo>
                        <a:cubicBezTo>
                          <a:pt x="4667749" y="355656"/>
                          <a:pt x="4444153" y="333321"/>
                          <a:pt x="4335479" y="338554"/>
                        </a:cubicBezTo>
                        <a:cubicBezTo>
                          <a:pt x="4226805" y="343787"/>
                          <a:pt x="4090351" y="294431"/>
                          <a:pt x="3850590" y="338554"/>
                        </a:cubicBezTo>
                        <a:cubicBezTo>
                          <a:pt x="3610829" y="382677"/>
                          <a:pt x="3602816" y="295629"/>
                          <a:pt x="3451269" y="338554"/>
                        </a:cubicBezTo>
                        <a:cubicBezTo>
                          <a:pt x="3299722" y="381479"/>
                          <a:pt x="3228011" y="294097"/>
                          <a:pt x="3051949" y="338554"/>
                        </a:cubicBezTo>
                        <a:cubicBezTo>
                          <a:pt x="2875887" y="383011"/>
                          <a:pt x="2856334" y="326564"/>
                          <a:pt x="2738197" y="338554"/>
                        </a:cubicBezTo>
                        <a:cubicBezTo>
                          <a:pt x="2620060" y="350544"/>
                          <a:pt x="2342938" y="301809"/>
                          <a:pt x="2167739" y="338554"/>
                        </a:cubicBezTo>
                        <a:cubicBezTo>
                          <a:pt x="1992540" y="375299"/>
                          <a:pt x="1687108" y="314308"/>
                          <a:pt x="1511713" y="338554"/>
                        </a:cubicBezTo>
                        <a:cubicBezTo>
                          <a:pt x="1336318" y="362800"/>
                          <a:pt x="1204978" y="303754"/>
                          <a:pt x="941255" y="338554"/>
                        </a:cubicBezTo>
                        <a:cubicBezTo>
                          <a:pt x="677532" y="373354"/>
                          <a:pt x="702908" y="293299"/>
                          <a:pt x="541935" y="338554"/>
                        </a:cubicBezTo>
                        <a:cubicBezTo>
                          <a:pt x="380962" y="383809"/>
                          <a:pt x="241898" y="294868"/>
                          <a:pt x="0" y="338554"/>
                        </a:cubicBezTo>
                        <a:cubicBezTo>
                          <a:pt x="-37670" y="172933"/>
                          <a:pt x="13957" y="134987"/>
                          <a:pt x="0" y="0"/>
                        </a:cubicBezTo>
                        <a:close/>
                      </a:path>
                    </a:pathLst>
                  </a:custGeom>
                  <ask:type>
                    <ask:lineSketchNone/>
                  </ask:type>
                </ask:lineSketchStyleProps>
              </a:ext>
            </a:extLst>
          </a:ln>
        </p:spPr>
        <p:txBody>
          <a:bodyPr wrap="square" rtlCol="0">
            <a:spAutoFit/>
          </a:bodyPr>
          <a:lstStyle>
            <a:defPPr>
              <a:defRPr lang="en-US"/>
            </a:defPPr>
            <a:lvl1pPr algn="ctr">
              <a:defRPr sz="1600" b="1">
                <a:solidFill>
                  <a:srgbClr val="002060"/>
                </a:solidFill>
              </a:defRPr>
            </a:lvl1pPr>
          </a:lstStyle>
          <a:p>
            <a:pPr defTabSz="457189">
              <a:defRPr/>
            </a:pPr>
            <a:r>
              <a:rPr lang="en-GB" sz="1800">
                <a:solidFill>
                  <a:srgbClr val="2B2B40"/>
                </a:solidFill>
                <a:latin typeface="Trebuchet MS"/>
              </a:rPr>
              <a:t>It’s not about saying ‘no’, it’s about scaling ‘yes’ safely.</a:t>
            </a:r>
          </a:p>
        </p:txBody>
      </p:sp>
      <p:sp>
        <p:nvSpPr>
          <p:cNvPr id="2" name="Text Placeholder 2">
            <a:extLst>
              <a:ext uri="{FF2B5EF4-FFF2-40B4-BE49-F238E27FC236}">
                <a16:creationId xmlns:a16="http://schemas.microsoft.com/office/drawing/2014/main" id="{00745410-1EF8-2A3B-F4E7-BE002B409341}"/>
              </a:ext>
            </a:extLst>
          </p:cNvPr>
          <p:cNvSpPr txBox="1">
            <a:spLocks/>
          </p:cNvSpPr>
          <p:nvPr/>
        </p:nvSpPr>
        <p:spPr>
          <a:xfrm>
            <a:off x="502393" y="1742327"/>
            <a:ext cx="5494045" cy="4516943"/>
          </a:xfrm>
          <a:prstGeom prst="rect">
            <a:avLst/>
          </a:prstGeom>
        </p:spPr>
        <p:txBody>
          <a:bodyPr/>
          <a:lstStyle>
            <a:lvl1pPr marL="228600" indent="-228600" algn="l" defTabSz="914400"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6"/>
              </a:buClr>
              <a:buNone/>
            </a:pPr>
            <a:r>
              <a:rPr lang="en-GB" sz="1800" b="1">
                <a:solidFill>
                  <a:srgbClr val="000000"/>
                </a:solidFill>
              </a:rPr>
              <a:t>Establish a cross-functional AI Governance Board to:</a:t>
            </a:r>
          </a:p>
          <a:p>
            <a:pPr>
              <a:lnSpc>
                <a:spcPct val="100000"/>
              </a:lnSpc>
              <a:spcAft>
                <a:spcPts val="1200"/>
              </a:spcAft>
              <a:buClr>
                <a:schemeClr val="accent6"/>
              </a:buClr>
            </a:pPr>
            <a:r>
              <a:rPr lang="en-GB" sz="1800">
                <a:solidFill>
                  <a:srgbClr val="000000"/>
                </a:solidFill>
              </a:rPr>
              <a:t>Mandate ownership of:</a:t>
            </a:r>
          </a:p>
          <a:p>
            <a:pPr lvl="1">
              <a:lnSpc>
                <a:spcPct val="100000"/>
              </a:lnSpc>
              <a:spcAft>
                <a:spcPts val="1200"/>
              </a:spcAft>
              <a:buClr>
                <a:schemeClr val="accent6"/>
              </a:buClr>
            </a:pPr>
            <a:r>
              <a:rPr lang="en-GB" sz="1800">
                <a:solidFill>
                  <a:srgbClr val="000000"/>
                </a:solidFill>
              </a:rPr>
              <a:t>AI policy approval</a:t>
            </a:r>
          </a:p>
          <a:p>
            <a:pPr lvl="1">
              <a:lnSpc>
                <a:spcPct val="100000"/>
              </a:lnSpc>
              <a:spcAft>
                <a:spcPts val="1200"/>
              </a:spcAft>
              <a:buClr>
                <a:schemeClr val="accent6"/>
              </a:buClr>
            </a:pPr>
            <a:r>
              <a:rPr lang="en-GB" sz="1800">
                <a:solidFill>
                  <a:srgbClr val="000000"/>
                </a:solidFill>
              </a:rPr>
              <a:t>High-risk use case review</a:t>
            </a:r>
          </a:p>
          <a:p>
            <a:pPr lvl="1">
              <a:lnSpc>
                <a:spcPct val="100000"/>
              </a:lnSpc>
              <a:spcAft>
                <a:spcPts val="1200"/>
              </a:spcAft>
              <a:buClr>
                <a:schemeClr val="accent6"/>
              </a:buClr>
            </a:pPr>
            <a:r>
              <a:rPr lang="en-GB" sz="1800">
                <a:solidFill>
                  <a:srgbClr val="000000"/>
                </a:solidFill>
              </a:rPr>
              <a:t>AI Risk Management Framework</a:t>
            </a:r>
          </a:p>
          <a:p>
            <a:pPr>
              <a:lnSpc>
                <a:spcPct val="100000"/>
              </a:lnSpc>
              <a:spcAft>
                <a:spcPts val="1200"/>
              </a:spcAft>
              <a:buClr>
                <a:schemeClr val="accent6"/>
              </a:buClr>
            </a:pPr>
            <a:r>
              <a:rPr lang="en-GB" sz="1800">
                <a:solidFill>
                  <a:srgbClr val="000000"/>
                </a:solidFill>
              </a:rPr>
              <a:t>Act as the formal escalation and accountability body for AI-related harm or ethical concerns.</a:t>
            </a:r>
          </a:p>
          <a:p>
            <a:pPr>
              <a:lnSpc>
                <a:spcPct val="100000"/>
              </a:lnSpc>
              <a:spcAft>
                <a:spcPts val="1200"/>
              </a:spcAft>
              <a:buClr>
                <a:schemeClr val="accent6"/>
              </a:buClr>
            </a:pPr>
            <a:r>
              <a:rPr lang="en-GB" sz="1800">
                <a:solidFill>
                  <a:srgbClr val="000000"/>
                </a:solidFill>
              </a:rPr>
              <a:t>Operate under executive sponsorship with a clear charter and regular governance cadence.</a:t>
            </a:r>
            <a:endParaRPr lang="en-GB" sz="1800">
              <a:solidFill>
                <a:schemeClr val="accent6"/>
              </a:solidFill>
            </a:endParaRPr>
          </a:p>
        </p:txBody>
      </p:sp>
      <p:grpSp>
        <p:nvGrpSpPr>
          <p:cNvPr id="4" name="Group 3">
            <a:extLst>
              <a:ext uri="{FF2B5EF4-FFF2-40B4-BE49-F238E27FC236}">
                <a16:creationId xmlns:a16="http://schemas.microsoft.com/office/drawing/2014/main" id="{F58CC3B9-B0CB-2B71-2129-05B5B5DA4784}"/>
              </a:ext>
            </a:extLst>
          </p:cNvPr>
          <p:cNvGrpSpPr/>
          <p:nvPr/>
        </p:nvGrpSpPr>
        <p:grpSpPr>
          <a:xfrm>
            <a:off x="5546996" y="1671080"/>
            <a:ext cx="5607637" cy="4356661"/>
            <a:chOff x="737668" y="1385140"/>
            <a:chExt cx="5607637" cy="4356661"/>
          </a:xfrm>
        </p:grpSpPr>
        <p:pic>
          <p:nvPicPr>
            <p:cNvPr id="5" name="Picture 4" descr="A circular diagram with arrows pointing to the center&#10;&#10;AI-generated content may be incorrect.">
              <a:extLst>
                <a:ext uri="{FF2B5EF4-FFF2-40B4-BE49-F238E27FC236}">
                  <a16:creationId xmlns:a16="http://schemas.microsoft.com/office/drawing/2014/main" id="{574A53C2-4A98-5A0C-C73F-45F032458A96}"/>
                </a:ext>
              </a:extLst>
            </p:cNvPr>
            <p:cNvPicPr>
              <a:picLocks noChangeAspect="1"/>
            </p:cNvPicPr>
            <p:nvPr/>
          </p:nvPicPr>
          <p:blipFill>
            <a:blip r:embed="rId3"/>
            <a:stretch>
              <a:fillRect/>
            </a:stretch>
          </p:blipFill>
          <p:spPr>
            <a:xfrm>
              <a:off x="737668" y="1982480"/>
              <a:ext cx="5607637" cy="3154296"/>
            </a:xfrm>
            <a:prstGeom prst="rect">
              <a:avLst/>
            </a:prstGeom>
          </p:spPr>
        </p:pic>
        <p:sp>
          <p:nvSpPr>
            <p:cNvPr id="6" name="Flowchart: Terminator 5">
              <a:extLst>
                <a:ext uri="{FF2B5EF4-FFF2-40B4-BE49-F238E27FC236}">
                  <a16:creationId xmlns:a16="http://schemas.microsoft.com/office/drawing/2014/main" id="{B42FAF4B-AFA1-AF4B-4007-BDAAD1D31542}"/>
                </a:ext>
              </a:extLst>
            </p:cNvPr>
            <p:cNvSpPr/>
            <p:nvPr/>
          </p:nvSpPr>
          <p:spPr>
            <a:xfrm>
              <a:off x="2497311" y="1385140"/>
              <a:ext cx="2064107" cy="597340"/>
            </a:xfrm>
            <a:prstGeom prst="flowChartTerminator">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Technical Design Authority</a:t>
              </a:r>
            </a:p>
          </p:txBody>
        </p:sp>
        <p:sp>
          <p:nvSpPr>
            <p:cNvPr id="7" name="Flowchart: Terminator 6">
              <a:extLst>
                <a:ext uri="{FF2B5EF4-FFF2-40B4-BE49-F238E27FC236}">
                  <a16:creationId xmlns:a16="http://schemas.microsoft.com/office/drawing/2014/main" id="{D15AAAFE-B14F-E5EB-3CD3-9E9C2DCD7282}"/>
                </a:ext>
              </a:extLst>
            </p:cNvPr>
            <p:cNvSpPr/>
            <p:nvPr/>
          </p:nvSpPr>
          <p:spPr>
            <a:xfrm rot="3325116">
              <a:off x="4284157" y="2327265"/>
              <a:ext cx="1947870" cy="597340"/>
            </a:xfrm>
            <a:prstGeom prst="flowChartTerminator">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Change Advisory Board</a:t>
              </a:r>
            </a:p>
          </p:txBody>
        </p:sp>
        <p:sp>
          <p:nvSpPr>
            <p:cNvPr id="8" name="Flowchart: Terminator 7">
              <a:extLst>
                <a:ext uri="{FF2B5EF4-FFF2-40B4-BE49-F238E27FC236}">
                  <a16:creationId xmlns:a16="http://schemas.microsoft.com/office/drawing/2014/main" id="{53CE8D4A-C4EE-B4B9-A1DB-C4C176C8BD15}"/>
                </a:ext>
              </a:extLst>
            </p:cNvPr>
            <p:cNvSpPr/>
            <p:nvPr/>
          </p:nvSpPr>
          <p:spPr>
            <a:xfrm rot="18276860">
              <a:off x="999885" y="2302559"/>
              <a:ext cx="1835844" cy="597340"/>
            </a:xfrm>
            <a:prstGeom prst="flowChartTerminator">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Data Governance</a:t>
              </a:r>
            </a:p>
          </p:txBody>
        </p:sp>
        <p:sp>
          <p:nvSpPr>
            <p:cNvPr id="9" name="Flowchart: Terminator 8">
              <a:extLst>
                <a:ext uri="{FF2B5EF4-FFF2-40B4-BE49-F238E27FC236}">
                  <a16:creationId xmlns:a16="http://schemas.microsoft.com/office/drawing/2014/main" id="{5DAAC68C-0AB1-8C11-A296-745BA7DB1534}"/>
                </a:ext>
              </a:extLst>
            </p:cNvPr>
            <p:cNvSpPr/>
            <p:nvPr/>
          </p:nvSpPr>
          <p:spPr>
            <a:xfrm rot="18601724">
              <a:off x="4195950" y="4328990"/>
              <a:ext cx="1934043" cy="597340"/>
            </a:xfrm>
            <a:prstGeom prst="flowChartTerminator">
              <a:avLst/>
            </a:prstGeom>
            <a:noFill/>
            <a:ln w="76200" cap="flat" cmpd="sng" algn="ctr">
              <a:solidFill>
                <a:srgbClr val="FFC000"/>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AI Governance Board</a:t>
              </a:r>
            </a:p>
          </p:txBody>
        </p:sp>
        <p:sp>
          <p:nvSpPr>
            <p:cNvPr id="11" name="Flowchart: Terminator 10">
              <a:extLst>
                <a:ext uri="{FF2B5EF4-FFF2-40B4-BE49-F238E27FC236}">
                  <a16:creationId xmlns:a16="http://schemas.microsoft.com/office/drawing/2014/main" id="{000F777E-B0F6-CC61-AC0F-EF2D219FDFBC}"/>
                </a:ext>
              </a:extLst>
            </p:cNvPr>
            <p:cNvSpPr/>
            <p:nvPr/>
          </p:nvSpPr>
          <p:spPr>
            <a:xfrm>
              <a:off x="2798961" y="5144461"/>
              <a:ext cx="1481265" cy="597340"/>
            </a:xfrm>
            <a:prstGeom prst="flowChartTerminator">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InfoSec</a:t>
              </a:r>
            </a:p>
          </p:txBody>
        </p:sp>
        <p:sp>
          <p:nvSpPr>
            <p:cNvPr id="12" name="Flowchart: Terminator 11">
              <a:extLst>
                <a:ext uri="{FF2B5EF4-FFF2-40B4-BE49-F238E27FC236}">
                  <a16:creationId xmlns:a16="http://schemas.microsoft.com/office/drawing/2014/main" id="{0C95B5B9-D5CC-4014-CA37-9707F3D9D94B}"/>
                </a:ext>
              </a:extLst>
            </p:cNvPr>
            <p:cNvSpPr/>
            <p:nvPr/>
          </p:nvSpPr>
          <p:spPr>
            <a:xfrm rot="3313987">
              <a:off x="1171679" y="4251080"/>
              <a:ext cx="1481265" cy="597340"/>
            </a:xfrm>
            <a:prstGeom prst="flowChartTerminator">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a:solidFill>
                    <a:schemeClr val="accent1"/>
                  </a:solidFill>
                </a:rPr>
                <a:t>Steering Committee</a:t>
              </a:r>
            </a:p>
          </p:txBody>
        </p:sp>
        <p:sp>
          <p:nvSpPr>
            <p:cNvPr id="13" name="Flowchart: Terminator 12">
              <a:extLst>
                <a:ext uri="{FF2B5EF4-FFF2-40B4-BE49-F238E27FC236}">
                  <a16:creationId xmlns:a16="http://schemas.microsoft.com/office/drawing/2014/main" id="{BAAD3830-DC63-11B2-F486-17A9C8C24E70}"/>
                </a:ext>
              </a:extLst>
            </p:cNvPr>
            <p:cNvSpPr/>
            <p:nvPr/>
          </p:nvSpPr>
          <p:spPr>
            <a:xfrm>
              <a:off x="2653342" y="3251887"/>
              <a:ext cx="1835843" cy="597340"/>
            </a:xfrm>
            <a:prstGeom prst="flowChartTerminator">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sz="2000" b="1">
                  <a:solidFill>
                    <a:schemeClr val="accent1"/>
                  </a:solidFill>
                </a:rPr>
                <a:t>Governance Forums</a:t>
              </a:r>
            </a:p>
          </p:txBody>
        </p:sp>
      </p:grpSp>
      <p:pic>
        <p:nvPicPr>
          <p:cNvPr id="15" name="Picture 14" descr="A drawing of light bulbs and a funnel&#10;&#10;AI-generated content may be incorrect.">
            <a:extLst>
              <a:ext uri="{FF2B5EF4-FFF2-40B4-BE49-F238E27FC236}">
                <a16:creationId xmlns:a16="http://schemas.microsoft.com/office/drawing/2014/main" id="{4EC076EE-C475-845B-5FF9-21C1A1321027}"/>
              </a:ext>
            </a:extLst>
          </p:cNvPr>
          <p:cNvPicPr>
            <a:picLocks noChangeAspect="1"/>
          </p:cNvPicPr>
          <p:nvPr/>
        </p:nvPicPr>
        <p:blipFill>
          <a:blip r:embed="rId4">
            <a:duotone>
              <a:prstClr val="black"/>
              <a:schemeClr val="tx2">
                <a:tint val="45000"/>
                <a:satMod val="400000"/>
              </a:schemeClr>
            </a:duotone>
          </a:blip>
          <a:srcRect l="22326" r="50645"/>
          <a:stretch/>
        </p:blipFill>
        <p:spPr>
          <a:xfrm rot="2668219">
            <a:off x="10119089" y="239957"/>
            <a:ext cx="994394" cy="2069464"/>
          </a:xfrm>
          <a:prstGeom prst="rect">
            <a:avLst/>
          </a:prstGeom>
        </p:spPr>
      </p:pic>
      <p:sp>
        <p:nvSpPr>
          <p:cNvPr id="16" name="TextBox 15">
            <a:extLst>
              <a:ext uri="{FF2B5EF4-FFF2-40B4-BE49-F238E27FC236}">
                <a16:creationId xmlns:a16="http://schemas.microsoft.com/office/drawing/2014/main" id="{9979018F-01FF-009C-1EE7-557091F4265F}"/>
              </a:ext>
            </a:extLst>
          </p:cNvPr>
          <p:cNvSpPr txBox="1"/>
          <p:nvPr/>
        </p:nvSpPr>
        <p:spPr>
          <a:xfrm rot="17596949">
            <a:off x="9277979" y="800005"/>
            <a:ext cx="1288552" cy="646331"/>
          </a:xfrm>
          <a:prstGeom prst="rect">
            <a:avLst/>
          </a:prstGeom>
          <a:noFill/>
        </p:spPr>
        <p:txBody>
          <a:bodyPr wrap="square" rtlCol="0">
            <a:spAutoFit/>
          </a:bodyPr>
          <a:lstStyle/>
          <a:p>
            <a:r>
              <a:rPr lang="en-GB" spc="-8">
                <a:solidFill>
                  <a:schemeClr val="accent6"/>
                </a:solidFill>
              </a:rPr>
              <a:t>Innovation Backlog</a:t>
            </a:r>
          </a:p>
        </p:txBody>
      </p:sp>
    </p:spTree>
    <p:extLst>
      <p:ext uri="{BB962C8B-B14F-4D97-AF65-F5344CB8AC3E}">
        <p14:creationId xmlns:p14="http://schemas.microsoft.com/office/powerpoint/2010/main" val="235592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A7E8C1-71B5-F928-F573-693108B7759E}"/>
              </a:ext>
            </a:extLst>
          </p:cNvPr>
          <p:cNvSpPr/>
          <p:nvPr/>
        </p:nvSpPr>
        <p:spPr>
          <a:xfrm>
            <a:off x="204984" y="1573134"/>
            <a:ext cx="2934932" cy="4807277"/>
          </a:xfrm>
          <a:prstGeom prst="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45" name="Rectangle 44">
            <a:extLst>
              <a:ext uri="{FF2B5EF4-FFF2-40B4-BE49-F238E27FC236}">
                <a16:creationId xmlns:a16="http://schemas.microsoft.com/office/drawing/2014/main" id="{56A28D88-3888-41B1-6AD3-EC4C9D04B498}"/>
              </a:ext>
            </a:extLst>
          </p:cNvPr>
          <p:cNvSpPr/>
          <p:nvPr/>
        </p:nvSpPr>
        <p:spPr>
          <a:xfrm>
            <a:off x="3245307" y="1573135"/>
            <a:ext cx="8354814" cy="4807277"/>
          </a:xfrm>
          <a:prstGeom prst="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 name="Rectangle 5">
            <a:extLst>
              <a:ext uri="{FF2B5EF4-FFF2-40B4-BE49-F238E27FC236}">
                <a16:creationId xmlns:a16="http://schemas.microsoft.com/office/drawing/2014/main" id="{BE868294-A59E-A6E0-A915-DCC0645A8ECC}"/>
              </a:ext>
            </a:extLst>
          </p:cNvPr>
          <p:cNvSpPr/>
          <p:nvPr/>
        </p:nvSpPr>
        <p:spPr>
          <a:xfrm>
            <a:off x="195334" y="1585088"/>
            <a:ext cx="2943426" cy="50851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Frameworks &amp; Policies</a:t>
            </a:r>
          </a:p>
        </p:txBody>
      </p:sp>
      <p:sp>
        <p:nvSpPr>
          <p:cNvPr id="3" name="Title 2">
            <a:extLst>
              <a:ext uri="{FF2B5EF4-FFF2-40B4-BE49-F238E27FC236}">
                <a16:creationId xmlns:a16="http://schemas.microsoft.com/office/drawing/2014/main" id="{2BCF358A-DAF8-A6DB-3B10-74775B09FDBE}"/>
              </a:ext>
            </a:extLst>
          </p:cNvPr>
          <p:cNvSpPr>
            <a:spLocks noGrp="1"/>
          </p:cNvSpPr>
          <p:nvPr>
            <p:ph type="title"/>
          </p:nvPr>
        </p:nvSpPr>
        <p:spPr/>
        <p:txBody>
          <a:bodyPr/>
          <a:lstStyle/>
          <a:p>
            <a:r>
              <a:rPr lang="en-GB">
                <a:solidFill>
                  <a:schemeClr val="accent1"/>
                </a:solidFill>
              </a:rPr>
              <a:t>Governance &amp; Risk Management</a:t>
            </a:r>
          </a:p>
        </p:txBody>
      </p:sp>
      <p:pic>
        <p:nvPicPr>
          <p:cNvPr id="2" name="Picture 1">
            <a:extLst>
              <a:ext uri="{FF2B5EF4-FFF2-40B4-BE49-F238E27FC236}">
                <a16:creationId xmlns:a16="http://schemas.microsoft.com/office/drawing/2014/main" id="{1198C98A-5636-12E5-A193-37F7B9B9133C}"/>
              </a:ext>
            </a:extLst>
          </p:cNvPr>
          <p:cNvPicPr>
            <a:picLocks noChangeAspect="1"/>
          </p:cNvPicPr>
          <p:nvPr/>
        </p:nvPicPr>
        <p:blipFill>
          <a:blip r:embed="rId3"/>
          <a:srcRect r="56499"/>
          <a:stretch>
            <a:fillRect/>
          </a:stretch>
        </p:blipFill>
        <p:spPr>
          <a:xfrm>
            <a:off x="395046" y="2809535"/>
            <a:ext cx="2735219" cy="1085684"/>
          </a:xfrm>
          <a:prstGeom prst="rect">
            <a:avLst/>
          </a:prstGeom>
        </p:spPr>
      </p:pic>
      <p:pic>
        <p:nvPicPr>
          <p:cNvPr id="4" name="Picture 3">
            <a:extLst>
              <a:ext uri="{FF2B5EF4-FFF2-40B4-BE49-F238E27FC236}">
                <a16:creationId xmlns:a16="http://schemas.microsoft.com/office/drawing/2014/main" id="{E5125FA7-78EE-C961-5C1E-341E579402F5}"/>
              </a:ext>
            </a:extLst>
          </p:cNvPr>
          <p:cNvPicPr>
            <a:picLocks noChangeAspect="1"/>
          </p:cNvPicPr>
          <p:nvPr/>
        </p:nvPicPr>
        <p:blipFill>
          <a:blip r:embed="rId3"/>
          <a:srcRect l="53536"/>
          <a:stretch>
            <a:fillRect/>
          </a:stretch>
        </p:blipFill>
        <p:spPr>
          <a:xfrm>
            <a:off x="281982" y="5030964"/>
            <a:ext cx="2735219" cy="1016455"/>
          </a:xfrm>
          <a:prstGeom prst="rect">
            <a:avLst/>
          </a:prstGeom>
        </p:spPr>
      </p:pic>
      <p:sp>
        <p:nvSpPr>
          <p:cNvPr id="7" name="Rectangle 6">
            <a:extLst>
              <a:ext uri="{FF2B5EF4-FFF2-40B4-BE49-F238E27FC236}">
                <a16:creationId xmlns:a16="http://schemas.microsoft.com/office/drawing/2014/main" id="{344D088B-C84A-3D38-3636-B9353F30435A}"/>
              </a:ext>
            </a:extLst>
          </p:cNvPr>
          <p:cNvSpPr/>
          <p:nvPr/>
        </p:nvSpPr>
        <p:spPr>
          <a:xfrm>
            <a:off x="3245307" y="1585089"/>
            <a:ext cx="8354814" cy="508515"/>
          </a:xfrm>
          <a:prstGeom prst="rect">
            <a:avLst/>
          </a:prstGeom>
          <a:no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Approach</a:t>
            </a:r>
          </a:p>
        </p:txBody>
      </p:sp>
      <p:pic>
        <p:nvPicPr>
          <p:cNvPr id="19" name="Picture 18" descr="A group of people sitting at a table&#10;&#10;AI-generated content may be incorrect.">
            <a:extLst>
              <a:ext uri="{FF2B5EF4-FFF2-40B4-BE49-F238E27FC236}">
                <a16:creationId xmlns:a16="http://schemas.microsoft.com/office/drawing/2014/main" id="{7F2B5EC0-B1F7-F18F-5D5A-9E6DDD3AC68D}"/>
              </a:ext>
            </a:extLst>
          </p:cNvPr>
          <p:cNvPicPr>
            <a:picLocks noChangeAspect="1"/>
          </p:cNvPicPr>
          <p:nvPr/>
        </p:nvPicPr>
        <p:blipFill>
          <a:blip r:embed="rId4"/>
          <a:srcRect b="29245"/>
          <a:stretch/>
        </p:blipFill>
        <p:spPr>
          <a:xfrm>
            <a:off x="6915959" y="2269760"/>
            <a:ext cx="1525748" cy="1079551"/>
          </a:xfrm>
          <a:prstGeom prst="rect">
            <a:avLst/>
          </a:prstGeom>
        </p:spPr>
      </p:pic>
      <p:pic>
        <p:nvPicPr>
          <p:cNvPr id="20" name="Picture 19" descr="A purple and black web page&#10;&#10;AI-generated content may be incorrect.">
            <a:extLst>
              <a:ext uri="{FF2B5EF4-FFF2-40B4-BE49-F238E27FC236}">
                <a16:creationId xmlns:a16="http://schemas.microsoft.com/office/drawing/2014/main" id="{ADDC98D4-E64D-7727-D8ED-CABA42F8A68C}"/>
              </a:ext>
            </a:extLst>
          </p:cNvPr>
          <p:cNvPicPr>
            <a:picLocks noChangeAspect="1"/>
          </p:cNvPicPr>
          <p:nvPr/>
        </p:nvPicPr>
        <p:blipFill>
          <a:blip r:embed="rId5"/>
          <a:stretch>
            <a:fillRect/>
          </a:stretch>
        </p:blipFill>
        <p:spPr>
          <a:xfrm>
            <a:off x="3948950" y="2171783"/>
            <a:ext cx="1025284" cy="1025284"/>
          </a:xfrm>
          <a:prstGeom prst="rect">
            <a:avLst/>
          </a:prstGeom>
        </p:spPr>
      </p:pic>
      <p:sp>
        <p:nvSpPr>
          <p:cNvPr id="21" name="Arrow: Chevron 20">
            <a:extLst>
              <a:ext uri="{FF2B5EF4-FFF2-40B4-BE49-F238E27FC236}">
                <a16:creationId xmlns:a16="http://schemas.microsoft.com/office/drawing/2014/main" id="{A8645A71-BD3A-530C-B586-7D2764987AC7}"/>
              </a:ext>
            </a:extLst>
          </p:cNvPr>
          <p:cNvSpPr/>
          <p:nvPr/>
        </p:nvSpPr>
        <p:spPr>
          <a:xfrm>
            <a:off x="5941904" y="2629780"/>
            <a:ext cx="534542" cy="820455"/>
          </a:xfrm>
          <a:prstGeom prst="chevr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Arrow: Chevron 21">
            <a:extLst>
              <a:ext uri="{FF2B5EF4-FFF2-40B4-BE49-F238E27FC236}">
                <a16:creationId xmlns:a16="http://schemas.microsoft.com/office/drawing/2014/main" id="{D9A55F2A-24B9-94A2-73C5-9C33A7C8EA7E}"/>
              </a:ext>
            </a:extLst>
          </p:cNvPr>
          <p:cNvSpPr/>
          <p:nvPr/>
        </p:nvSpPr>
        <p:spPr>
          <a:xfrm>
            <a:off x="8981078" y="2594528"/>
            <a:ext cx="518923" cy="820455"/>
          </a:xfrm>
          <a:prstGeom prst="chevron">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Picture 22" descr="A calendar with a clock&#10;&#10;AI-generated content may be incorrect.">
            <a:extLst>
              <a:ext uri="{FF2B5EF4-FFF2-40B4-BE49-F238E27FC236}">
                <a16:creationId xmlns:a16="http://schemas.microsoft.com/office/drawing/2014/main" id="{2F8388B1-9661-8C7E-3B6E-8BB750EF6D43}"/>
              </a:ext>
            </a:extLst>
          </p:cNvPr>
          <p:cNvPicPr>
            <a:picLocks noChangeAspect="1"/>
          </p:cNvPicPr>
          <p:nvPr/>
        </p:nvPicPr>
        <p:blipFill>
          <a:blip r:embed="rId6"/>
          <a:srcRect b="20077"/>
          <a:stretch/>
        </p:blipFill>
        <p:spPr>
          <a:xfrm>
            <a:off x="10028832" y="2373349"/>
            <a:ext cx="1124086" cy="898402"/>
          </a:xfrm>
          <a:prstGeom prst="rect">
            <a:avLst/>
          </a:prstGeom>
        </p:spPr>
      </p:pic>
      <p:sp>
        <p:nvSpPr>
          <p:cNvPr id="24" name="TextBox 23">
            <a:extLst>
              <a:ext uri="{FF2B5EF4-FFF2-40B4-BE49-F238E27FC236}">
                <a16:creationId xmlns:a16="http://schemas.microsoft.com/office/drawing/2014/main" id="{2B12BBAC-A7A7-50C2-D724-4497FDEE6FBF}"/>
              </a:ext>
            </a:extLst>
          </p:cNvPr>
          <p:cNvSpPr txBox="1"/>
          <p:nvPr/>
        </p:nvSpPr>
        <p:spPr>
          <a:xfrm>
            <a:off x="3555729" y="3811147"/>
            <a:ext cx="1924050" cy="369332"/>
          </a:xfrm>
          <a:prstGeom prst="rect">
            <a:avLst/>
          </a:prstGeom>
          <a:noFill/>
        </p:spPr>
        <p:txBody>
          <a:bodyPr wrap="square" rtlCol="0">
            <a:spAutoFit/>
          </a:bodyPr>
          <a:lstStyle/>
          <a:p>
            <a:pPr algn="ctr"/>
            <a:r>
              <a:rPr lang="en-GB" b="1">
                <a:solidFill>
                  <a:schemeClr val="tx2"/>
                </a:solidFill>
              </a:rPr>
              <a:t>Identify &amp; Log</a:t>
            </a:r>
          </a:p>
        </p:txBody>
      </p:sp>
      <p:sp>
        <p:nvSpPr>
          <p:cNvPr id="25" name="TextBox 24">
            <a:extLst>
              <a:ext uri="{FF2B5EF4-FFF2-40B4-BE49-F238E27FC236}">
                <a16:creationId xmlns:a16="http://schemas.microsoft.com/office/drawing/2014/main" id="{4F197D3D-E513-819B-602A-121279B52790}"/>
              </a:ext>
            </a:extLst>
          </p:cNvPr>
          <p:cNvSpPr txBox="1"/>
          <p:nvPr/>
        </p:nvSpPr>
        <p:spPr>
          <a:xfrm>
            <a:off x="6518028" y="3820978"/>
            <a:ext cx="2504633" cy="369332"/>
          </a:xfrm>
          <a:prstGeom prst="rect">
            <a:avLst/>
          </a:prstGeom>
          <a:noFill/>
        </p:spPr>
        <p:txBody>
          <a:bodyPr wrap="square" rtlCol="0">
            <a:spAutoFit/>
          </a:bodyPr>
          <a:lstStyle/>
          <a:p>
            <a:pPr algn="ctr"/>
            <a:r>
              <a:rPr lang="en-GB" b="1">
                <a:solidFill>
                  <a:schemeClr val="tx2"/>
                </a:solidFill>
              </a:rPr>
              <a:t>AI Governance Forum</a:t>
            </a:r>
          </a:p>
        </p:txBody>
      </p:sp>
      <p:sp>
        <p:nvSpPr>
          <p:cNvPr id="26" name="TextBox 25">
            <a:extLst>
              <a:ext uri="{FF2B5EF4-FFF2-40B4-BE49-F238E27FC236}">
                <a16:creationId xmlns:a16="http://schemas.microsoft.com/office/drawing/2014/main" id="{B4BC2828-930C-80F0-89E9-36ACE6D3E805}"/>
              </a:ext>
            </a:extLst>
          </p:cNvPr>
          <p:cNvSpPr txBox="1"/>
          <p:nvPr/>
        </p:nvSpPr>
        <p:spPr>
          <a:xfrm>
            <a:off x="9552047" y="3811147"/>
            <a:ext cx="2188149" cy="369332"/>
          </a:xfrm>
          <a:prstGeom prst="rect">
            <a:avLst/>
          </a:prstGeom>
          <a:noFill/>
        </p:spPr>
        <p:txBody>
          <a:bodyPr wrap="square" rtlCol="0">
            <a:spAutoFit/>
          </a:bodyPr>
          <a:lstStyle/>
          <a:p>
            <a:pPr algn="ctr"/>
            <a:r>
              <a:rPr lang="en-GB" b="1">
                <a:solidFill>
                  <a:schemeClr val="tx2"/>
                </a:solidFill>
              </a:rPr>
              <a:t>Regular check-in</a:t>
            </a:r>
          </a:p>
        </p:txBody>
      </p:sp>
      <p:sp>
        <p:nvSpPr>
          <p:cNvPr id="27" name="Text Placeholder 2">
            <a:extLst>
              <a:ext uri="{FF2B5EF4-FFF2-40B4-BE49-F238E27FC236}">
                <a16:creationId xmlns:a16="http://schemas.microsoft.com/office/drawing/2014/main" id="{B58AD41F-F527-DF4F-5366-42643FEF7A7A}"/>
              </a:ext>
            </a:extLst>
          </p:cNvPr>
          <p:cNvSpPr txBox="1">
            <a:spLocks/>
          </p:cNvSpPr>
          <p:nvPr/>
        </p:nvSpPr>
        <p:spPr>
          <a:xfrm>
            <a:off x="3371150" y="4190310"/>
            <a:ext cx="2691040" cy="1908659"/>
          </a:xfrm>
          <a:ln>
            <a:noFill/>
            <a:extLst>
              <a:ext uri="{C807C97D-BFC1-408E-A445-0C87EB9F89A2}">
                <ask:lineSketchStyleProps xmlns:ask="http://schemas.microsoft.com/office/drawing/2018/sketchyshapes" sd="511959134">
                  <ask:type>
                    <ask:lineSketchFreehand/>
                  </ask:type>
                </ask:lineSketchStyleProps>
              </a:ext>
            </a:extLst>
          </a:ln>
        </p:spPr>
        <p:txBody>
          <a:bodyPr vert="horz" lIns="91440" tIns="45720" rIns="91440" bIns="45720" rtlCol="0">
            <a:noAutofit/>
          </a:bodyPr>
          <a:lstStyle>
            <a:defPPr>
              <a:defRPr lang="en-US"/>
            </a:defPPr>
            <a:lvl1pPr marL="285750" indent="-285750" defTabSz="914400">
              <a:lnSpc>
                <a:spcPct val="120000"/>
              </a:lnSpc>
              <a:spcBef>
                <a:spcPts val="0"/>
              </a:spcBef>
              <a:buClr>
                <a:srgbClr val="7215C9"/>
              </a:buClr>
              <a:buSzPct val="120000"/>
              <a:buFont typeface="Wingdings" panose="05000000000000000000" pitchFamily="2" charset="2"/>
              <a:buChar char="§"/>
              <a:defRPr sz="1400">
                <a:solidFill>
                  <a:srgbClr val="000000"/>
                </a:solidFill>
                <a:latin typeface="Trebuchet MS" panose="020B0603020202020204" pitchFamily="34" charset="0"/>
              </a:defRPr>
            </a:lvl1pPr>
            <a:lvl2pPr marL="742950" lvl="1" indent="0" defTabSz="914400">
              <a:lnSpc>
                <a:spcPct val="90000"/>
              </a:lnSpc>
              <a:spcBef>
                <a:spcPts val="500"/>
              </a:spcBef>
              <a:buClr>
                <a:srgbClr val="787090"/>
              </a:buClr>
              <a:buSzPct val="100000"/>
              <a:buFont typeface="Arial" panose="020B0604020202020204" pitchFamily="34" charset="0"/>
              <a:buChar char="•"/>
              <a:defRPr sz="1400">
                <a:latin typeface="Trebuchet MS" panose="020B0603020202020204" pitchFamily="34" charset="0"/>
              </a:defRPr>
            </a:lvl2pPr>
            <a:lvl3pPr indent="0" defTabSz="914400">
              <a:lnSpc>
                <a:spcPct val="90000"/>
              </a:lnSpc>
              <a:spcBef>
                <a:spcPts val="500"/>
              </a:spcBef>
              <a:buClr>
                <a:srgbClr val="FF2770"/>
              </a:buClr>
              <a:buSzPct val="120000"/>
              <a:buFont typeface="Arial" panose="020B0604020202020204" pitchFamily="34" charset="0"/>
              <a:buNone/>
              <a:defRPr sz="1200">
                <a:solidFill>
                  <a:srgbClr val="787090"/>
                </a:solidFill>
                <a:latin typeface="Trebuchet MS" panose="020B0603020202020204" pitchFamily="34" charset="0"/>
              </a:defRPr>
            </a:lvl3pPr>
            <a:lvl4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4pPr>
            <a:lvl5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5pPr>
            <a:lvl6pPr indent="0" defTabSz="914400">
              <a:lnSpc>
                <a:spcPct val="90000"/>
              </a:lnSpc>
              <a:spcBef>
                <a:spcPts val="500"/>
              </a:spcBef>
              <a:buFont typeface="Arial" panose="020B0604020202020204" pitchFamily="34" charset="0"/>
              <a:buNone/>
              <a:defRPr sz="1000"/>
            </a:lvl6pPr>
            <a:lvl7pPr indent="0" defTabSz="914400">
              <a:lnSpc>
                <a:spcPct val="90000"/>
              </a:lnSpc>
              <a:spcBef>
                <a:spcPts val="500"/>
              </a:spcBef>
              <a:buFont typeface="Arial" panose="020B0604020202020204" pitchFamily="34" charset="0"/>
              <a:buNone/>
              <a:defRPr sz="1000"/>
            </a:lvl7pPr>
            <a:lvl8pPr indent="0" defTabSz="914400">
              <a:lnSpc>
                <a:spcPct val="90000"/>
              </a:lnSpc>
              <a:spcBef>
                <a:spcPts val="500"/>
              </a:spcBef>
              <a:buFont typeface="Arial" panose="020B0604020202020204" pitchFamily="34" charset="0"/>
              <a:buNone/>
              <a:defRPr sz="1000"/>
            </a:lvl8pPr>
            <a:lvl9pPr indent="0" defTabSz="914400">
              <a:lnSpc>
                <a:spcPct val="90000"/>
              </a:lnSpc>
              <a:spcBef>
                <a:spcPts val="500"/>
              </a:spcBef>
              <a:buFont typeface="Arial" panose="020B0604020202020204" pitchFamily="34" charset="0"/>
              <a:buNone/>
              <a:defRPr sz="1000"/>
            </a:lvl9pPr>
          </a:lstStyle>
          <a:p>
            <a:r>
              <a:rPr lang="en-GB" sz="1800"/>
              <a:t>Site-wide rollout</a:t>
            </a:r>
          </a:p>
          <a:p>
            <a:r>
              <a:rPr lang="en-GB" sz="1800"/>
              <a:t>AI use uploaded to AI Governance Forum Template</a:t>
            </a:r>
          </a:p>
          <a:p>
            <a:r>
              <a:rPr lang="en-GB" sz="1800"/>
              <a:t>Pulled into regular AI Governance forum</a:t>
            </a:r>
          </a:p>
        </p:txBody>
      </p:sp>
      <p:sp>
        <p:nvSpPr>
          <p:cNvPr id="28" name="Text Placeholder 2">
            <a:extLst>
              <a:ext uri="{FF2B5EF4-FFF2-40B4-BE49-F238E27FC236}">
                <a16:creationId xmlns:a16="http://schemas.microsoft.com/office/drawing/2014/main" id="{A4894EEE-4355-873B-58DD-BD679BD0DE47}"/>
              </a:ext>
            </a:extLst>
          </p:cNvPr>
          <p:cNvSpPr txBox="1">
            <a:spLocks/>
          </p:cNvSpPr>
          <p:nvPr/>
        </p:nvSpPr>
        <p:spPr>
          <a:xfrm>
            <a:off x="6489452" y="4179085"/>
            <a:ext cx="3209813" cy="1908659"/>
          </a:xfrm>
          <a:custGeom>
            <a:avLst/>
            <a:gdLst>
              <a:gd name="csX0" fmla="*/ 0 w 3209813"/>
              <a:gd name="csY0" fmla="*/ 0 h 1908659"/>
              <a:gd name="csX1" fmla="*/ 674061 w 3209813"/>
              <a:gd name="csY1" fmla="*/ 0 h 1908659"/>
              <a:gd name="csX2" fmla="*/ 1316023 w 3209813"/>
              <a:gd name="csY2" fmla="*/ 0 h 1908659"/>
              <a:gd name="csX3" fmla="*/ 1893790 w 3209813"/>
              <a:gd name="csY3" fmla="*/ 0 h 1908659"/>
              <a:gd name="csX4" fmla="*/ 2439458 w 3209813"/>
              <a:gd name="csY4" fmla="*/ 0 h 1908659"/>
              <a:gd name="csX5" fmla="*/ 3209813 w 3209813"/>
              <a:gd name="csY5" fmla="*/ 0 h 1908659"/>
              <a:gd name="csX6" fmla="*/ 3209813 w 3209813"/>
              <a:gd name="csY6" fmla="*/ 578960 h 1908659"/>
              <a:gd name="csX7" fmla="*/ 3209813 w 3209813"/>
              <a:gd name="csY7" fmla="*/ 1196093 h 1908659"/>
              <a:gd name="csX8" fmla="*/ 3209813 w 3209813"/>
              <a:gd name="csY8" fmla="*/ 1908659 h 1908659"/>
              <a:gd name="csX9" fmla="*/ 2567850 w 3209813"/>
              <a:gd name="csY9" fmla="*/ 1908659 h 1908659"/>
              <a:gd name="csX10" fmla="*/ 1893790 w 3209813"/>
              <a:gd name="csY10" fmla="*/ 1908659 h 1908659"/>
              <a:gd name="csX11" fmla="*/ 1187631 w 3209813"/>
              <a:gd name="csY11" fmla="*/ 1908659 h 1908659"/>
              <a:gd name="csX12" fmla="*/ 577766 w 3209813"/>
              <a:gd name="csY12" fmla="*/ 1908659 h 1908659"/>
              <a:gd name="csX13" fmla="*/ 0 w 3209813"/>
              <a:gd name="csY13" fmla="*/ 1908659 h 1908659"/>
              <a:gd name="csX14" fmla="*/ 0 w 3209813"/>
              <a:gd name="csY14" fmla="*/ 1329699 h 1908659"/>
              <a:gd name="csX15" fmla="*/ 0 w 3209813"/>
              <a:gd name="csY15" fmla="*/ 674393 h 1908659"/>
              <a:gd name="csX16" fmla="*/ 0 w 3209813"/>
              <a:gd name="csY16" fmla="*/ 0 h 19086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09813" h="1908659" fill="none" extrusionOk="0">
                <a:moveTo>
                  <a:pt x="0" y="0"/>
                </a:moveTo>
                <a:cubicBezTo>
                  <a:pt x="324250" y="5882"/>
                  <a:pt x="482804" y="16101"/>
                  <a:pt x="674061" y="0"/>
                </a:cubicBezTo>
                <a:cubicBezTo>
                  <a:pt x="865318" y="-16101"/>
                  <a:pt x="1149121" y="-5675"/>
                  <a:pt x="1316023" y="0"/>
                </a:cubicBezTo>
                <a:cubicBezTo>
                  <a:pt x="1482925" y="5675"/>
                  <a:pt x="1717819" y="-20642"/>
                  <a:pt x="1893790" y="0"/>
                </a:cubicBezTo>
                <a:cubicBezTo>
                  <a:pt x="2069761" y="20642"/>
                  <a:pt x="2198339" y="17414"/>
                  <a:pt x="2439458" y="0"/>
                </a:cubicBezTo>
                <a:cubicBezTo>
                  <a:pt x="2680577" y="-17414"/>
                  <a:pt x="2854887" y="-464"/>
                  <a:pt x="3209813" y="0"/>
                </a:cubicBezTo>
                <a:cubicBezTo>
                  <a:pt x="3206082" y="129665"/>
                  <a:pt x="3181863" y="400689"/>
                  <a:pt x="3209813" y="578960"/>
                </a:cubicBezTo>
                <a:cubicBezTo>
                  <a:pt x="3237763" y="757231"/>
                  <a:pt x="3200772" y="976074"/>
                  <a:pt x="3209813" y="1196093"/>
                </a:cubicBezTo>
                <a:cubicBezTo>
                  <a:pt x="3218854" y="1416112"/>
                  <a:pt x="3179014" y="1703538"/>
                  <a:pt x="3209813" y="1908659"/>
                </a:cubicBezTo>
                <a:cubicBezTo>
                  <a:pt x="3019024" y="1887499"/>
                  <a:pt x="2802935" y="1937258"/>
                  <a:pt x="2567850" y="1908659"/>
                </a:cubicBezTo>
                <a:cubicBezTo>
                  <a:pt x="2332765" y="1880060"/>
                  <a:pt x="2119398" y="1935727"/>
                  <a:pt x="1893790" y="1908659"/>
                </a:cubicBezTo>
                <a:cubicBezTo>
                  <a:pt x="1668182" y="1881591"/>
                  <a:pt x="1368231" y="1888579"/>
                  <a:pt x="1187631" y="1908659"/>
                </a:cubicBezTo>
                <a:cubicBezTo>
                  <a:pt x="1007031" y="1928739"/>
                  <a:pt x="788401" y="1934156"/>
                  <a:pt x="577766" y="1908659"/>
                </a:cubicBezTo>
                <a:cubicBezTo>
                  <a:pt x="367131" y="1883162"/>
                  <a:pt x="199855" y="1883575"/>
                  <a:pt x="0" y="1908659"/>
                </a:cubicBezTo>
                <a:cubicBezTo>
                  <a:pt x="-7814" y="1671615"/>
                  <a:pt x="5683" y="1446693"/>
                  <a:pt x="0" y="1329699"/>
                </a:cubicBezTo>
                <a:cubicBezTo>
                  <a:pt x="-5683" y="1212705"/>
                  <a:pt x="11240" y="863263"/>
                  <a:pt x="0" y="674393"/>
                </a:cubicBezTo>
                <a:cubicBezTo>
                  <a:pt x="-11240" y="485523"/>
                  <a:pt x="-25701" y="229060"/>
                  <a:pt x="0" y="0"/>
                </a:cubicBezTo>
                <a:close/>
              </a:path>
              <a:path w="3209813" h="1908659" stroke="0" extrusionOk="0">
                <a:moveTo>
                  <a:pt x="0" y="0"/>
                </a:moveTo>
                <a:cubicBezTo>
                  <a:pt x="312298" y="15469"/>
                  <a:pt x="388275" y="27903"/>
                  <a:pt x="706159" y="0"/>
                </a:cubicBezTo>
                <a:cubicBezTo>
                  <a:pt x="1024043" y="-27903"/>
                  <a:pt x="1083263" y="5533"/>
                  <a:pt x="1348121" y="0"/>
                </a:cubicBezTo>
                <a:cubicBezTo>
                  <a:pt x="1612979" y="-5533"/>
                  <a:pt x="1668566" y="7868"/>
                  <a:pt x="1925888" y="0"/>
                </a:cubicBezTo>
                <a:cubicBezTo>
                  <a:pt x="2183210" y="-7868"/>
                  <a:pt x="2341700" y="-25581"/>
                  <a:pt x="2632047" y="0"/>
                </a:cubicBezTo>
                <a:cubicBezTo>
                  <a:pt x="2922394" y="25581"/>
                  <a:pt x="3017723" y="26230"/>
                  <a:pt x="3209813" y="0"/>
                </a:cubicBezTo>
                <a:cubicBezTo>
                  <a:pt x="3222517" y="120181"/>
                  <a:pt x="3215303" y="388990"/>
                  <a:pt x="3209813" y="578960"/>
                </a:cubicBezTo>
                <a:cubicBezTo>
                  <a:pt x="3204323" y="768930"/>
                  <a:pt x="3237251" y="995429"/>
                  <a:pt x="3209813" y="1253353"/>
                </a:cubicBezTo>
                <a:cubicBezTo>
                  <a:pt x="3182375" y="1511277"/>
                  <a:pt x="3181068" y="1712926"/>
                  <a:pt x="3209813" y="1908659"/>
                </a:cubicBezTo>
                <a:cubicBezTo>
                  <a:pt x="2951874" y="1931691"/>
                  <a:pt x="2872844" y="1932763"/>
                  <a:pt x="2664145" y="1908659"/>
                </a:cubicBezTo>
                <a:cubicBezTo>
                  <a:pt x="2455446" y="1884555"/>
                  <a:pt x="2270416" y="1884478"/>
                  <a:pt x="2022182" y="1908659"/>
                </a:cubicBezTo>
                <a:cubicBezTo>
                  <a:pt x="1773948" y="1932840"/>
                  <a:pt x="1721780" y="1904645"/>
                  <a:pt x="1444416" y="1908659"/>
                </a:cubicBezTo>
                <a:cubicBezTo>
                  <a:pt x="1167052" y="1912673"/>
                  <a:pt x="1013157" y="1933721"/>
                  <a:pt x="770355" y="1908659"/>
                </a:cubicBezTo>
                <a:cubicBezTo>
                  <a:pt x="527553" y="1883597"/>
                  <a:pt x="369151" y="1874396"/>
                  <a:pt x="0" y="1908659"/>
                </a:cubicBezTo>
                <a:cubicBezTo>
                  <a:pt x="12428" y="1730002"/>
                  <a:pt x="-1031" y="1535786"/>
                  <a:pt x="0" y="1272439"/>
                </a:cubicBezTo>
                <a:cubicBezTo>
                  <a:pt x="1031" y="1009092"/>
                  <a:pt x="-19763" y="818965"/>
                  <a:pt x="0" y="617133"/>
                </a:cubicBezTo>
                <a:cubicBezTo>
                  <a:pt x="19763" y="415301"/>
                  <a:pt x="-28919" y="142031"/>
                  <a:pt x="0" y="0"/>
                </a:cubicBezTo>
                <a:close/>
              </a:path>
            </a:pathLst>
          </a:custGeom>
          <a:ln>
            <a:noFill/>
            <a:extLst>
              <a:ext uri="{C807C97D-BFC1-408E-A445-0C87EB9F89A2}">
                <ask:lineSketchStyleProps xmlns:ask="http://schemas.microsoft.com/office/drawing/2018/sketchyshapes" sd="2294814940">
                  <a:prstGeom prst="rect">
                    <a:avLst/>
                  </a:prstGeom>
                  <ask:type>
                    <ask:lineSketchFreehand/>
                  </ask:type>
                </ask:lineSketchStyleProps>
              </a:ext>
            </a:extLst>
          </a:ln>
        </p:spPr>
        <p:txBody>
          <a:bodyPr vert="horz" lIns="91440" tIns="45720" rIns="91440" bIns="45720" rtlCol="0">
            <a:noAutofit/>
          </a:bodyPr>
          <a:lstStyle>
            <a:defPPr>
              <a:defRPr lang="en-US"/>
            </a:defPPr>
            <a:lvl1pPr marL="285750" indent="-285750" defTabSz="914400">
              <a:lnSpc>
                <a:spcPct val="120000"/>
              </a:lnSpc>
              <a:spcBef>
                <a:spcPts val="0"/>
              </a:spcBef>
              <a:buClr>
                <a:srgbClr val="7215C9"/>
              </a:buClr>
              <a:buSzPct val="120000"/>
              <a:buFont typeface="Wingdings" panose="05000000000000000000" pitchFamily="2" charset="2"/>
              <a:buChar char="§"/>
              <a:defRPr sz="1400">
                <a:solidFill>
                  <a:srgbClr val="000000"/>
                </a:solidFill>
                <a:latin typeface="Trebuchet MS" panose="020B0603020202020204" pitchFamily="34" charset="0"/>
              </a:defRPr>
            </a:lvl1pPr>
            <a:lvl2pPr indent="0" defTabSz="914400">
              <a:lnSpc>
                <a:spcPct val="90000"/>
              </a:lnSpc>
              <a:spcBef>
                <a:spcPts val="500"/>
              </a:spcBef>
              <a:buClr>
                <a:srgbClr val="787090"/>
              </a:buClr>
              <a:buSzPct val="100000"/>
              <a:buFont typeface="Arial" panose="020B0604020202020204" pitchFamily="34" charset="0"/>
              <a:buNone/>
              <a:defRPr sz="1400">
                <a:latin typeface="Trebuchet MS" panose="020B0603020202020204" pitchFamily="34" charset="0"/>
              </a:defRPr>
            </a:lvl2pPr>
            <a:lvl3pPr indent="0" defTabSz="914400">
              <a:lnSpc>
                <a:spcPct val="90000"/>
              </a:lnSpc>
              <a:spcBef>
                <a:spcPts val="500"/>
              </a:spcBef>
              <a:buClr>
                <a:srgbClr val="FF2770"/>
              </a:buClr>
              <a:buSzPct val="120000"/>
              <a:buFont typeface="Arial" panose="020B0604020202020204" pitchFamily="34" charset="0"/>
              <a:buNone/>
              <a:defRPr sz="1200">
                <a:solidFill>
                  <a:srgbClr val="787090"/>
                </a:solidFill>
                <a:latin typeface="Trebuchet MS" panose="020B0603020202020204" pitchFamily="34" charset="0"/>
              </a:defRPr>
            </a:lvl3pPr>
            <a:lvl4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4pPr>
            <a:lvl5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5pPr>
            <a:lvl6pPr indent="0" defTabSz="914400">
              <a:lnSpc>
                <a:spcPct val="90000"/>
              </a:lnSpc>
              <a:spcBef>
                <a:spcPts val="500"/>
              </a:spcBef>
              <a:buFont typeface="Arial" panose="020B0604020202020204" pitchFamily="34" charset="0"/>
              <a:buNone/>
              <a:defRPr sz="1000"/>
            </a:lvl6pPr>
            <a:lvl7pPr indent="0" defTabSz="914400">
              <a:lnSpc>
                <a:spcPct val="90000"/>
              </a:lnSpc>
              <a:spcBef>
                <a:spcPts val="500"/>
              </a:spcBef>
              <a:buFont typeface="Arial" panose="020B0604020202020204" pitchFamily="34" charset="0"/>
              <a:buNone/>
              <a:defRPr sz="1000"/>
            </a:lvl7pPr>
            <a:lvl8pPr indent="0" defTabSz="914400">
              <a:lnSpc>
                <a:spcPct val="90000"/>
              </a:lnSpc>
              <a:spcBef>
                <a:spcPts val="500"/>
              </a:spcBef>
              <a:buFont typeface="Arial" panose="020B0604020202020204" pitchFamily="34" charset="0"/>
              <a:buNone/>
              <a:defRPr sz="1000"/>
            </a:lvl8pPr>
            <a:lvl9pPr indent="0" defTabSz="914400">
              <a:lnSpc>
                <a:spcPct val="90000"/>
              </a:lnSpc>
              <a:spcBef>
                <a:spcPts val="500"/>
              </a:spcBef>
              <a:buFont typeface="Arial" panose="020B0604020202020204" pitchFamily="34" charset="0"/>
              <a:buNone/>
              <a:defRPr sz="1000"/>
            </a:lvl9pPr>
          </a:lstStyle>
          <a:p>
            <a:pPr marL="0" indent="0">
              <a:buNone/>
            </a:pPr>
            <a:r>
              <a:rPr lang="en-GB" sz="1800"/>
              <a:t>Forum reviews:</a:t>
            </a:r>
          </a:p>
          <a:p>
            <a:r>
              <a:rPr lang="en-GB" sz="1800"/>
              <a:t>Classify Risk Level Association</a:t>
            </a:r>
          </a:p>
          <a:p>
            <a:r>
              <a:rPr lang="en-GB" sz="1800"/>
              <a:t>Conduct Risk Assessment</a:t>
            </a:r>
          </a:p>
          <a:p>
            <a:r>
              <a:rPr lang="en-GB" sz="1800"/>
              <a:t>Map, Measure, Manage</a:t>
            </a:r>
          </a:p>
          <a:p>
            <a:pPr marL="571486">
              <a:buFont typeface="Arial" panose="020B0604020202020204" pitchFamily="34" charset="0"/>
              <a:buChar char="•"/>
            </a:pPr>
            <a:endParaRPr lang="en-GB" sz="1800"/>
          </a:p>
        </p:txBody>
      </p:sp>
      <p:sp>
        <p:nvSpPr>
          <p:cNvPr id="29" name="Text Placeholder 2">
            <a:extLst>
              <a:ext uri="{FF2B5EF4-FFF2-40B4-BE49-F238E27FC236}">
                <a16:creationId xmlns:a16="http://schemas.microsoft.com/office/drawing/2014/main" id="{2BCA1408-D380-2596-C84F-3B6053D5EBF9}"/>
              </a:ext>
            </a:extLst>
          </p:cNvPr>
          <p:cNvSpPr txBox="1">
            <a:spLocks/>
          </p:cNvSpPr>
          <p:nvPr/>
        </p:nvSpPr>
        <p:spPr>
          <a:xfrm>
            <a:off x="9585576" y="4303174"/>
            <a:ext cx="2121092" cy="1480034"/>
          </a:xfrm>
          <a:ln>
            <a:noFill/>
          </a:ln>
        </p:spPr>
        <p:txBody>
          <a:bodyPr vert="horz" lIns="91440" tIns="45720" rIns="91440" bIns="45720" rtlCol="0">
            <a:noAutofit/>
          </a:bodyPr>
          <a:lstStyle>
            <a:defPPr>
              <a:defRPr lang="en-US"/>
            </a:defPPr>
            <a:lvl1pPr marL="285750" indent="-285750" defTabSz="914400">
              <a:lnSpc>
                <a:spcPct val="120000"/>
              </a:lnSpc>
              <a:spcBef>
                <a:spcPts val="0"/>
              </a:spcBef>
              <a:buClr>
                <a:srgbClr val="7215C9"/>
              </a:buClr>
              <a:buSzPct val="120000"/>
              <a:buFont typeface="Wingdings" panose="05000000000000000000" pitchFamily="2" charset="2"/>
              <a:buChar char="§"/>
              <a:defRPr sz="1400">
                <a:solidFill>
                  <a:srgbClr val="000000"/>
                </a:solidFill>
                <a:latin typeface="Trebuchet MS" panose="020B0603020202020204" pitchFamily="34" charset="0"/>
              </a:defRPr>
            </a:lvl1pPr>
            <a:lvl2pPr indent="0" defTabSz="914400">
              <a:lnSpc>
                <a:spcPct val="90000"/>
              </a:lnSpc>
              <a:spcBef>
                <a:spcPts val="500"/>
              </a:spcBef>
              <a:buClr>
                <a:srgbClr val="787090"/>
              </a:buClr>
              <a:buSzPct val="100000"/>
              <a:buFont typeface="Arial" panose="020B0604020202020204" pitchFamily="34" charset="0"/>
              <a:buNone/>
              <a:defRPr sz="1400">
                <a:latin typeface="Trebuchet MS" panose="020B0603020202020204" pitchFamily="34" charset="0"/>
              </a:defRPr>
            </a:lvl2pPr>
            <a:lvl3pPr indent="0" defTabSz="914400">
              <a:lnSpc>
                <a:spcPct val="90000"/>
              </a:lnSpc>
              <a:spcBef>
                <a:spcPts val="500"/>
              </a:spcBef>
              <a:buClr>
                <a:srgbClr val="FF2770"/>
              </a:buClr>
              <a:buSzPct val="120000"/>
              <a:buFont typeface="Arial" panose="020B0604020202020204" pitchFamily="34" charset="0"/>
              <a:buNone/>
              <a:defRPr sz="1200">
                <a:solidFill>
                  <a:srgbClr val="787090"/>
                </a:solidFill>
                <a:latin typeface="Trebuchet MS" panose="020B0603020202020204" pitchFamily="34" charset="0"/>
              </a:defRPr>
            </a:lvl3pPr>
            <a:lvl4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4pPr>
            <a:lvl5pPr indent="0" defTabSz="914400">
              <a:lnSpc>
                <a:spcPct val="90000"/>
              </a:lnSpc>
              <a:spcBef>
                <a:spcPts val="500"/>
              </a:spcBef>
              <a:buClr>
                <a:srgbClr val="FF2770"/>
              </a:buClr>
              <a:buSzPct val="120000"/>
              <a:buFont typeface="Arial" panose="020B0604020202020204" pitchFamily="34" charset="0"/>
              <a:buNone/>
              <a:defRPr sz="1000">
                <a:solidFill>
                  <a:srgbClr val="787090"/>
                </a:solidFill>
                <a:latin typeface="Trebuchet MS" panose="020B0603020202020204" pitchFamily="34" charset="0"/>
              </a:defRPr>
            </a:lvl5pPr>
            <a:lvl6pPr indent="0" defTabSz="914400">
              <a:lnSpc>
                <a:spcPct val="90000"/>
              </a:lnSpc>
              <a:spcBef>
                <a:spcPts val="500"/>
              </a:spcBef>
              <a:buFont typeface="Arial" panose="020B0604020202020204" pitchFamily="34" charset="0"/>
              <a:buNone/>
              <a:defRPr sz="1000"/>
            </a:lvl6pPr>
            <a:lvl7pPr indent="0" defTabSz="914400">
              <a:lnSpc>
                <a:spcPct val="90000"/>
              </a:lnSpc>
              <a:spcBef>
                <a:spcPts val="500"/>
              </a:spcBef>
              <a:buFont typeface="Arial" panose="020B0604020202020204" pitchFamily="34" charset="0"/>
              <a:buNone/>
              <a:defRPr sz="1000"/>
            </a:lvl7pPr>
            <a:lvl8pPr indent="0" defTabSz="914400">
              <a:lnSpc>
                <a:spcPct val="90000"/>
              </a:lnSpc>
              <a:spcBef>
                <a:spcPts val="500"/>
              </a:spcBef>
              <a:buFont typeface="Arial" panose="020B0604020202020204" pitchFamily="34" charset="0"/>
              <a:buNone/>
              <a:defRPr sz="1000"/>
            </a:lvl8pPr>
            <a:lvl9pPr indent="0" defTabSz="914400">
              <a:lnSpc>
                <a:spcPct val="90000"/>
              </a:lnSpc>
              <a:spcBef>
                <a:spcPts val="500"/>
              </a:spcBef>
              <a:buFont typeface="Arial" panose="020B0604020202020204" pitchFamily="34" charset="0"/>
              <a:buNone/>
              <a:defRPr sz="1000"/>
            </a:lvl9pPr>
          </a:lstStyle>
          <a:p>
            <a:r>
              <a:rPr lang="en-GB" sz="1800"/>
              <a:t>Regular check-ins</a:t>
            </a:r>
          </a:p>
          <a:p>
            <a:r>
              <a:rPr lang="en-GB" sz="1800"/>
              <a:t>Monitor</a:t>
            </a:r>
          </a:p>
        </p:txBody>
      </p:sp>
      <p:sp>
        <p:nvSpPr>
          <p:cNvPr id="41" name="Rectangle 40">
            <a:extLst>
              <a:ext uri="{FF2B5EF4-FFF2-40B4-BE49-F238E27FC236}">
                <a16:creationId xmlns:a16="http://schemas.microsoft.com/office/drawing/2014/main" id="{5D6193A5-8680-39D6-0397-4C0668EADA15}"/>
              </a:ext>
            </a:extLst>
          </p:cNvPr>
          <p:cNvSpPr/>
          <p:nvPr/>
        </p:nvSpPr>
        <p:spPr>
          <a:xfrm>
            <a:off x="4297623" y="4138649"/>
            <a:ext cx="2365093" cy="2998962"/>
          </a:xfrm>
          <a:custGeom>
            <a:avLst/>
            <a:gdLst>
              <a:gd name="csX0" fmla="*/ 0 w 2365093"/>
              <a:gd name="csY0" fmla="*/ 0 h 2998962"/>
              <a:gd name="csX1" fmla="*/ 638575 w 2365093"/>
              <a:gd name="csY1" fmla="*/ 0 h 2998962"/>
              <a:gd name="csX2" fmla="*/ 1253499 w 2365093"/>
              <a:gd name="csY2" fmla="*/ 0 h 2998962"/>
              <a:gd name="csX3" fmla="*/ 1844773 w 2365093"/>
              <a:gd name="csY3" fmla="*/ 0 h 2998962"/>
              <a:gd name="csX4" fmla="*/ 2365093 w 2365093"/>
              <a:gd name="csY4" fmla="*/ 0 h 2998962"/>
              <a:gd name="csX5" fmla="*/ 2365093 w 2365093"/>
              <a:gd name="csY5" fmla="*/ 659772 h 2998962"/>
              <a:gd name="csX6" fmla="*/ 2365093 w 2365093"/>
              <a:gd name="csY6" fmla="*/ 1259564 h 2998962"/>
              <a:gd name="csX7" fmla="*/ 2365093 w 2365093"/>
              <a:gd name="csY7" fmla="*/ 1919336 h 2998962"/>
              <a:gd name="csX8" fmla="*/ 2365093 w 2365093"/>
              <a:gd name="csY8" fmla="*/ 2998962 h 2998962"/>
              <a:gd name="csX9" fmla="*/ 1844773 w 2365093"/>
              <a:gd name="csY9" fmla="*/ 2998962 h 2998962"/>
              <a:gd name="csX10" fmla="*/ 1300801 w 2365093"/>
              <a:gd name="csY10" fmla="*/ 2998962 h 2998962"/>
              <a:gd name="csX11" fmla="*/ 733179 w 2365093"/>
              <a:gd name="csY11" fmla="*/ 2998962 h 2998962"/>
              <a:gd name="csX12" fmla="*/ 0 w 2365093"/>
              <a:gd name="csY12" fmla="*/ 2998962 h 2998962"/>
              <a:gd name="csX13" fmla="*/ 0 w 2365093"/>
              <a:gd name="csY13" fmla="*/ 2339190 h 2998962"/>
              <a:gd name="csX14" fmla="*/ 0 w 2365093"/>
              <a:gd name="csY14" fmla="*/ 1799377 h 2998962"/>
              <a:gd name="csX15" fmla="*/ 0 w 2365093"/>
              <a:gd name="csY15" fmla="*/ 1169595 h 2998962"/>
              <a:gd name="csX16" fmla="*/ 0 w 2365093"/>
              <a:gd name="csY16" fmla="*/ 569803 h 2998962"/>
              <a:gd name="csX17" fmla="*/ 0 w 2365093"/>
              <a:gd name="csY17" fmla="*/ 0 h 2998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65093" h="2998962" fill="none" extrusionOk="0">
                <a:moveTo>
                  <a:pt x="0" y="0"/>
                </a:moveTo>
                <a:cubicBezTo>
                  <a:pt x="180771" y="20992"/>
                  <a:pt x="485812" y="6212"/>
                  <a:pt x="638575" y="0"/>
                </a:cubicBezTo>
                <a:cubicBezTo>
                  <a:pt x="791338" y="-6212"/>
                  <a:pt x="1055127" y="19700"/>
                  <a:pt x="1253499" y="0"/>
                </a:cubicBezTo>
                <a:cubicBezTo>
                  <a:pt x="1451871" y="-19700"/>
                  <a:pt x="1578559" y="25619"/>
                  <a:pt x="1844773" y="0"/>
                </a:cubicBezTo>
                <a:cubicBezTo>
                  <a:pt x="2110987" y="-25619"/>
                  <a:pt x="2235952" y="23336"/>
                  <a:pt x="2365093" y="0"/>
                </a:cubicBezTo>
                <a:cubicBezTo>
                  <a:pt x="2359143" y="218928"/>
                  <a:pt x="2354137" y="497509"/>
                  <a:pt x="2365093" y="659772"/>
                </a:cubicBezTo>
                <a:cubicBezTo>
                  <a:pt x="2376049" y="822035"/>
                  <a:pt x="2390600" y="1094508"/>
                  <a:pt x="2365093" y="1259564"/>
                </a:cubicBezTo>
                <a:cubicBezTo>
                  <a:pt x="2339586" y="1424620"/>
                  <a:pt x="2355026" y="1716368"/>
                  <a:pt x="2365093" y="1919336"/>
                </a:cubicBezTo>
                <a:cubicBezTo>
                  <a:pt x="2375160" y="2122304"/>
                  <a:pt x="2318747" y="2552651"/>
                  <a:pt x="2365093" y="2998962"/>
                </a:cubicBezTo>
                <a:cubicBezTo>
                  <a:pt x="2187083" y="2994801"/>
                  <a:pt x="2056760" y="2979738"/>
                  <a:pt x="1844773" y="2998962"/>
                </a:cubicBezTo>
                <a:cubicBezTo>
                  <a:pt x="1632786" y="3018186"/>
                  <a:pt x="1423969" y="3017808"/>
                  <a:pt x="1300801" y="2998962"/>
                </a:cubicBezTo>
                <a:cubicBezTo>
                  <a:pt x="1177633" y="2980116"/>
                  <a:pt x="992188" y="3011597"/>
                  <a:pt x="733179" y="2998962"/>
                </a:cubicBezTo>
                <a:cubicBezTo>
                  <a:pt x="474170" y="2986327"/>
                  <a:pt x="269809" y="3020367"/>
                  <a:pt x="0" y="2998962"/>
                </a:cubicBezTo>
                <a:cubicBezTo>
                  <a:pt x="443" y="2726902"/>
                  <a:pt x="3961" y="2570716"/>
                  <a:pt x="0" y="2339190"/>
                </a:cubicBezTo>
                <a:cubicBezTo>
                  <a:pt x="-3961" y="2107664"/>
                  <a:pt x="-18345" y="2001370"/>
                  <a:pt x="0" y="1799377"/>
                </a:cubicBezTo>
                <a:cubicBezTo>
                  <a:pt x="18345" y="1597384"/>
                  <a:pt x="7833" y="1329272"/>
                  <a:pt x="0" y="1169595"/>
                </a:cubicBezTo>
                <a:cubicBezTo>
                  <a:pt x="-7833" y="1009918"/>
                  <a:pt x="23794" y="697010"/>
                  <a:pt x="0" y="569803"/>
                </a:cubicBezTo>
                <a:cubicBezTo>
                  <a:pt x="-23794" y="442596"/>
                  <a:pt x="26037" y="228921"/>
                  <a:pt x="0" y="0"/>
                </a:cubicBezTo>
                <a:close/>
              </a:path>
              <a:path w="2365093" h="2998962" stroke="0" extrusionOk="0">
                <a:moveTo>
                  <a:pt x="0" y="0"/>
                </a:moveTo>
                <a:cubicBezTo>
                  <a:pt x="182549" y="-18909"/>
                  <a:pt x="348085" y="-6600"/>
                  <a:pt x="638575" y="0"/>
                </a:cubicBezTo>
                <a:cubicBezTo>
                  <a:pt x="929065" y="6600"/>
                  <a:pt x="1058290" y="10030"/>
                  <a:pt x="1277150" y="0"/>
                </a:cubicBezTo>
                <a:cubicBezTo>
                  <a:pt x="1496010" y="-10030"/>
                  <a:pt x="2054425" y="26821"/>
                  <a:pt x="2365093" y="0"/>
                </a:cubicBezTo>
                <a:cubicBezTo>
                  <a:pt x="2362994" y="210485"/>
                  <a:pt x="2366516" y="288727"/>
                  <a:pt x="2365093" y="509824"/>
                </a:cubicBezTo>
                <a:cubicBezTo>
                  <a:pt x="2363670" y="730921"/>
                  <a:pt x="2355698" y="979162"/>
                  <a:pt x="2365093" y="1109616"/>
                </a:cubicBezTo>
                <a:cubicBezTo>
                  <a:pt x="2374488" y="1240070"/>
                  <a:pt x="2388475" y="1427676"/>
                  <a:pt x="2365093" y="1649429"/>
                </a:cubicBezTo>
                <a:cubicBezTo>
                  <a:pt x="2341711" y="1871182"/>
                  <a:pt x="2363023" y="1994800"/>
                  <a:pt x="2365093" y="2249222"/>
                </a:cubicBezTo>
                <a:cubicBezTo>
                  <a:pt x="2367163" y="2503644"/>
                  <a:pt x="2363673" y="2837368"/>
                  <a:pt x="2365093" y="2998962"/>
                </a:cubicBezTo>
                <a:cubicBezTo>
                  <a:pt x="2094946" y="3022734"/>
                  <a:pt x="1955191" y="3000380"/>
                  <a:pt x="1797471" y="2998962"/>
                </a:cubicBezTo>
                <a:cubicBezTo>
                  <a:pt x="1639751" y="2997544"/>
                  <a:pt x="1465155" y="3013533"/>
                  <a:pt x="1229848" y="2998962"/>
                </a:cubicBezTo>
                <a:cubicBezTo>
                  <a:pt x="994541" y="2984391"/>
                  <a:pt x="860358" y="2990803"/>
                  <a:pt x="662226" y="2998962"/>
                </a:cubicBezTo>
                <a:cubicBezTo>
                  <a:pt x="464094" y="3007121"/>
                  <a:pt x="237432" y="2997036"/>
                  <a:pt x="0" y="2998962"/>
                </a:cubicBezTo>
                <a:cubicBezTo>
                  <a:pt x="-10320" y="2845459"/>
                  <a:pt x="22707" y="2594011"/>
                  <a:pt x="0" y="2489138"/>
                </a:cubicBezTo>
                <a:cubicBezTo>
                  <a:pt x="-22707" y="2384265"/>
                  <a:pt x="-10180" y="2065442"/>
                  <a:pt x="0" y="1889346"/>
                </a:cubicBezTo>
                <a:cubicBezTo>
                  <a:pt x="10180" y="1713250"/>
                  <a:pt x="-26821" y="1584946"/>
                  <a:pt x="0" y="1319543"/>
                </a:cubicBezTo>
                <a:cubicBezTo>
                  <a:pt x="26821" y="1054140"/>
                  <a:pt x="18869" y="817958"/>
                  <a:pt x="0" y="659772"/>
                </a:cubicBezTo>
                <a:cubicBezTo>
                  <a:pt x="-18869" y="501586"/>
                  <a:pt x="-1684" y="315979"/>
                  <a:pt x="0" y="0"/>
                </a:cubicBezTo>
                <a:close/>
              </a:path>
            </a:pathLst>
          </a:custGeom>
          <a:ln>
            <a:noFill/>
            <a:extLst>
              <a:ext uri="{C807C97D-BFC1-408E-A445-0C87EB9F89A2}">
                <ask:lineSketchStyleProps xmlns:ask="http://schemas.microsoft.com/office/drawing/2018/sketchyshapes" sd="766275764">
                  <a:prstGeom prst="rect">
                    <a:avLst/>
                  </a:prstGeom>
                  <ask:type>
                    <ask:lineSketchFreehand/>
                  </ask:type>
                </ask:lineSketchStyleProps>
              </a:ext>
            </a:extLst>
          </a:ln>
        </p:spPr>
        <p:txBody>
          <a:bodyPr vert="horz" lIns="91440" tIns="45720" rIns="91440" bIns="45720" rtlCol="0">
            <a:noAutofit/>
          </a:bodyPr>
          <a:lstStyle/>
          <a:p>
            <a:pPr marL="285743" indent="-285743" defTabSz="914378">
              <a:lnSpc>
                <a:spcPct val="120000"/>
              </a:lnSpc>
              <a:buClr>
                <a:srgbClr val="7215C9"/>
              </a:buClr>
              <a:buSzPct val="120000"/>
              <a:buFont typeface="Wingdings" panose="05000000000000000000" pitchFamily="2" charset="2"/>
              <a:buChar char="§"/>
            </a:pPr>
            <a:endParaRPr lang="en-GB" sz="1400">
              <a:solidFill>
                <a:srgbClr val="000000"/>
              </a:solidFill>
              <a:latin typeface="Trebuchet MS" panose="020B0603020202020204" pitchFamily="34" charset="0"/>
            </a:endParaRPr>
          </a:p>
        </p:txBody>
      </p:sp>
      <p:sp>
        <p:nvSpPr>
          <p:cNvPr id="42" name="Rectangle 41">
            <a:extLst>
              <a:ext uri="{FF2B5EF4-FFF2-40B4-BE49-F238E27FC236}">
                <a16:creationId xmlns:a16="http://schemas.microsoft.com/office/drawing/2014/main" id="{0F3BB0E5-BCFC-9364-4AF2-801D13C12E68}"/>
              </a:ext>
            </a:extLst>
          </p:cNvPr>
          <p:cNvSpPr/>
          <p:nvPr/>
        </p:nvSpPr>
        <p:spPr>
          <a:xfrm>
            <a:off x="10804469" y="4254994"/>
            <a:ext cx="2365093" cy="2998962"/>
          </a:xfrm>
          <a:custGeom>
            <a:avLst/>
            <a:gdLst>
              <a:gd name="csX0" fmla="*/ 0 w 2365093"/>
              <a:gd name="csY0" fmla="*/ 0 h 2998962"/>
              <a:gd name="csX1" fmla="*/ 638575 w 2365093"/>
              <a:gd name="csY1" fmla="*/ 0 h 2998962"/>
              <a:gd name="csX2" fmla="*/ 1253499 w 2365093"/>
              <a:gd name="csY2" fmla="*/ 0 h 2998962"/>
              <a:gd name="csX3" fmla="*/ 1844773 w 2365093"/>
              <a:gd name="csY3" fmla="*/ 0 h 2998962"/>
              <a:gd name="csX4" fmla="*/ 2365093 w 2365093"/>
              <a:gd name="csY4" fmla="*/ 0 h 2998962"/>
              <a:gd name="csX5" fmla="*/ 2365093 w 2365093"/>
              <a:gd name="csY5" fmla="*/ 659772 h 2998962"/>
              <a:gd name="csX6" fmla="*/ 2365093 w 2365093"/>
              <a:gd name="csY6" fmla="*/ 1259564 h 2998962"/>
              <a:gd name="csX7" fmla="*/ 2365093 w 2365093"/>
              <a:gd name="csY7" fmla="*/ 1919336 h 2998962"/>
              <a:gd name="csX8" fmla="*/ 2365093 w 2365093"/>
              <a:gd name="csY8" fmla="*/ 2998962 h 2998962"/>
              <a:gd name="csX9" fmla="*/ 1844773 w 2365093"/>
              <a:gd name="csY9" fmla="*/ 2998962 h 2998962"/>
              <a:gd name="csX10" fmla="*/ 1300801 w 2365093"/>
              <a:gd name="csY10" fmla="*/ 2998962 h 2998962"/>
              <a:gd name="csX11" fmla="*/ 733179 w 2365093"/>
              <a:gd name="csY11" fmla="*/ 2998962 h 2998962"/>
              <a:gd name="csX12" fmla="*/ 0 w 2365093"/>
              <a:gd name="csY12" fmla="*/ 2998962 h 2998962"/>
              <a:gd name="csX13" fmla="*/ 0 w 2365093"/>
              <a:gd name="csY13" fmla="*/ 2339190 h 2998962"/>
              <a:gd name="csX14" fmla="*/ 0 w 2365093"/>
              <a:gd name="csY14" fmla="*/ 1799377 h 2998962"/>
              <a:gd name="csX15" fmla="*/ 0 w 2365093"/>
              <a:gd name="csY15" fmla="*/ 1169595 h 2998962"/>
              <a:gd name="csX16" fmla="*/ 0 w 2365093"/>
              <a:gd name="csY16" fmla="*/ 569803 h 2998962"/>
              <a:gd name="csX17" fmla="*/ 0 w 2365093"/>
              <a:gd name="csY17" fmla="*/ 0 h 29989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65093" h="2998962" fill="none" extrusionOk="0">
                <a:moveTo>
                  <a:pt x="0" y="0"/>
                </a:moveTo>
                <a:cubicBezTo>
                  <a:pt x="180771" y="20992"/>
                  <a:pt x="485812" y="6212"/>
                  <a:pt x="638575" y="0"/>
                </a:cubicBezTo>
                <a:cubicBezTo>
                  <a:pt x="791338" y="-6212"/>
                  <a:pt x="1055127" y="19700"/>
                  <a:pt x="1253499" y="0"/>
                </a:cubicBezTo>
                <a:cubicBezTo>
                  <a:pt x="1451871" y="-19700"/>
                  <a:pt x="1578559" y="25619"/>
                  <a:pt x="1844773" y="0"/>
                </a:cubicBezTo>
                <a:cubicBezTo>
                  <a:pt x="2110987" y="-25619"/>
                  <a:pt x="2235952" y="23336"/>
                  <a:pt x="2365093" y="0"/>
                </a:cubicBezTo>
                <a:cubicBezTo>
                  <a:pt x="2359143" y="218928"/>
                  <a:pt x="2354137" y="497509"/>
                  <a:pt x="2365093" y="659772"/>
                </a:cubicBezTo>
                <a:cubicBezTo>
                  <a:pt x="2376049" y="822035"/>
                  <a:pt x="2390600" y="1094508"/>
                  <a:pt x="2365093" y="1259564"/>
                </a:cubicBezTo>
                <a:cubicBezTo>
                  <a:pt x="2339586" y="1424620"/>
                  <a:pt x="2355026" y="1716368"/>
                  <a:pt x="2365093" y="1919336"/>
                </a:cubicBezTo>
                <a:cubicBezTo>
                  <a:pt x="2375160" y="2122304"/>
                  <a:pt x="2318747" y="2552651"/>
                  <a:pt x="2365093" y="2998962"/>
                </a:cubicBezTo>
                <a:cubicBezTo>
                  <a:pt x="2187083" y="2994801"/>
                  <a:pt x="2056760" y="2979738"/>
                  <a:pt x="1844773" y="2998962"/>
                </a:cubicBezTo>
                <a:cubicBezTo>
                  <a:pt x="1632786" y="3018186"/>
                  <a:pt x="1423969" y="3017808"/>
                  <a:pt x="1300801" y="2998962"/>
                </a:cubicBezTo>
                <a:cubicBezTo>
                  <a:pt x="1177633" y="2980116"/>
                  <a:pt x="992188" y="3011597"/>
                  <a:pt x="733179" y="2998962"/>
                </a:cubicBezTo>
                <a:cubicBezTo>
                  <a:pt x="474170" y="2986327"/>
                  <a:pt x="269809" y="3020367"/>
                  <a:pt x="0" y="2998962"/>
                </a:cubicBezTo>
                <a:cubicBezTo>
                  <a:pt x="443" y="2726902"/>
                  <a:pt x="3961" y="2570716"/>
                  <a:pt x="0" y="2339190"/>
                </a:cubicBezTo>
                <a:cubicBezTo>
                  <a:pt x="-3961" y="2107664"/>
                  <a:pt x="-18345" y="2001370"/>
                  <a:pt x="0" y="1799377"/>
                </a:cubicBezTo>
                <a:cubicBezTo>
                  <a:pt x="18345" y="1597384"/>
                  <a:pt x="7833" y="1329272"/>
                  <a:pt x="0" y="1169595"/>
                </a:cubicBezTo>
                <a:cubicBezTo>
                  <a:pt x="-7833" y="1009918"/>
                  <a:pt x="23794" y="697010"/>
                  <a:pt x="0" y="569803"/>
                </a:cubicBezTo>
                <a:cubicBezTo>
                  <a:pt x="-23794" y="442596"/>
                  <a:pt x="26037" y="228921"/>
                  <a:pt x="0" y="0"/>
                </a:cubicBezTo>
                <a:close/>
              </a:path>
              <a:path w="2365093" h="2998962" stroke="0" extrusionOk="0">
                <a:moveTo>
                  <a:pt x="0" y="0"/>
                </a:moveTo>
                <a:cubicBezTo>
                  <a:pt x="182549" y="-18909"/>
                  <a:pt x="348085" y="-6600"/>
                  <a:pt x="638575" y="0"/>
                </a:cubicBezTo>
                <a:cubicBezTo>
                  <a:pt x="929065" y="6600"/>
                  <a:pt x="1058290" y="10030"/>
                  <a:pt x="1277150" y="0"/>
                </a:cubicBezTo>
                <a:cubicBezTo>
                  <a:pt x="1496010" y="-10030"/>
                  <a:pt x="2054425" y="26821"/>
                  <a:pt x="2365093" y="0"/>
                </a:cubicBezTo>
                <a:cubicBezTo>
                  <a:pt x="2362994" y="210485"/>
                  <a:pt x="2366516" y="288727"/>
                  <a:pt x="2365093" y="509824"/>
                </a:cubicBezTo>
                <a:cubicBezTo>
                  <a:pt x="2363670" y="730921"/>
                  <a:pt x="2355698" y="979162"/>
                  <a:pt x="2365093" y="1109616"/>
                </a:cubicBezTo>
                <a:cubicBezTo>
                  <a:pt x="2374488" y="1240070"/>
                  <a:pt x="2388475" y="1427676"/>
                  <a:pt x="2365093" y="1649429"/>
                </a:cubicBezTo>
                <a:cubicBezTo>
                  <a:pt x="2341711" y="1871182"/>
                  <a:pt x="2363023" y="1994800"/>
                  <a:pt x="2365093" y="2249222"/>
                </a:cubicBezTo>
                <a:cubicBezTo>
                  <a:pt x="2367163" y="2503644"/>
                  <a:pt x="2363673" y="2837368"/>
                  <a:pt x="2365093" y="2998962"/>
                </a:cubicBezTo>
                <a:cubicBezTo>
                  <a:pt x="2094946" y="3022734"/>
                  <a:pt x="1955191" y="3000380"/>
                  <a:pt x="1797471" y="2998962"/>
                </a:cubicBezTo>
                <a:cubicBezTo>
                  <a:pt x="1639751" y="2997544"/>
                  <a:pt x="1465155" y="3013533"/>
                  <a:pt x="1229848" y="2998962"/>
                </a:cubicBezTo>
                <a:cubicBezTo>
                  <a:pt x="994541" y="2984391"/>
                  <a:pt x="860358" y="2990803"/>
                  <a:pt x="662226" y="2998962"/>
                </a:cubicBezTo>
                <a:cubicBezTo>
                  <a:pt x="464094" y="3007121"/>
                  <a:pt x="237432" y="2997036"/>
                  <a:pt x="0" y="2998962"/>
                </a:cubicBezTo>
                <a:cubicBezTo>
                  <a:pt x="-10320" y="2845459"/>
                  <a:pt x="22707" y="2594011"/>
                  <a:pt x="0" y="2489138"/>
                </a:cubicBezTo>
                <a:cubicBezTo>
                  <a:pt x="-22707" y="2384265"/>
                  <a:pt x="-10180" y="2065442"/>
                  <a:pt x="0" y="1889346"/>
                </a:cubicBezTo>
                <a:cubicBezTo>
                  <a:pt x="10180" y="1713250"/>
                  <a:pt x="-26821" y="1584946"/>
                  <a:pt x="0" y="1319543"/>
                </a:cubicBezTo>
                <a:cubicBezTo>
                  <a:pt x="26821" y="1054140"/>
                  <a:pt x="18869" y="817958"/>
                  <a:pt x="0" y="659772"/>
                </a:cubicBezTo>
                <a:cubicBezTo>
                  <a:pt x="-18869" y="501586"/>
                  <a:pt x="-1684" y="315979"/>
                  <a:pt x="0" y="0"/>
                </a:cubicBezTo>
                <a:close/>
              </a:path>
            </a:pathLst>
          </a:custGeom>
          <a:ln>
            <a:noFill/>
            <a:extLst>
              <a:ext uri="{C807C97D-BFC1-408E-A445-0C87EB9F89A2}">
                <ask:lineSketchStyleProps xmlns:ask="http://schemas.microsoft.com/office/drawing/2018/sketchyshapes" sd="766275764">
                  <a:prstGeom prst="rect">
                    <a:avLst/>
                  </a:prstGeom>
                  <ask:type>
                    <ask:lineSketchFreehand/>
                  </ask:type>
                </ask:lineSketchStyleProps>
              </a:ext>
            </a:extLst>
          </a:ln>
        </p:spPr>
        <p:txBody>
          <a:bodyPr vert="horz" lIns="91440" tIns="45720" rIns="91440" bIns="45720" rtlCol="0">
            <a:noAutofit/>
          </a:bodyPr>
          <a:lstStyle/>
          <a:p>
            <a:pPr marL="285743" indent="-285743" defTabSz="914378">
              <a:lnSpc>
                <a:spcPct val="120000"/>
              </a:lnSpc>
              <a:buClr>
                <a:srgbClr val="7215C9"/>
              </a:buClr>
              <a:buSzPct val="120000"/>
              <a:buFont typeface="Wingdings" panose="05000000000000000000" pitchFamily="2" charset="2"/>
              <a:buChar char="§"/>
            </a:pPr>
            <a:endParaRPr lang="en-GB" sz="1400">
              <a:solidFill>
                <a:srgbClr val="000000"/>
              </a:solidFill>
              <a:latin typeface="Trebuchet MS" panose="020B0603020202020204" pitchFamily="34" charset="0"/>
            </a:endParaRPr>
          </a:p>
        </p:txBody>
      </p:sp>
      <p:sp>
        <p:nvSpPr>
          <p:cNvPr id="10" name="Rectangle 9">
            <a:extLst>
              <a:ext uri="{FF2B5EF4-FFF2-40B4-BE49-F238E27FC236}">
                <a16:creationId xmlns:a16="http://schemas.microsoft.com/office/drawing/2014/main" id="{D8EC58F9-48C0-19B6-5E43-8E7B6CA62904}"/>
              </a:ext>
            </a:extLst>
          </p:cNvPr>
          <p:cNvSpPr/>
          <p:nvPr/>
        </p:nvSpPr>
        <p:spPr>
          <a:xfrm>
            <a:off x="344801" y="2256027"/>
            <a:ext cx="2735219" cy="50851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2B2B40"/>
                </a:solidFill>
              </a:rPr>
              <a:t>EU AI Act</a:t>
            </a:r>
          </a:p>
        </p:txBody>
      </p:sp>
      <p:sp>
        <p:nvSpPr>
          <p:cNvPr id="12" name="Rectangle 11">
            <a:extLst>
              <a:ext uri="{FF2B5EF4-FFF2-40B4-BE49-F238E27FC236}">
                <a16:creationId xmlns:a16="http://schemas.microsoft.com/office/drawing/2014/main" id="{70481EAF-1526-105D-5635-03D1214F1447}"/>
              </a:ext>
            </a:extLst>
          </p:cNvPr>
          <p:cNvSpPr/>
          <p:nvPr/>
        </p:nvSpPr>
        <p:spPr>
          <a:xfrm>
            <a:off x="331880" y="4345616"/>
            <a:ext cx="2735219" cy="50851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2B2B40"/>
                </a:solidFill>
              </a:rPr>
              <a:t>NIST Risk Management Framework</a:t>
            </a:r>
          </a:p>
        </p:txBody>
      </p:sp>
    </p:spTree>
    <p:extLst>
      <p:ext uri="{BB962C8B-B14F-4D97-AF65-F5344CB8AC3E}">
        <p14:creationId xmlns:p14="http://schemas.microsoft.com/office/powerpoint/2010/main" val="1344455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FA5BA6-C54C-EB0C-9BE6-0E2D270D31AF}"/>
              </a:ext>
            </a:extLst>
          </p:cNvPr>
          <p:cNvSpPr/>
          <p:nvPr/>
        </p:nvSpPr>
        <p:spPr>
          <a:xfrm>
            <a:off x="9735996" y="3905515"/>
            <a:ext cx="2267207" cy="2810825"/>
          </a:xfrm>
          <a:prstGeom prst="rect">
            <a:avLst/>
          </a:prstGeom>
          <a:solidFill>
            <a:schemeClr val="bg2"/>
          </a:solidFill>
          <a:ln>
            <a:solidFill>
              <a:schemeClr val="bg1"/>
            </a:solidFill>
          </a:ln>
          <a:effectLst>
            <a:outerShdw blurRad="50800" dist="38100" dir="8100000" algn="tr" rotWithShape="0">
              <a:srgbClr val="7ED957"/>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20" name="Rectangle 19">
            <a:extLst>
              <a:ext uri="{FF2B5EF4-FFF2-40B4-BE49-F238E27FC236}">
                <a16:creationId xmlns:a16="http://schemas.microsoft.com/office/drawing/2014/main" id="{1ED09996-8D40-81EC-3E6B-5815EC2CD7B6}"/>
              </a:ext>
            </a:extLst>
          </p:cNvPr>
          <p:cNvSpPr/>
          <p:nvPr/>
        </p:nvSpPr>
        <p:spPr>
          <a:xfrm>
            <a:off x="7343820" y="3905516"/>
            <a:ext cx="2267207" cy="2810825"/>
          </a:xfrm>
          <a:prstGeom prst="rect">
            <a:avLst/>
          </a:prstGeom>
          <a:solidFill>
            <a:schemeClr val="bg2"/>
          </a:solidFill>
          <a:ln>
            <a:solidFill>
              <a:schemeClr val="bg1"/>
            </a:solidFill>
          </a:ln>
          <a:effectLst>
            <a:outerShdw blurRad="50800" dist="38100" dir="8100000" algn="tr" rotWithShape="0">
              <a:srgbClr val="E2A9F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9" name="Rectangle 18">
            <a:extLst>
              <a:ext uri="{FF2B5EF4-FFF2-40B4-BE49-F238E27FC236}">
                <a16:creationId xmlns:a16="http://schemas.microsoft.com/office/drawing/2014/main" id="{A5C05CDA-727C-E9F8-37A7-1C3CCBBBBB7E}"/>
              </a:ext>
            </a:extLst>
          </p:cNvPr>
          <p:cNvSpPr/>
          <p:nvPr/>
        </p:nvSpPr>
        <p:spPr>
          <a:xfrm>
            <a:off x="4980653" y="3905516"/>
            <a:ext cx="2267207" cy="2810825"/>
          </a:xfrm>
          <a:prstGeom prst="rect">
            <a:avLst/>
          </a:prstGeom>
          <a:solidFill>
            <a:schemeClr val="bg2"/>
          </a:solidFill>
          <a:ln>
            <a:solidFill>
              <a:schemeClr val="bg1"/>
            </a:solidFill>
          </a:ln>
          <a:effectLst>
            <a:outerShdw blurRad="50800" dist="38100" dir="8100000" algn="tr" rotWithShape="0">
              <a:srgbClr val="C8B0E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 name="Rectangle 15">
            <a:extLst>
              <a:ext uri="{FF2B5EF4-FFF2-40B4-BE49-F238E27FC236}">
                <a16:creationId xmlns:a16="http://schemas.microsoft.com/office/drawing/2014/main" id="{D3BADC34-484B-81B3-BDE6-FE8698D4D86F}"/>
              </a:ext>
            </a:extLst>
          </p:cNvPr>
          <p:cNvSpPr/>
          <p:nvPr/>
        </p:nvSpPr>
        <p:spPr>
          <a:xfrm>
            <a:off x="2587785" y="3905516"/>
            <a:ext cx="2267207" cy="2810825"/>
          </a:xfrm>
          <a:prstGeom prst="rect">
            <a:avLst/>
          </a:prstGeom>
          <a:solidFill>
            <a:schemeClr val="bg2"/>
          </a:solidFill>
          <a:ln>
            <a:solidFill>
              <a:schemeClr val="bg1"/>
            </a:solidFill>
          </a:ln>
          <a:effectLst>
            <a:outerShdw blurRad="50800" dist="38100" dir="8100000" algn="tr" rotWithShape="0">
              <a:srgbClr val="9566D6"/>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 name="Rectangle 5">
            <a:extLst>
              <a:ext uri="{FF2B5EF4-FFF2-40B4-BE49-F238E27FC236}">
                <a16:creationId xmlns:a16="http://schemas.microsoft.com/office/drawing/2014/main" id="{C2B1B5B6-2855-2249-E00D-BF875F94955F}"/>
              </a:ext>
            </a:extLst>
          </p:cNvPr>
          <p:cNvSpPr/>
          <p:nvPr/>
        </p:nvSpPr>
        <p:spPr>
          <a:xfrm>
            <a:off x="169498" y="3905521"/>
            <a:ext cx="2267207" cy="2810825"/>
          </a:xfrm>
          <a:prstGeom prst="rect">
            <a:avLst/>
          </a:prstGeom>
          <a:solidFill>
            <a:schemeClr val="bg2"/>
          </a:solidFill>
          <a:ln>
            <a:solidFill>
              <a:schemeClr val="bg1"/>
            </a:solidFill>
          </a:ln>
          <a:effectLst>
            <a:outerShdw blurRad="50800" dist="38100" dir="8100000" algn="tr" rotWithShape="0">
              <a:srgbClr val="621BC4"/>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pic>
        <p:nvPicPr>
          <p:cNvPr id="17" name="Picture 16" descr="A screenshot of a video game&#10;&#10;AI-generated content may be incorrect.">
            <a:extLst>
              <a:ext uri="{FF2B5EF4-FFF2-40B4-BE49-F238E27FC236}">
                <a16:creationId xmlns:a16="http://schemas.microsoft.com/office/drawing/2014/main" id="{0A493746-3F96-4623-8E86-C53AFDED499E}"/>
              </a:ext>
            </a:extLst>
          </p:cNvPr>
          <p:cNvPicPr>
            <a:picLocks noChangeAspect="1"/>
          </p:cNvPicPr>
          <p:nvPr/>
        </p:nvPicPr>
        <p:blipFill>
          <a:blip r:embed="rId3"/>
          <a:srcRect b="46526"/>
          <a:stretch>
            <a:fillRect/>
          </a:stretch>
        </p:blipFill>
        <p:spPr>
          <a:xfrm>
            <a:off x="0" y="1"/>
            <a:ext cx="12192000" cy="3667225"/>
          </a:xfrm>
          <a:prstGeom prst="rect">
            <a:avLst/>
          </a:prstGeom>
        </p:spPr>
      </p:pic>
      <p:sp>
        <p:nvSpPr>
          <p:cNvPr id="2" name="Title 1">
            <a:extLst>
              <a:ext uri="{FF2B5EF4-FFF2-40B4-BE49-F238E27FC236}">
                <a16:creationId xmlns:a16="http://schemas.microsoft.com/office/drawing/2014/main" id="{3379B363-E14E-9C7F-884C-071C5C81C9F3}"/>
              </a:ext>
            </a:extLst>
          </p:cNvPr>
          <p:cNvSpPr>
            <a:spLocks noGrp="1"/>
          </p:cNvSpPr>
          <p:nvPr>
            <p:ph type="title"/>
          </p:nvPr>
        </p:nvSpPr>
        <p:spPr>
          <a:xfrm>
            <a:off x="302596" y="276563"/>
            <a:ext cx="3945556" cy="701676"/>
          </a:xfrm>
        </p:spPr>
        <p:txBody>
          <a:bodyPr/>
          <a:lstStyle/>
          <a:p>
            <a:r>
              <a:rPr lang="en-GB"/>
              <a:t>Risk Assessment</a:t>
            </a:r>
          </a:p>
        </p:txBody>
      </p:sp>
      <p:sp>
        <p:nvSpPr>
          <p:cNvPr id="3" name="Text Placeholder 2">
            <a:extLst>
              <a:ext uri="{FF2B5EF4-FFF2-40B4-BE49-F238E27FC236}">
                <a16:creationId xmlns:a16="http://schemas.microsoft.com/office/drawing/2014/main" id="{4D879E01-F06D-8E93-FB6D-757CB5A24874}"/>
              </a:ext>
            </a:extLst>
          </p:cNvPr>
          <p:cNvSpPr>
            <a:spLocks noGrp="1"/>
          </p:cNvSpPr>
          <p:nvPr>
            <p:ph type="body" sz="half" idx="2"/>
          </p:nvPr>
        </p:nvSpPr>
        <p:spPr>
          <a:xfrm>
            <a:off x="183968" y="4100525"/>
            <a:ext cx="2251943" cy="336886"/>
          </a:xfrm>
        </p:spPr>
        <p:txBody>
          <a:bodyPr/>
          <a:lstStyle/>
          <a:p>
            <a:pPr algn="ctr"/>
            <a:r>
              <a:rPr lang="en-GB" sz="2000" b="1">
                <a:solidFill>
                  <a:schemeClr val="accent6"/>
                </a:solidFill>
              </a:rPr>
              <a:t>Govern</a:t>
            </a:r>
          </a:p>
        </p:txBody>
      </p:sp>
      <p:sp>
        <p:nvSpPr>
          <p:cNvPr id="7" name="Text Placeholder 2">
            <a:extLst>
              <a:ext uri="{FF2B5EF4-FFF2-40B4-BE49-F238E27FC236}">
                <a16:creationId xmlns:a16="http://schemas.microsoft.com/office/drawing/2014/main" id="{92C60B89-6BA8-20FC-1DEE-A6F122347D6E}"/>
              </a:ext>
            </a:extLst>
          </p:cNvPr>
          <p:cNvSpPr txBox="1">
            <a:spLocks/>
          </p:cNvSpPr>
          <p:nvPr/>
        </p:nvSpPr>
        <p:spPr>
          <a:xfrm>
            <a:off x="2561572" y="4094399"/>
            <a:ext cx="2323121" cy="3368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000" b="1">
                <a:solidFill>
                  <a:schemeClr val="accent6"/>
                </a:solidFill>
              </a:rPr>
              <a:t>Map</a:t>
            </a:r>
          </a:p>
        </p:txBody>
      </p:sp>
      <p:sp>
        <p:nvSpPr>
          <p:cNvPr id="8" name="Text Placeholder 2">
            <a:extLst>
              <a:ext uri="{FF2B5EF4-FFF2-40B4-BE49-F238E27FC236}">
                <a16:creationId xmlns:a16="http://schemas.microsoft.com/office/drawing/2014/main" id="{00A8F2F5-D9D8-5819-2AA3-08BAD62FC94E}"/>
              </a:ext>
            </a:extLst>
          </p:cNvPr>
          <p:cNvSpPr txBox="1">
            <a:spLocks/>
          </p:cNvSpPr>
          <p:nvPr/>
        </p:nvSpPr>
        <p:spPr>
          <a:xfrm>
            <a:off x="4966216" y="4094399"/>
            <a:ext cx="2296081" cy="3368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000" b="1">
                <a:solidFill>
                  <a:schemeClr val="accent6"/>
                </a:solidFill>
              </a:rPr>
              <a:t>Measure</a:t>
            </a:r>
          </a:p>
        </p:txBody>
      </p:sp>
      <p:sp>
        <p:nvSpPr>
          <p:cNvPr id="9" name="Text Placeholder 2">
            <a:extLst>
              <a:ext uri="{FF2B5EF4-FFF2-40B4-BE49-F238E27FC236}">
                <a16:creationId xmlns:a16="http://schemas.microsoft.com/office/drawing/2014/main" id="{347CAA70-DF7A-27AE-43C7-B4EF0180233D}"/>
              </a:ext>
            </a:extLst>
          </p:cNvPr>
          <p:cNvSpPr txBox="1">
            <a:spLocks/>
          </p:cNvSpPr>
          <p:nvPr/>
        </p:nvSpPr>
        <p:spPr>
          <a:xfrm>
            <a:off x="7343128" y="4094399"/>
            <a:ext cx="2267899" cy="3368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000" b="1">
                <a:solidFill>
                  <a:schemeClr val="accent6"/>
                </a:solidFill>
              </a:rPr>
              <a:t>Manage</a:t>
            </a:r>
          </a:p>
        </p:txBody>
      </p:sp>
      <p:sp>
        <p:nvSpPr>
          <p:cNvPr id="10" name="Text Placeholder 2">
            <a:extLst>
              <a:ext uri="{FF2B5EF4-FFF2-40B4-BE49-F238E27FC236}">
                <a16:creationId xmlns:a16="http://schemas.microsoft.com/office/drawing/2014/main" id="{68BBC0F5-841C-2DE8-1729-9529C07A767B}"/>
              </a:ext>
            </a:extLst>
          </p:cNvPr>
          <p:cNvSpPr txBox="1">
            <a:spLocks/>
          </p:cNvSpPr>
          <p:nvPr/>
        </p:nvSpPr>
        <p:spPr>
          <a:xfrm>
            <a:off x="9735202" y="4094399"/>
            <a:ext cx="2267207" cy="3368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000" b="1">
                <a:solidFill>
                  <a:schemeClr val="accent6"/>
                </a:solidFill>
              </a:rPr>
              <a:t>Monitor</a:t>
            </a:r>
          </a:p>
        </p:txBody>
      </p:sp>
      <p:sp>
        <p:nvSpPr>
          <p:cNvPr id="11" name="Text Placeholder 2">
            <a:extLst>
              <a:ext uri="{FF2B5EF4-FFF2-40B4-BE49-F238E27FC236}">
                <a16:creationId xmlns:a16="http://schemas.microsoft.com/office/drawing/2014/main" id="{0C831169-4E08-46B6-35E3-F10E2B897634}"/>
              </a:ext>
            </a:extLst>
          </p:cNvPr>
          <p:cNvSpPr txBox="1">
            <a:spLocks/>
          </p:cNvSpPr>
          <p:nvPr/>
        </p:nvSpPr>
        <p:spPr>
          <a:xfrm>
            <a:off x="169497" y="4564209"/>
            <a:ext cx="2267206" cy="165403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chemeClr val="accent2"/>
              </a:buClr>
            </a:pPr>
            <a:r>
              <a:rPr lang="en-GB" sz="1800">
                <a:solidFill>
                  <a:srgbClr val="000000"/>
                </a:solidFill>
              </a:rPr>
              <a:t>Sets accountability, risk appetite and decision authority</a:t>
            </a:r>
          </a:p>
        </p:txBody>
      </p:sp>
      <p:sp>
        <p:nvSpPr>
          <p:cNvPr id="12" name="Text Placeholder 2">
            <a:extLst>
              <a:ext uri="{FF2B5EF4-FFF2-40B4-BE49-F238E27FC236}">
                <a16:creationId xmlns:a16="http://schemas.microsoft.com/office/drawing/2014/main" id="{60E50FA3-C2EB-4CD0-9986-86ED961CABA2}"/>
              </a:ext>
            </a:extLst>
          </p:cNvPr>
          <p:cNvSpPr txBox="1">
            <a:spLocks/>
          </p:cNvSpPr>
          <p:nvPr/>
        </p:nvSpPr>
        <p:spPr>
          <a:xfrm>
            <a:off x="2576009" y="4551368"/>
            <a:ext cx="2390207" cy="216497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chemeClr val="accent2"/>
              </a:buClr>
            </a:pPr>
            <a:r>
              <a:rPr lang="en-GB" sz="1800">
                <a:solidFill>
                  <a:srgbClr val="000000"/>
                </a:solidFill>
              </a:rPr>
              <a:t>Identifies and categorises risks, establishes context, impact &amp; affected stakeholders</a:t>
            </a:r>
          </a:p>
        </p:txBody>
      </p:sp>
      <p:sp>
        <p:nvSpPr>
          <p:cNvPr id="13" name="Text Placeholder 2">
            <a:extLst>
              <a:ext uri="{FF2B5EF4-FFF2-40B4-BE49-F238E27FC236}">
                <a16:creationId xmlns:a16="http://schemas.microsoft.com/office/drawing/2014/main" id="{D5B1452F-2DEE-1E24-1002-493EFC9FCF15}"/>
              </a:ext>
            </a:extLst>
          </p:cNvPr>
          <p:cNvSpPr txBox="1">
            <a:spLocks/>
          </p:cNvSpPr>
          <p:nvPr/>
        </p:nvSpPr>
        <p:spPr>
          <a:xfrm>
            <a:off x="5006182" y="4564209"/>
            <a:ext cx="2323201" cy="165403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chemeClr val="accent2"/>
              </a:buClr>
            </a:pPr>
            <a:r>
              <a:rPr lang="en-GB" sz="1800">
                <a:solidFill>
                  <a:srgbClr val="000000"/>
                </a:solidFill>
              </a:rPr>
              <a:t>Assess risk, bias and trustworthiness against Data Governance &amp; Responsible AI expectations</a:t>
            </a:r>
          </a:p>
        </p:txBody>
      </p:sp>
      <p:sp>
        <p:nvSpPr>
          <p:cNvPr id="14" name="Text Placeholder 2">
            <a:extLst>
              <a:ext uri="{FF2B5EF4-FFF2-40B4-BE49-F238E27FC236}">
                <a16:creationId xmlns:a16="http://schemas.microsoft.com/office/drawing/2014/main" id="{CDE25397-AAF0-0B23-F40A-5D37392A8AEE}"/>
              </a:ext>
            </a:extLst>
          </p:cNvPr>
          <p:cNvSpPr txBox="1">
            <a:spLocks/>
          </p:cNvSpPr>
          <p:nvPr/>
        </p:nvSpPr>
        <p:spPr>
          <a:xfrm>
            <a:off x="7343025" y="4545519"/>
            <a:ext cx="2267207" cy="165403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chemeClr val="accent2"/>
              </a:buClr>
            </a:pPr>
            <a:r>
              <a:rPr lang="en-GB" sz="1800">
                <a:solidFill>
                  <a:srgbClr val="000000"/>
                </a:solidFill>
              </a:rPr>
              <a:t>Input re-design, apply controls, mitigations and ownership for prioritised risk</a:t>
            </a:r>
          </a:p>
        </p:txBody>
      </p:sp>
      <p:sp>
        <p:nvSpPr>
          <p:cNvPr id="15" name="Text Placeholder 2">
            <a:extLst>
              <a:ext uri="{FF2B5EF4-FFF2-40B4-BE49-F238E27FC236}">
                <a16:creationId xmlns:a16="http://schemas.microsoft.com/office/drawing/2014/main" id="{65E5D3FB-FCD0-EDC2-13C4-42AD43597FE4}"/>
              </a:ext>
            </a:extLst>
          </p:cNvPr>
          <p:cNvSpPr txBox="1">
            <a:spLocks/>
          </p:cNvSpPr>
          <p:nvPr/>
        </p:nvSpPr>
        <p:spPr>
          <a:xfrm>
            <a:off x="9739608" y="4545519"/>
            <a:ext cx="2262801" cy="165403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FF2770"/>
              </a:buClr>
              <a:buSzPct val="120000"/>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Clr>
                <a:srgbClr val="787090"/>
              </a:buClr>
              <a:buSzPct val="100000"/>
              <a:buFont typeface="Arial" panose="020B0604020202020204" pitchFamily="34" charset="0"/>
              <a:buNone/>
              <a:defRPr sz="1400" kern="1200">
                <a:solidFill>
                  <a:schemeClr val="tx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Clr>
                <a:srgbClr val="FF2770"/>
              </a:buClr>
              <a:buSzPct val="120000"/>
              <a:buFont typeface="Arial" panose="020B0604020202020204" pitchFamily="34" charset="0"/>
              <a:buNone/>
              <a:defRPr sz="1200" kern="1200">
                <a:solidFill>
                  <a:srgbClr val="787090"/>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Clr>
                <a:srgbClr val="FF2770"/>
              </a:buClr>
              <a:buSzPct val="120000"/>
              <a:buFont typeface="Arial" panose="020B0604020202020204" pitchFamily="34" charset="0"/>
              <a:buNone/>
              <a:defRPr sz="1000" kern="1200">
                <a:solidFill>
                  <a:srgbClr val="787090"/>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chemeClr val="accent2"/>
              </a:buClr>
            </a:pPr>
            <a:r>
              <a:rPr lang="en-GB" sz="1800">
                <a:solidFill>
                  <a:srgbClr val="000000"/>
                </a:solidFill>
              </a:rPr>
              <a:t>Continuously monitor usage, incidents, drift etc.</a:t>
            </a:r>
          </a:p>
        </p:txBody>
      </p:sp>
      <p:sp>
        <p:nvSpPr>
          <p:cNvPr id="5" name="TextBox 4">
            <a:extLst>
              <a:ext uri="{FF2B5EF4-FFF2-40B4-BE49-F238E27FC236}">
                <a16:creationId xmlns:a16="http://schemas.microsoft.com/office/drawing/2014/main" id="{3804F9B4-B42B-DB47-690A-0D8D2425997E}"/>
              </a:ext>
            </a:extLst>
          </p:cNvPr>
          <p:cNvSpPr txBox="1"/>
          <p:nvPr/>
        </p:nvSpPr>
        <p:spPr>
          <a:xfrm>
            <a:off x="302595" y="829237"/>
            <a:ext cx="3610143" cy="1015663"/>
          </a:xfrm>
          <a:prstGeom prst="rect">
            <a:avLst/>
          </a:prstGeom>
          <a:noFill/>
        </p:spPr>
        <p:txBody>
          <a:bodyPr wrap="square" rtlCol="0">
            <a:spAutoFit/>
          </a:bodyPr>
          <a:lstStyle/>
          <a:p>
            <a:r>
              <a:rPr lang="en-GB" sz="2000" b="1">
                <a:solidFill>
                  <a:schemeClr val="accent6"/>
                </a:solidFill>
              </a:rPr>
              <a:t>Aligned to AI Governance Board and Risk Management Framework</a:t>
            </a:r>
          </a:p>
        </p:txBody>
      </p:sp>
      <p:pic>
        <p:nvPicPr>
          <p:cNvPr id="23" name="Graphic 22" descr="Badge with solid fill">
            <a:extLst>
              <a:ext uri="{FF2B5EF4-FFF2-40B4-BE49-F238E27FC236}">
                <a16:creationId xmlns:a16="http://schemas.microsoft.com/office/drawing/2014/main" id="{34D4369B-0C59-E138-6FAE-9606CCAC52F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441802" y="3575076"/>
            <a:ext cx="555997" cy="555997"/>
          </a:xfrm>
          <a:prstGeom prst="rect">
            <a:avLst/>
          </a:prstGeom>
        </p:spPr>
      </p:pic>
      <p:pic>
        <p:nvPicPr>
          <p:cNvPr id="24" name="Graphic 23" descr="Badge 3 with solid fill">
            <a:extLst>
              <a:ext uri="{FF2B5EF4-FFF2-40B4-BE49-F238E27FC236}">
                <a16:creationId xmlns:a16="http://schemas.microsoft.com/office/drawing/2014/main" id="{28ABC51C-07ED-2B69-6444-9FCE042BA6E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840128" y="3545508"/>
            <a:ext cx="555997" cy="555997"/>
          </a:xfrm>
          <a:prstGeom prst="rect">
            <a:avLst/>
          </a:prstGeom>
        </p:spPr>
      </p:pic>
      <p:pic>
        <p:nvPicPr>
          <p:cNvPr id="25" name="Graphic 24" descr="Badge 1 with solid fill">
            <a:extLst>
              <a:ext uri="{FF2B5EF4-FFF2-40B4-BE49-F238E27FC236}">
                <a16:creationId xmlns:a16="http://schemas.microsoft.com/office/drawing/2014/main" id="{C5BDCB1D-C3C6-DACE-3A1A-222D5E58D33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5102" y="3559811"/>
            <a:ext cx="555997" cy="555997"/>
          </a:xfrm>
          <a:prstGeom prst="rect">
            <a:avLst/>
          </a:prstGeom>
        </p:spPr>
      </p:pic>
      <p:pic>
        <p:nvPicPr>
          <p:cNvPr id="26" name="Graphic 25" descr="Badge 4 with solid fill">
            <a:extLst>
              <a:ext uri="{FF2B5EF4-FFF2-40B4-BE49-F238E27FC236}">
                <a16:creationId xmlns:a16="http://schemas.microsoft.com/office/drawing/2014/main" id="{067C4CC9-645D-C69D-EB40-7DC8DD1106AF}"/>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197834" y="3576204"/>
            <a:ext cx="555997" cy="555997"/>
          </a:xfrm>
          <a:prstGeom prst="rect">
            <a:avLst/>
          </a:prstGeom>
        </p:spPr>
      </p:pic>
      <p:pic>
        <p:nvPicPr>
          <p:cNvPr id="27" name="Graphic 26" descr="Badge 5 with solid fill">
            <a:extLst>
              <a:ext uri="{FF2B5EF4-FFF2-40B4-BE49-F238E27FC236}">
                <a16:creationId xmlns:a16="http://schemas.microsoft.com/office/drawing/2014/main" id="{F4E0A507-E35F-E146-3F21-8B2B4230758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0591602" y="3577866"/>
            <a:ext cx="555997" cy="555997"/>
          </a:xfrm>
          <a:prstGeom prst="rect">
            <a:avLst/>
          </a:prstGeom>
        </p:spPr>
      </p:pic>
    </p:spTree>
    <p:extLst>
      <p:ext uri="{BB962C8B-B14F-4D97-AF65-F5344CB8AC3E}">
        <p14:creationId xmlns:p14="http://schemas.microsoft.com/office/powerpoint/2010/main" val="682161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04681D-143F-F8D4-BA10-8330A211F41F}"/>
              </a:ext>
            </a:extLst>
          </p:cNvPr>
          <p:cNvPicPr>
            <a:picLocks noChangeAspect="1"/>
          </p:cNvPicPr>
          <p:nvPr/>
        </p:nvPicPr>
        <p:blipFill>
          <a:blip r:embed="rId3"/>
          <a:stretch>
            <a:fillRect/>
          </a:stretch>
        </p:blipFill>
        <p:spPr>
          <a:xfrm>
            <a:off x="1367257" y="1235250"/>
            <a:ext cx="4954085" cy="2765798"/>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D75CB252-1E24-35E2-37DE-330DD9EE3B22}"/>
              </a:ext>
            </a:extLst>
          </p:cNvPr>
          <p:cNvPicPr>
            <a:picLocks noChangeAspect="1"/>
          </p:cNvPicPr>
          <p:nvPr/>
        </p:nvPicPr>
        <p:blipFill>
          <a:blip r:embed="rId4"/>
          <a:stretch>
            <a:fillRect/>
          </a:stretch>
        </p:blipFill>
        <p:spPr>
          <a:xfrm>
            <a:off x="6493879" y="1235250"/>
            <a:ext cx="4954085" cy="2787136"/>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B091742E-17C3-0C53-C39F-64C4E99B7410}"/>
              </a:ext>
            </a:extLst>
          </p:cNvPr>
          <p:cNvPicPr>
            <a:picLocks noChangeAspect="1"/>
          </p:cNvPicPr>
          <p:nvPr/>
        </p:nvPicPr>
        <p:blipFill>
          <a:blip r:embed="rId5"/>
          <a:stretch>
            <a:fillRect/>
          </a:stretch>
        </p:blipFill>
        <p:spPr>
          <a:xfrm>
            <a:off x="4114801" y="4136686"/>
            <a:ext cx="4390063" cy="2457436"/>
          </a:xfrm>
          <a:prstGeom prst="rect">
            <a:avLst/>
          </a:prstGeom>
          <a:effectLst>
            <a:outerShdw blurRad="50800" dist="38100" dir="8100000" algn="tr" rotWithShape="0">
              <a:prstClr val="black">
                <a:alpha val="40000"/>
              </a:prstClr>
            </a:outerShdw>
          </a:effectLst>
        </p:spPr>
      </p:pic>
      <p:sp>
        <p:nvSpPr>
          <p:cNvPr id="8" name="Title 1">
            <a:extLst>
              <a:ext uri="{FF2B5EF4-FFF2-40B4-BE49-F238E27FC236}">
                <a16:creationId xmlns:a16="http://schemas.microsoft.com/office/drawing/2014/main" id="{BFB01AD1-458B-93CD-EDC0-7E8324B0B1A3}"/>
              </a:ext>
            </a:extLst>
          </p:cNvPr>
          <p:cNvSpPr>
            <a:spLocks noGrp="1"/>
          </p:cNvSpPr>
          <p:nvPr>
            <p:ph type="title"/>
          </p:nvPr>
        </p:nvSpPr>
        <p:spPr>
          <a:xfrm>
            <a:off x="838201" y="419274"/>
            <a:ext cx="9210772" cy="701676"/>
          </a:xfrm>
        </p:spPr>
        <p:txBody>
          <a:bodyPr/>
          <a:lstStyle/>
          <a:p>
            <a:r>
              <a:rPr lang="en-GB"/>
              <a:t>Risk Management Framework - </a:t>
            </a:r>
            <a:r>
              <a:rPr lang="en-GB">
                <a:solidFill>
                  <a:schemeClr val="accent6"/>
                </a:solidFill>
              </a:rPr>
              <a:t>Tooling</a:t>
            </a:r>
          </a:p>
        </p:txBody>
      </p:sp>
    </p:spTree>
    <p:extLst>
      <p:ext uri="{BB962C8B-B14F-4D97-AF65-F5344CB8AC3E}">
        <p14:creationId xmlns:p14="http://schemas.microsoft.com/office/powerpoint/2010/main" val="256749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9ACEC1-71A8-52E9-7FBB-F3E1C583CF24}"/>
              </a:ext>
            </a:extLst>
          </p:cNvPr>
          <p:cNvSpPr>
            <a:spLocks noGrp="1"/>
          </p:cNvSpPr>
          <p:nvPr>
            <p:ph type="ctrTitle"/>
          </p:nvPr>
        </p:nvSpPr>
        <p:spPr>
          <a:xfrm>
            <a:off x="273996" y="2898843"/>
            <a:ext cx="8861386" cy="2328113"/>
          </a:xfrm>
        </p:spPr>
        <p:txBody>
          <a:bodyPr/>
          <a:lstStyle/>
          <a:p>
            <a:r>
              <a:rPr lang="en-GB"/>
              <a:t>Responsible AI Solution Development</a:t>
            </a:r>
          </a:p>
        </p:txBody>
      </p:sp>
    </p:spTree>
    <p:extLst>
      <p:ext uri="{BB962C8B-B14F-4D97-AF65-F5344CB8AC3E}">
        <p14:creationId xmlns:p14="http://schemas.microsoft.com/office/powerpoint/2010/main" val="175265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94E3-7AD0-3EDE-8128-9BFC815FCEEE}"/>
              </a:ext>
            </a:extLst>
          </p:cNvPr>
          <p:cNvSpPr>
            <a:spLocks noGrp="1"/>
          </p:cNvSpPr>
          <p:nvPr>
            <p:ph type="title"/>
          </p:nvPr>
        </p:nvSpPr>
        <p:spPr>
          <a:xfrm>
            <a:off x="426721" y="135140"/>
            <a:ext cx="9140301" cy="701676"/>
          </a:xfrm>
        </p:spPr>
        <p:txBody>
          <a:bodyPr/>
          <a:lstStyle/>
          <a:p>
            <a:r>
              <a:rPr lang="en-GB"/>
              <a:t>Bias Assessment</a:t>
            </a:r>
          </a:p>
        </p:txBody>
      </p:sp>
      <p:sp>
        <p:nvSpPr>
          <p:cNvPr id="9" name="Rectangle 8">
            <a:extLst>
              <a:ext uri="{FF2B5EF4-FFF2-40B4-BE49-F238E27FC236}">
                <a16:creationId xmlns:a16="http://schemas.microsoft.com/office/drawing/2014/main" id="{1E0DAB4C-3F93-102E-052F-E916F7688295}"/>
              </a:ext>
            </a:extLst>
          </p:cNvPr>
          <p:cNvSpPr/>
          <p:nvPr/>
        </p:nvSpPr>
        <p:spPr>
          <a:xfrm>
            <a:off x="628651" y="2287774"/>
            <a:ext cx="2981325" cy="4204466"/>
          </a:xfrm>
          <a:prstGeom prst="rect">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216B7C0-848E-4F12-641E-EBB24349C13D}"/>
              </a:ext>
            </a:extLst>
          </p:cNvPr>
          <p:cNvSpPr/>
          <p:nvPr/>
        </p:nvSpPr>
        <p:spPr>
          <a:xfrm>
            <a:off x="1485902" y="1668239"/>
            <a:ext cx="1212850" cy="1239070"/>
          </a:xfrm>
          <a:prstGeom prst="ellipse">
            <a:avLst/>
          </a:prstGeom>
          <a:solidFill>
            <a:schemeClr val="tx2">
              <a:lumMod val="20000"/>
              <a:lumOff val="80000"/>
            </a:schemeClr>
          </a:solid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sp>
        <p:nvSpPr>
          <p:cNvPr id="11" name="Rectangle 10">
            <a:extLst>
              <a:ext uri="{FF2B5EF4-FFF2-40B4-BE49-F238E27FC236}">
                <a16:creationId xmlns:a16="http://schemas.microsoft.com/office/drawing/2014/main" id="{9318034D-7D2A-0D7C-75E7-715FAFDB5853}"/>
              </a:ext>
            </a:extLst>
          </p:cNvPr>
          <p:cNvSpPr/>
          <p:nvPr/>
        </p:nvSpPr>
        <p:spPr>
          <a:xfrm>
            <a:off x="4533901" y="2287774"/>
            <a:ext cx="2981325" cy="4204466"/>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D95F5F1-EB29-FF9C-9B20-E8AEE8724E4E}"/>
              </a:ext>
            </a:extLst>
          </p:cNvPr>
          <p:cNvSpPr/>
          <p:nvPr/>
        </p:nvSpPr>
        <p:spPr>
          <a:xfrm>
            <a:off x="5391152" y="1668239"/>
            <a:ext cx="1212850" cy="1239070"/>
          </a:xfrm>
          <a:prstGeom prst="ellipse">
            <a:avLst/>
          </a:prstGeom>
          <a:solidFill>
            <a:schemeClr val="tx2">
              <a:lumMod val="60000"/>
              <a:lumOff val="40000"/>
            </a:schemeClr>
          </a:solid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sp>
        <p:nvSpPr>
          <p:cNvPr id="13" name="Rectangle 12">
            <a:extLst>
              <a:ext uri="{FF2B5EF4-FFF2-40B4-BE49-F238E27FC236}">
                <a16:creationId xmlns:a16="http://schemas.microsoft.com/office/drawing/2014/main" id="{B8E1D389-50D8-9AF5-D0F1-A50EE89DBD48}"/>
              </a:ext>
            </a:extLst>
          </p:cNvPr>
          <p:cNvSpPr/>
          <p:nvPr/>
        </p:nvSpPr>
        <p:spPr>
          <a:xfrm>
            <a:off x="8423320" y="2287774"/>
            <a:ext cx="2981325" cy="4204466"/>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43" indent="-285743" algn="ctr">
              <a:buClr>
                <a:schemeClr val="accent2"/>
              </a:buClr>
              <a:buFont typeface="Wingdings" panose="05000000000000000000" pitchFamily="2" charset="2"/>
              <a:buChar char="§"/>
            </a:pPr>
            <a:endParaRPr lang="en-GB"/>
          </a:p>
        </p:txBody>
      </p:sp>
      <p:sp>
        <p:nvSpPr>
          <p:cNvPr id="14" name="Oval 13">
            <a:extLst>
              <a:ext uri="{FF2B5EF4-FFF2-40B4-BE49-F238E27FC236}">
                <a16:creationId xmlns:a16="http://schemas.microsoft.com/office/drawing/2014/main" id="{AC1481F9-76D0-DF54-4DB4-EBD243DC4A78}"/>
              </a:ext>
            </a:extLst>
          </p:cNvPr>
          <p:cNvSpPr/>
          <p:nvPr/>
        </p:nvSpPr>
        <p:spPr>
          <a:xfrm>
            <a:off x="9280571" y="1668239"/>
            <a:ext cx="1212850" cy="1239070"/>
          </a:xfrm>
          <a:prstGeom prst="ellipse">
            <a:avLst/>
          </a:prstGeom>
          <a:solidFill>
            <a:schemeClr val="tx2"/>
          </a:solid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sp>
        <p:nvSpPr>
          <p:cNvPr id="15" name="TextBox 14">
            <a:extLst>
              <a:ext uri="{FF2B5EF4-FFF2-40B4-BE49-F238E27FC236}">
                <a16:creationId xmlns:a16="http://schemas.microsoft.com/office/drawing/2014/main" id="{129B9547-74F6-5921-E645-4D96BD9E04FC}"/>
              </a:ext>
            </a:extLst>
          </p:cNvPr>
          <p:cNvSpPr txBox="1"/>
          <p:nvPr/>
        </p:nvSpPr>
        <p:spPr>
          <a:xfrm>
            <a:off x="628648" y="2982489"/>
            <a:ext cx="2997157" cy="461665"/>
          </a:xfrm>
          <a:prstGeom prst="rect">
            <a:avLst/>
          </a:prstGeom>
          <a:noFill/>
        </p:spPr>
        <p:txBody>
          <a:bodyPr wrap="square" rtlCol="0">
            <a:spAutoFit/>
          </a:bodyPr>
          <a:lstStyle/>
          <a:p>
            <a:pPr algn="ctr"/>
            <a:r>
              <a:rPr lang="en-GB" sz="2400" b="1">
                <a:solidFill>
                  <a:schemeClr val="tx2"/>
                </a:solidFill>
              </a:rPr>
              <a:t>Why it matters?</a:t>
            </a:r>
          </a:p>
        </p:txBody>
      </p:sp>
      <p:sp>
        <p:nvSpPr>
          <p:cNvPr id="16" name="TextBox 15">
            <a:extLst>
              <a:ext uri="{FF2B5EF4-FFF2-40B4-BE49-F238E27FC236}">
                <a16:creationId xmlns:a16="http://schemas.microsoft.com/office/drawing/2014/main" id="{B1C6605D-8B11-61C4-4C3D-C666F79FE55C}"/>
              </a:ext>
            </a:extLst>
          </p:cNvPr>
          <p:cNvSpPr txBox="1"/>
          <p:nvPr/>
        </p:nvSpPr>
        <p:spPr>
          <a:xfrm>
            <a:off x="628650" y="3519334"/>
            <a:ext cx="2997156" cy="2739211"/>
          </a:xfrm>
          <a:prstGeom prst="rect">
            <a:avLst/>
          </a:prstGeom>
          <a:noFill/>
        </p:spPr>
        <p:txBody>
          <a:bodyPr wrap="square" rtlCol="0">
            <a:spAutoFit/>
          </a:bodyPr>
          <a:lstStyle/>
          <a:p>
            <a:pPr marL="285743" indent="-285743">
              <a:spcBef>
                <a:spcPts val="600"/>
              </a:spcBef>
              <a:buClr>
                <a:schemeClr val="accent6"/>
              </a:buClr>
              <a:buFont typeface="Wingdings" panose="05000000000000000000" pitchFamily="2" charset="2"/>
              <a:buChar char="§"/>
            </a:pPr>
            <a:r>
              <a:rPr lang="en-GB">
                <a:solidFill>
                  <a:srgbClr val="000038"/>
                </a:solidFill>
              </a:rPr>
              <a:t>AI influences decisions, behaviour, and outcomes</a:t>
            </a:r>
          </a:p>
          <a:p>
            <a:pPr marL="285743" indent="-285743">
              <a:spcBef>
                <a:spcPts val="600"/>
              </a:spcBef>
              <a:buClr>
                <a:schemeClr val="accent6"/>
              </a:buClr>
              <a:buFont typeface="Wingdings" panose="05000000000000000000" pitchFamily="2" charset="2"/>
              <a:buChar char="§"/>
            </a:pPr>
            <a:r>
              <a:rPr lang="en-GB">
                <a:solidFill>
                  <a:srgbClr val="000038"/>
                </a:solidFill>
              </a:rPr>
              <a:t>Unchecked bias undermines trust, adoption, and value</a:t>
            </a:r>
          </a:p>
          <a:p>
            <a:pPr marL="285743" indent="-285743">
              <a:spcBef>
                <a:spcPts val="600"/>
              </a:spcBef>
              <a:buClr>
                <a:schemeClr val="accent6"/>
              </a:buClr>
              <a:buFont typeface="Wingdings" panose="05000000000000000000" pitchFamily="2" charset="2"/>
              <a:buChar char="§"/>
            </a:pPr>
            <a:r>
              <a:rPr lang="en-GB">
                <a:solidFill>
                  <a:srgbClr val="000038"/>
                </a:solidFill>
              </a:rPr>
              <a:t>Small configuration choices can create disproportionate impact</a:t>
            </a:r>
          </a:p>
        </p:txBody>
      </p:sp>
      <p:sp>
        <p:nvSpPr>
          <p:cNvPr id="18" name="TextBox 17">
            <a:extLst>
              <a:ext uri="{FF2B5EF4-FFF2-40B4-BE49-F238E27FC236}">
                <a16:creationId xmlns:a16="http://schemas.microsoft.com/office/drawing/2014/main" id="{8EF038E4-C321-5761-CAFF-2DE222E5222A}"/>
              </a:ext>
            </a:extLst>
          </p:cNvPr>
          <p:cNvSpPr txBox="1"/>
          <p:nvPr/>
        </p:nvSpPr>
        <p:spPr>
          <a:xfrm>
            <a:off x="4533900" y="2982489"/>
            <a:ext cx="2981326" cy="461665"/>
          </a:xfrm>
          <a:prstGeom prst="rect">
            <a:avLst/>
          </a:prstGeom>
          <a:noFill/>
        </p:spPr>
        <p:txBody>
          <a:bodyPr wrap="square" rtlCol="0">
            <a:spAutoFit/>
          </a:bodyPr>
          <a:lstStyle/>
          <a:p>
            <a:pPr algn="ctr"/>
            <a:r>
              <a:rPr lang="en-GB" sz="2400" b="1">
                <a:solidFill>
                  <a:schemeClr val="accent2"/>
                </a:solidFill>
              </a:rPr>
              <a:t>What it delivers</a:t>
            </a:r>
          </a:p>
        </p:txBody>
      </p:sp>
      <p:sp>
        <p:nvSpPr>
          <p:cNvPr id="19" name="TextBox 18">
            <a:extLst>
              <a:ext uri="{FF2B5EF4-FFF2-40B4-BE49-F238E27FC236}">
                <a16:creationId xmlns:a16="http://schemas.microsoft.com/office/drawing/2014/main" id="{2235721F-26EE-6E2C-187A-6AE2938F2ECE}"/>
              </a:ext>
            </a:extLst>
          </p:cNvPr>
          <p:cNvSpPr txBox="1"/>
          <p:nvPr/>
        </p:nvSpPr>
        <p:spPr>
          <a:xfrm>
            <a:off x="4518070" y="3526844"/>
            <a:ext cx="2997156" cy="2185214"/>
          </a:xfrm>
          <a:prstGeom prst="rect">
            <a:avLst/>
          </a:prstGeom>
          <a:noFill/>
        </p:spPr>
        <p:txBody>
          <a:bodyPr wrap="square" rtlCol="0">
            <a:spAutoFit/>
          </a:bodyPr>
          <a:lstStyle>
            <a:defPPr>
              <a:defRPr lang="en-US"/>
            </a:defPPr>
            <a:lvl1pPr marL="285750" indent="-285750">
              <a:buClr>
                <a:schemeClr val="accent2"/>
              </a:buClr>
              <a:buFont typeface="Wingdings" panose="05000000000000000000" pitchFamily="2" charset="2"/>
              <a:buChar char="§"/>
              <a:defRPr sz="1400">
                <a:solidFill>
                  <a:schemeClr val="bg1"/>
                </a:solidFill>
              </a:defRPr>
            </a:lvl1pPr>
          </a:lstStyle>
          <a:p>
            <a:pPr>
              <a:spcBef>
                <a:spcPts val="600"/>
              </a:spcBef>
            </a:pPr>
            <a:r>
              <a:rPr lang="en-GB" sz="1800"/>
              <a:t>Fair and consistent experiences across users</a:t>
            </a:r>
          </a:p>
          <a:p>
            <a:pPr>
              <a:spcBef>
                <a:spcPts val="600"/>
              </a:spcBef>
            </a:pPr>
            <a:r>
              <a:rPr lang="en-GB" sz="1800"/>
              <a:t>Reduced regulatory, reputational, and operational risk</a:t>
            </a:r>
          </a:p>
          <a:p>
            <a:pPr>
              <a:spcBef>
                <a:spcPts val="600"/>
              </a:spcBef>
            </a:pPr>
            <a:r>
              <a:rPr lang="en-GB" sz="1800"/>
              <a:t>Confidence to scale Copilot and AI safely</a:t>
            </a:r>
          </a:p>
        </p:txBody>
      </p:sp>
      <p:sp>
        <p:nvSpPr>
          <p:cNvPr id="20" name="TextBox 19">
            <a:extLst>
              <a:ext uri="{FF2B5EF4-FFF2-40B4-BE49-F238E27FC236}">
                <a16:creationId xmlns:a16="http://schemas.microsoft.com/office/drawing/2014/main" id="{B87DC27E-FD8C-1D95-96B7-AEBD30C518AF}"/>
              </a:ext>
            </a:extLst>
          </p:cNvPr>
          <p:cNvSpPr txBox="1"/>
          <p:nvPr/>
        </p:nvSpPr>
        <p:spPr>
          <a:xfrm>
            <a:off x="8423320" y="2982489"/>
            <a:ext cx="2981325" cy="461665"/>
          </a:xfrm>
          <a:prstGeom prst="rect">
            <a:avLst/>
          </a:prstGeom>
          <a:noFill/>
        </p:spPr>
        <p:txBody>
          <a:bodyPr wrap="square" rtlCol="0">
            <a:spAutoFit/>
          </a:bodyPr>
          <a:lstStyle/>
          <a:p>
            <a:pPr algn="ctr"/>
            <a:r>
              <a:rPr lang="en-GB" sz="2400" b="1">
                <a:solidFill>
                  <a:schemeClr val="accent2"/>
                </a:solidFill>
              </a:rPr>
              <a:t>Bias in Copilot</a:t>
            </a:r>
          </a:p>
        </p:txBody>
      </p:sp>
      <p:sp>
        <p:nvSpPr>
          <p:cNvPr id="21" name="TextBox 20">
            <a:extLst>
              <a:ext uri="{FF2B5EF4-FFF2-40B4-BE49-F238E27FC236}">
                <a16:creationId xmlns:a16="http://schemas.microsoft.com/office/drawing/2014/main" id="{0EA8A17B-30A2-A5AA-FF7B-6539054692F6}"/>
              </a:ext>
            </a:extLst>
          </p:cNvPr>
          <p:cNvSpPr txBox="1"/>
          <p:nvPr/>
        </p:nvSpPr>
        <p:spPr>
          <a:xfrm>
            <a:off x="8439151" y="3519334"/>
            <a:ext cx="3003954" cy="2462213"/>
          </a:xfrm>
          <a:prstGeom prst="rect">
            <a:avLst/>
          </a:prstGeom>
          <a:noFill/>
        </p:spPr>
        <p:txBody>
          <a:bodyPr wrap="square" rtlCol="0">
            <a:spAutoFit/>
          </a:bodyPr>
          <a:lstStyle/>
          <a:p>
            <a:pPr marL="285743" indent="-285743">
              <a:spcBef>
                <a:spcPts val="600"/>
              </a:spcBef>
              <a:buClr>
                <a:schemeClr val="accent2"/>
              </a:buClr>
              <a:buFont typeface="Wingdings" panose="05000000000000000000" pitchFamily="2" charset="2"/>
              <a:buChar char="§"/>
            </a:pPr>
            <a:r>
              <a:rPr lang="en-GB">
                <a:solidFill>
                  <a:schemeClr val="bg1"/>
                </a:solidFill>
              </a:rPr>
              <a:t>Bias is rarely “trained in”</a:t>
            </a:r>
          </a:p>
          <a:p>
            <a:pPr marL="285743" indent="-285743">
              <a:spcBef>
                <a:spcPts val="600"/>
              </a:spcBef>
              <a:buClr>
                <a:schemeClr val="accent2"/>
              </a:buClr>
              <a:buFont typeface="Wingdings" panose="05000000000000000000" pitchFamily="2" charset="2"/>
              <a:buChar char="§"/>
            </a:pPr>
            <a:r>
              <a:rPr lang="en-GB">
                <a:solidFill>
                  <a:schemeClr val="bg1"/>
                </a:solidFill>
              </a:rPr>
              <a:t>It emerges through prompts, data access, and permissions</a:t>
            </a:r>
          </a:p>
          <a:p>
            <a:pPr marL="285743" indent="-285743">
              <a:spcBef>
                <a:spcPts val="600"/>
              </a:spcBef>
              <a:buClr>
                <a:schemeClr val="accent2"/>
              </a:buClr>
              <a:buFont typeface="Wingdings" panose="05000000000000000000" pitchFamily="2" charset="2"/>
              <a:buChar char="§"/>
            </a:pPr>
            <a:r>
              <a:rPr lang="en-GB">
                <a:solidFill>
                  <a:schemeClr val="bg1"/>
                </a:solidFill>
              </a:rPr>
              <a:t>Assessment focuses on configuration, not model retraining</a:t>
            </a:r>
          </a:p>
        </p:txBody>
      </p:sp>
      <p:pic>
        <p:nvPicPr>
          <p:cNvPr id="27" name="Graphic 26" descr="Robot outline">
            <a:extLst>
              <a:ext uri="{FF2B5EF4-FFF2-40B4-BE49-F238E27FC236}">
                <a16:creationId xmlns:a16="http://schemas.microsoft.com/office/drawing/2014/main" id="{286E6199-7FE8-1782-9FA7-FF00719550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45468" y="1821640"/>
            <a:ext cx="914400" cy="914400"/>
          </a:xfrm>
          <a:prstGeom prst="rect">
            <a:avLst/>
          </a:prstGeom>
        </p:spPr>
      </p:pic>
      <p:pic>
        <p:nvPicPr>
          <p:cNvPr id="29" name="Graphic 28" descr="Good Inventory outline">
            <a:extLst>
              <a:ext uri="{FF2B5EF4-FFF2-40B4-BE49-F238E27FC236}">
                <a16:creationId xmlns:a16="http://schemas.microsoft.com/office/drawing/2014/main" id="{E3C95349-9F61-55C7-0823-2D8129543B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67362" y="1830573"/>
            <a:ext cx="914400" cy="914400"/>
          </a:xfrm>
          <a:prstGeom prst="rect">
            <a:avLst/>
          </a:prstGeom>
        </p:spPr>
      </p:pic>
      <p:pic>
        <p:nvPicPr>
          <p:cNvPr id="31" name="Graphic 30" descr="Care outline">
            <a:extLst>
              <a:ext uri="{FF2B5EF4-FFF2-40B4-BE49-F238E27FC236}">
                <a16:creationId xmlns:a16="http://schemas.microsoft.com/office/drawing/2014/main" id="{BCDE4A5F-34C7-B420-8A1A-EFE338A397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70028" y="1783696"/>
            <a:ext cx="914400" cy="914400"/>
          </a:xfrm>
          <a:prstGeom prst="rect">
            <a:avLst/>
          </a:prstGeom>
        </p:spPr>
      </p:pic>
      <p:sp>
        <p:nvSpPr>
          <p:cNvPr id="4" name="TextBox 3">
            <a:extLst>
              <a:ext uri="{FF2B5EF4-FFF2-40B4-BE49-F238E27FC236}">
                <a16:creationId xmlns:a16="http://schemas.microsoft.com/office/drawing/2014/main" id="{16DBD90F-F8AE-E986-42B4-AD4483DA3501}"/>
              </a:ext>
            </a:extLst>
          </p:cNvPr>
          <p:cNvSpPr txBox="1"/>
          <p:nvPr/>
        </p:nvSpPr>
        <p:spPr>
          <a:xfrm>
            <a:off x="426721" y="707602"/>
            <a:ext cx="9246870" cy="707886"/>
          </a:xfrm>
          <a:prstGeom prst="rect">
            <a:avLst/>
          </a:prstGeom>
          <a:noFill/>
        </p:spPr>
        <p:txBody>
          <a:bodyPr wrap="square">
            <a:spAutoFit/>
          </a:bodyPr>
          <a:lstStyle/>
          <a:p>
            <a:r>
              <a:rPr lang="en-GB" sz="2000">
                <a:solidFill>
                  <a:srgbClr val="2B2B40"/>
                </a:solidFill>
              </a:rPr>
              <a:t>Bias assessment is not about eliminating bias completely.</a:t>
            </a:r>
            <a:br>
              <a:rPr lang="en-GB" sz="2000">
                <a:solidFill>
                  <a:srgbClr val="2B2B40"/>
                </a:solidFill>
              </a:rPr>
            </a:br>
            <a:r>
              <a:rPr lang="en-GB" sz="2000">
                <a:solidFill>
                  <a:srgbClr val="2B2B40"/>
                </a:solidFill>
              </a:rPr>
              <a:t>It is about identifying, reducing, and governing it transparently.</a:t>
            </a:r>
          </a:p>
        </p:txBody>
      </p:sp>
    </p:spTree>
    <p:extLst>
      <p:ext uri="{BB962C8B-B14F-4D97-AF65-F5344CB8AC3E}">
        <p14:creationId xmlns:p14="http://schemas.microsoft.com/office/powerpoint/2010/main" val="43552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6EDE-AB74-9494-EC97-3B84B2D2B835}"/>
              </a:ext>
            </a:extLst>
          </p:cNvPr>
          <p:cNvSpPr>
            <a:spLocks noGrp="1"/>
          </p:cNvSpPr>
          <p:nvPr>
            <p:ph type="title"/>
          </p:nvPr>
        </p:nvSpPr>
        <p:spPr>
          <a:xfrm>
            <a:off x="443083" y="276538"/>
            <a:ext cx="9140301" cy="701676"/>
          </a:xfrm>
        </p:spPr>
        <p:txBody>
          <a:bodyPr/>
          <a:lstStyle/>
          <a:p>
            <a:r>
              <a:rPr lang="en-GB"/>
              <a:t>Explainability</a:t>
            </a:r>
          </a:p>
        </p:txBody>
      </p:sp>
      <p:sp>
        <p:nvSpPr>
          <p:cNvPr id="3" name="Text Placeholder 2">
            <a:extLst>
              <a:ext uri="{FF2B5EF4-FFF2-40B4-BE49-F238E27FC236}">
                <a16:creationId xmlns:a16="http://schemas.microsoft.com/office/drawing/2014/main" id="{66F89552-2DF0-3A29-386B-D26ECF38B488}"/>
              </a:ext>
            </a:extLst>
          </p:cNvPr>
          <p:cNvSpPr>
            <a:spLocks noGrp="1"/>
          </p:cNvSpPr>
          <p:nvPr>
            <p:ph type="body" sz="half" idx="2"/>
          </p:nvPr>
        </p:nvSpPr>
        <p:spPr>
          <a:xfrm>
            <a:off x="551479" y="1613149"/>
            <a:ext cx="6018211" cy="4904993"/>
          </a:xfrm>
        </p:spPr>
        <p:txBody>
          <a:bodyPr/>
          <a:lstStyle/>
          <a:p>
            <a:pPr marL="285743" indent="-285743">
              <a:buClr>
                <a:schemeClr val="accent6"/>
              </a:buClr>
              <a:buFont typeface="Wingdings" panose="05000000000000000000" pitchFamily="2" charset="2"/>
              <a:buChar char="§"/>
            </a:pPr>
            <a:r>
              <a:rPr lang="en-GB" sz="2000">
                <a:solidFill>
                  <a:srgbClr val="000038"/>
                </a:solidFill>
                <a:latin typeface="+mn-lt"/>
              </a:rPr>
              <a:t>We are not just deploying AI. We are establishing trust in AI-driven decisions.</a:t>
            </a:r>
          </a:p>
          <a:p>
            <a:pPr marL="285743" indent="-285743">
              <a:buClr>
                <a:schemeClr val="accent6"/>
              </a:buClr>
              <a:buFont typeface="Wingdings" panose="05000000000000000000" pitchFamily="2" charset="2"/>
              <a:buChar char="§"/>
            </a:pPr>
            <a:endParaRPr lang="en-GB" sz="2000">
              <a:solidFill>
                <a:srgbClr val="000038"/>
              </a:solidFill>
              <a:latin typeface="+mn-lt"/>
            </a:endParaRPr>
          </a:p>
          <a:p>
            <a:pPr marL="285743" indent="-285743">
              <a:buClr>
                <a:schemeClr val="accent6"/>
              </a:buClr>
              <a:buFont typeface="Wingdings" panose="05000000000000000000" pitchFamily="2" charset="2"/>
              <a:buChar char="§"/>
            </a:pPr>
            <a:r>
              <a:rPr lang="en-GB" sz="2000">
                <a:solidFill>
                  <a:srgbClr val="000038"/>
                </a:solidFill>
                <a:latin typeface="+mn-lt"/>
              </a:rPr>
              <a:t>Black-box systems undermine confidence, oversight, and accountability.</a:t>
            </a:r>
          </a:p>
          <a:p>
            <a:pPr marL="285743" indent="-285743">
              <a:buClr>
                <a:schemeClr val="accent6"/>
              </a:buClr>
              <a:buFont typeface="Wingdings" panose="05000000000000000000" pitchFamily="2" charset="2"/>
              <a:buChar char="§"/>
            </a:pPr>
            <a:endParaRPr lang="en-GB" sz="2000">
              <a:solidFill>
                <a:srgbClr val="000038"/>
              </a:solidFill>
              <a:latin typeface="+mn-lt"/>
            </a:endParaRPr>
          </a:p>
          <a:p>
            <a:pPr marL="285743" indent="-285743">
              <a:buClr>
                <a:schemeClr val="accent6"/>
              </a:buClr>
              <a:buFont typeface="Wingdings" panose="05000000000000000000" pitchFamily="2" charset="2"/>
              <a:buChar char="§"/>
            </a:pPr>
            <a:r>
              <a:rPr lang="en-GB" sz="2000">
                <a:solidFill>
                  <a:srgbClr val="000038"/>
                </a:solidFill>
                <a:latin typeface="+mn-lt"/>
              </a:rPr>
              <a:t>AI systems must be able to explain how and why outcomes are produced.</a:t>
            </a:r>
          </a:p>
          <a:p>
            <a:pPr marL="285743" indent="-285743">
              <a:buClr>
                <a:schemeClr val="accent6"/>
              </a:buClr>
              <a:buFont typeface="Wingdings" panose="05000000000000000000" pitchFamily="2" charset="2"/>
              <a:buChar char="§"/>
            </a:pPr>
            <a:endParaRPr lang="en-GB" sz="2000">
              <a:solidFill>
                <a:srgbClr val="000038"/>
              </a:solidFill>
              <a:latin typeface="+mn-lt"/>
            </a:endParaRPr>
          </a:p>
          <a:p>
            <a:pPr marL="285743" indent="-285743">
              <a:buClr>
                <a:schemeClr val="accent6"/>
              </a:buClr>
              <a:buFont typeface="Wingdings" panose="05000000000000000000" pitchFamily="2" charset="2"/>
              <a:buChar char="§"/>
            </a:pPr>
            <a:r>
              <a:rPr lang="en-GB" sz="2000">
                <a:solidFill>
                  <a:srgbClr val="000038"/>
                </a:solidFill>
                <a:latin typeface="+mn-lt"/>
              </a:rPr>
              <a:t>Explainability underpins trust, regulatory compliance, auditability, and continuous improvement.</a:t>
            </a:r>
          </a:p>
        </p:txBody>
      </p:sp>
      <p:sp>
        <p:nvSpPr>
          <p:cNvPr id="5" name="Rectangle: Rounded Corners 4">
            <a:extLst>
              <a:ext uri="{FF2B5EF4-FFF2-40B4-BE49-F238E27FC236}">
                <a16:creationId xmlns:a16="http://schemas.microsoft.com/office/drawing/2014/main" id="{9B5C6939-A383-7735-09C4-B3CACF7E3FE2}"/>
              </a:ext>
            </a:extLst>
          </p:cNvPr>
          <p:cNvSpPr/>
          <p:nvPr/>
        </p:nvSpPr>
        <p:spPr>
          <a:xfrm>
            <a:off x="8102606" y="872844"/>
            <a:ext cx="2279650" cy="1608595"/>
          </a:xfrm>
          <a:prstGeom prst="roundRect">
            <a:avLst>
              <a:gd name="adj" fmla="val 6719"/>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40A92C0-3F3D-C28F-0A5E-F848209A062A}"/>
              </a:ext>
            </a:extLst>
          </p:cNvPr>
          <p:cNvSpPr txBox="1"/>
          <p:nvPr/>
        </p:nvSpPr>
        <p:spPr>
          <a:xfrm>
            <a:off x="8317530" y="1492474"/>
            <a:ext cx="1759649" cy="369332"/>
          </a:xfrm>
          <a:prstGeom prst="rect">
            <a:avLst/>
          </a:prstGeom>
          <a:noFill/>
        </p:spPr>
        <p:txBody>
          <a:bodyPr wrap="square" rtlCol="0">
            <a:spAutoFit/>
          </a:bodyPr>
          <a:lstStyle/>
          <a:p>
            <a:pPr algn="ctr">
              <a:buClr>
                <a:schemeClr val="accent6"/>
              </a:buClr>
            </a:pPr>
            <a:r>
              <a:rPr lang="en-GB" b="1">
                <a:solidFill>
                  <a:schemeClr val="accent6"/>
                </a:solidFill>
              </a:rPr>
              <a:t>No Blackbox</a:t>
            </a:r>
          </a:p>
        </p:txBody>
      </p:sp>
      <p:sp>
        <p:nvSpPr>
          <p:cNvPr id="7" name="Rectangle: Rounded Corners 6">
            <a:extLst>
              <a:ext uri="{FF2B5EF4-FFF2-40B4-BE49-F238E27FC236}">
                <a16:creationId xmlns:a16="http://schemas.microsoft.com/office/drawing/2014/main" id="{9CF1233F-D5AB-63B6-53ED-C378A7D9AFB5}"/>
              </a:ext>
            </a:extLst>
          </p:cNvPr>
          <p:cNvSpPr/>
          <p:nvPr/>
        </p:nvSpPr>
        <p:spPr>
          <a:xfrm>
            <a:off x="8102606" y="2660861"/>
            <a:ext cx="2279650" cy="1608595"/>
          </a:xfrm>
          <a:prstGeom prst="roundRect">
            <a:avLst>
              <a:gd name="adj" fmla="val 6719"/>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DAC1B36-DBE1-5999-F968-31CCBEF65771}"/>
              </a:ext>
            </a:extLst>
          </p:cNvPr>
          <p:cNvSpPr txBox="1"/>
          <p:nvPr/>
        </p:nvSpPr>
        <p:spPr>
          <a:xfrm>
            <a:off x="8362606" y="3190297"/>
            <a:ext cx="1759649" cy="646331"/>
          </a:xfrm>
          <a:prstGeom prst="rect">
            <a:avLst/>
          </a:prstGeom>
          <a:noFill/>
        </p:spPr>
        <p:txBody>
          <a:bodyPr wrap="square" rtlCol="0">
            <a:spAutoFit/>
          </a:bodyPr>
          <a:lstStyle/>
          <a:p>
            <a:pPr algn="ctr">
              <a:buClr>
                <a:schemeClr val="accent6"/>
              </a:buClr>
            </a:pPr>
            <a:r>
              <a:rPr lang="en-GB" b="1">
                <a:solidFill>
                  <a:schemeClr val="accent6"/>
                </a:solidFill>
              </a:rPr>
              <a:t>Explainable outcomes</a:t>
            </a:r>
          </a:p>
        </p:txBody>
      </p:sp>
      <p:sp>
        <p:nvSpPr>
          <p:cNvPr id="9" name="Rectangle: Rounded Corners 8">
            <a:extLst>
              <a:ext uri="{FF2B5EF4-FFF2-40B4-BE49-F238E27FC236}">
                <a16:creationId xmlns:a16="http://schemas.microsoft.com/office/drawing/2014/main" id="{07DDF507-9C55-E3F2-695F-B5EE5FE4DA93}"/>
              </a:ext>
            </a:extLst>
          </p:cNvPr>
          <p:cNvSpPr/>
          <p:nvPr/>
        </p:nvSpPr>
        <p:spPr>
          <a:xfrm>
            <a:off x="8102606" y="4596699"/>
            <a:ext cx="2279650" cy="1608595"/>
          </a:xfrm>
          <a:prstGeom prst="roundRect">
            <a:avLst>
              <a:gd name="adj" fmla="val 4588"/>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9FFCAAC-7662-2DB9-8F52-7B0861A0ECC3}"/>
              </a:ext>
            </a:extLst>
          </p:cNvPr>
          <p:cNvSpPr txBox="1"/>
          <p:nvPr/>
        </p:nvSpPr>
        <p:spPr>
          <a:xfrm>
            <a:off x="8362605" y="5142415"/>
            <a:ext cx="1759649" cy="646331"/>
          </a:xfrm>
          <a:prstGeom prst="rect">
            <a:avLst/>
          </a:prstGeom>
          <a:noFill/>
        </p:spPr>
        <p:txBody>
          <a:bodyPr wrap="square" rtlCol="0">
            <a:spAutoFit/>
          </a:bodyPr>
          <a:lstStyle/>
          <a:p>
            <a:pPr algn="ctr">
              <a:buClr>
                <a:schemeClr val="accent6"/>
              </a:buClr>
            </a:pPr>
            <a:r>
              <a:rPr lang="en-GB" b="1">
                <a:solidFill>
                  <a:schemeClr val="accent6"/>
                </a:solidFill>
              </a:rPr>
              <a:t>Reproducible decisions</a:t>
            </a:r>
          </a:p>
        </p:txBody>
      </p:sp>
      <p:sp>
        <p:nvSpPr>
          <p:cNvPr id="11" name="Oval 10">
            <a:extLst>
              <a:ext uri="{FF2B5EF4-FFF2-40B4-BE49-F238E27FC236}">
                <a16:creationId xmlns:a16="http://schemas.microsoft.com/office/drawing/2014/main" id="{F68530D3-BABD-73E9-493E-C27E7B1098AA}"/>
              </a:ext>
            </a:extLst>
          </p:cNvPr>
          <p:cNvSpPr/>
          <p:nvPr/>
        </p:nvSpPr>
        <p:spPr>
          <a:xfrm>
            <a:off x="7714382" y="636106"/>
            <a:ext cx="648223" cy="68671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sp>
        <p:nvSpPr>
          <p:cNvPr id="12" name="Oval 11">
            <a:extLst>
              <a:ext uri="{FF2B5EF4-FFF2-40B4-BE49-F238E27FC236}">
                <a16:creationId xmlns:a16="http://schemas.microsoft.com/office/drawing/2014/main" id="{501719D5-AE45-78F2-D81F-3A8F679F6645}"/>
              </a:ext>
            </a:extLst>
          </p:cNvPr>
          <p:cNvSpPr/>
          <p:nvPr/>
        </p:nvSpPr>
        <p:spPr>
          <a:xfrm>
            <a:off x="7714383" y="2492511"/>
            <a:ext cx="648223" cy="68671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sp>
        <p:nvSpPr>
          <p:cNvPr id="13" name="Oval 12">
            <a:extLst>
              <a:ext uri="{FF2B5EF4-FFF2-40B4-BE49-F238E27FC236}">
                <a16:creationId xmlns:a16="http://schemas.microsoft.com/office/drawing/2014/main" id="{7FFF4EF6-02D1-B9A4-F779-8BE10506E9C9}"/>
              </a:ext>
            </a:extLst>
          </p:cNvPr>
          <p:cNvSpPr/>
          <p:nvPr/>
        </p:nvSpPr>
        <p:spPr>
          <a:xfrm>
            <a:off x="7714382" y="4363809"/>
            <a:ext cx="648223" cy="68671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0038"/>
              </a:solidFill>
            </a:endParaRPr>
          </a:p>
        </p:txBody>
      </p:sp>
      <p:pic>
        <p:nvPicPr>
          <p:cNvPr id="15" name="Picture 14" descr="A black background with a black square&#10;&#10;AI-generated content may be incorrect.">
            <a:extLst>
              <a:ext uri="{FF2B5EF4-FFF2-40B4-BE49-F238E27FC236}">
                <a16:creationId xmlns:a16="http://schemas.microsoft.com/office/drawing/2014/main" id="{772BB502-0A35-20E3-9696-A6BD053BD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163" y="733279"/>
            <a:ext cx="492367" cy="492367"/>
          </a:xfrm>
          <a:prstGeom prst="rect">
            <a:avLst/>
          </a:prstGeom>
        </p:spPr>
      </p:pic>
      <p:pic>
        <p:nvPicPr>
          <p:cNvPr id="17" name="Picture 16" descr="A purple arrow in a gear with a target&#10;&#10;AI-generated content may be incorrect.">
            <a:extLst>
              <a:ext uri="{FF2B5EF4-FFF2-40B4-BE49-F238E27FC236}">
                <a16:creationId xmlns:a16="http://schemas.microsoft.com/office/drawing/2014/main" id="{25E6B353-D37C-B592-E2E7-393E209E8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987" y="2548360"/>
            <a:ext cx="509543" cy="509543"/>
          </a:xfrm>
          <a:prstGeom prst="rect">
            <a:avLst/>
          </a:prstGeom>
        </p:spPr>
      </p:pic>
      <p:pic>
        <p:nvPicPr>
          <p:cNvPr id="19" name="Picture 18" descr="A group of purple circles with white text&#10;&#10;AI-generated content may be incorrect.">
            <a:extLst>
              <a:ext uri="{FF2B5EF4-FFF2-40B4-BE49-F238E27FC236}">
                <a16:creationId xmlns:a16="http://schemas.microsoft.com/office/drawing/2014/main" id="{17740577-BC50-D58E-3B85-C1956BEE0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163" y="4498175"/>
            <a:ext cx="460412" cy="460412"/>
          </a:xfrm>
          <a:prstGeom prst="rect">
            <a:avLst/>
          </a:prstGeom>
        </p:spPr>
      </p:pic>
      <p:sp>
        <p:nvSpPr>
          <p:cNvPr id="20" name="TextBox 19">
            <a:extLst>
              <a:ext uri="{FF2B5EF4-FFF2-40B4-BE49-F238E27FC236}">
                <a16:creationId xmlns:a16="http://schemas.microsoft.com/office/drawing/2014/main" id="{22AA76DF-6C92-B749-77D9-EF645FB0DF6E}"/>
              </a:ext>
            </a:extLst>
          </p:cNvPr>
          <p:cNvSpPr txBox="1"/>
          <p:nvPr/>
        </p:nvSpPr>
        <p:spPr>
          <a:xfrm>
            <a:off x="401616" y="911473"/>
            <a:ext cx="7075533" cy="400110"/>
          </a:xfrm>
          <a:prstGeom prst="rect">
            <a:avLst/>
          </a:prstGeom>
          <a:noFill/>
          <a:ln>
            <a:noFill/>
          </a:ln>
        </p:spPr>
        <p:txBody>
          <a:bodyPr wrap="square">
            <a:spAutoFit/>
          </a:bodyPr>
          <a:lstStyle/>
          <a:p>
            <a:pPr algn="ctr"/>
            <a:r>
              <a:rPr lang="en-GB" sz="2000">
                <a:solidFill>
                  <a:srgbClr val="2B2B40"/>
                </a:solidFill>
              </a:rPr>
              <a:t>If an AI decision cannot be explained, it cannot be trusted.</a:t>
            </a:r>
          </a:p>
        </p:txBody>
      </p:sp>
    </p:spTree>
    <p:extLst>
      <p:ext uri="{BB962C8B-B14F-4D97-AF65-F5344CB8AC3E}">
        <p14:creationId xmlns:p14="http://schemas.microsoft.com/office/powerpoint/2010/main" val="2558291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77B15-C374-EA9D-3940-B16AF5282F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5D86BF-68A4-E077-EF91-C72904CD44AF}"/>
              </a:ext>
            </a:extLst>
          </p:cNvPr>
          <p:cNvSpPr>
            <a:spLocks noGrp="1"/>
          </p:cNvSpPr>
          <p:nvPr>
            <p:ph type="title"/>
          </p:nvPr>
        </p:nvSpPr>
        <p:spPr>
          <a:xfrm>
            <a:off x="609601" y="495312"/>
            <a:ext cx="10509503" cy="701676"/>
          </a:xfrm>
        </p:spPr>
        <p:txBody>
          <a:bodyPr/>
          <a:lstStyle/>
          <a:p>
            <a:r>
              <a:rPr lang="en-GB"/>
              <a:t>Putting explainability into action</a:t>
            </a:r>
          </a:p>
        </p:txBody>
      </p:sp>
      <p:sp>
        <p:nvSpPr>
          <p:cNvPr id="3" name="Text Placeholder 2">
            <a:extLst>
              <a:ext uri="{FF2B5EF4-FFF2-40B4-BE49-F238E27FC236}">
                <a16:creationId xmlns:a16="http://schemas.microsoft.com/office/drawing/2014/main" id="{80CD76D4-05BE-3E8A-AEE2-81A86F498B0A}"/>
              </a:ext>
            </a:extLst>
          </p:cNvPr>
          <p:cNvSpPr>
            <a:spLocks noGrp="1"/>
          </p:cNvSpPr>
          <p:nvPr>
            <p:ph type="body" sz="half" idx="2"/>
          </p:nvPr>
        </p:nvSpPr>
        <p:spPr/>
        <p:txBody>
          <a:bodyPr/>
          <a:lstStyle/>
          <a:p>
            <a:endParaRPr lang="en-GB"/>
          </a:p>
        </p:txBody>
      </p:sp>
      <p:pic>
        <p:nvPicPr>
          <p:cNvPr id="3082" name="Picture 10">
            <a:extLst>
              <a:ext uri="{FF2B5EF4-FFF2-40B4-BE49-F238E27FC236}">
                <a16:creationId xmlns:a16="http://schemas.microsoft.com/office/drawing/2014/main" id="{AB298DC1-FCFE-5338-4732-AABBA05EC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31" y="1625528"/>
            <a:ext cx="6359091" cy="313566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BF46ACC-4B28-8A26-7794-8AA9B7032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35" y="2138645"/>
            <a:ext cx="6573185" cy="319672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B0E39-916D-F0A5-9C63-F829634A6BDF}"/>
              </a:ext>
            </a:extLst>
          </p:cNvPr>
          <p:cNvPicPr>
            <a:picLocks noChangeAspect="1"/>
          </p:cNvPicPr>
          <p:nvPr/>
        </p:nvPicPr>
        <p:blipFill>
          <a:blip r:embed="rId5"/>
          <a:stretch>
            <a:fillRect/>
          </a:stretch>
        </p:blipFill>
        <p:spPr>
          <a:xfrm>
            <a:off x="3679091" y="2824796"/>
            <a:ext cx="6370032" cy="3187054"/>
          </a:xfrm>
          <a:prstGeom prst="rect">
            <a:avLst/>
          </a:prstGeom>
          <a:noFill/>
          <a:effectLst>
            <a:outerShdw blurRad="50800" dist="38100" dir="8100000" algn="tr" rotWithShape="0">
              <a:prstClr val="black">
                <a:alpha val="40000"/>
              </a:prstClr>
            </a:outerShdw>
          </a:effectLst>
        </p:spPr>
      </p:pic>
      <p:pic>
        <p:nvPicPr>
          <p:cNvPr id="3086" name="Picture 14">
            <a:extLst>
              <a:ext uri="{FF2B5EF4-FFF2-40B4-BE49-F238E27FC236}">
                <a16:creationId xmlns:a16="http://schemas.microsoft.com/office/drawing/2014/main" id="{6344BF9D-BD38-CDA5-D406-E731B9680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6367" y="3380799"/>
            <a:ext cx="6377430" cy="318705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7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wipe(left)">
                                      <p:cBhvr>
                                        <p:cTn id="7" dur="5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wipe(left)">
                                      <p:cBhvr>
                                        <p:cTn id="17"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573776-8711-5899-C250-5C60A3C3424E}"/>
              </a:ext>
            </a:extLst>
          </p:cNvPr>
          <p:cNvSpPr/>
          <p:nvPr/>
        </p:nvSpPr>
        <p:spPr>
          <a:xfrm>
            <a:off x="6216292" y="3784901"/>
            <a:ext cx="5373349" cy="2615821"/>
          </a:xfrm>
          <a:prstGeom prst="roundRect">
            <a:avLst>
              <a:gd name="adj" fmla="val 5139"/>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3E6B3BD-7A0C-9ABE-B026-EEF7B4933C58}"/>
              </a:ext>
            </a:extLst>
          </p:cNvPr>
          <p:cNvSpPr/>
          <p:nvPr/>
        </p:nvSpPr>
        <p:spPr>
          <a:xfrm>
            <a:off x="6216292" y="646113"/>
            <a:ext cx="5373349" cy="2615821"/>
          </a:xfrm>
          <a:prstGeom prst="roundRect">
            <a:avLst>
              <a:gd name="adj" fmla="val 5139"/>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3F7E0-91F0-F846-E424-6500F1D77D12}"/>
              </a:ext>
            </a:extLst>
          </p:cNvPr>
          <p:cNvSpPr>
            <a:spLocks noGrp="1"/>
          </p:cNvSpPr>
          <p:nvPr>
            <p:ph type="title"/>
          </p:nvPr>
        </p:nvSpPr>
        <p:spPr>
          <a:xfrm>
            <a:off x="656348" y="375123"/>
            <a:ext cx="9140301" cy="701676"/>
          </a:xfrm>
        </p:spPr>
        <p:txBody>
          <a:bodyPr/>
          <a:lstStyle/>
          <a:p>
            <a:r>
              <a:rPr lang="en-GB"/>
              <a:t>Red Teaming</a:t>
            </a:r>
          </a:p>
        </p:txBody>
      </p:sp>
      <p:sp>
        <p:nvSpPr>
          <p:cNvPr id="3" name="Text Placeholder 2">
            <a:extLst>
              <a:ext uri="{FF2B5EF4-FFF2-40B4-BE49-F238E27FC236}">
                <a16:creationId xmlns:a16="http://schemas.microsoft.com/office/drawing/2014/main" id="{7588FC87-D37E-AF90-A46D-428D689074D8}"/>
              </a:ext>
            </a:extLst>
          </p:cNvPr>
          <p:cNvSpPr>
            <a:spLocks noGrp="1"/>
          </p:cNvSpPr>
          <p:nvPr>
            <p:ph type="body" sz="half" idx="2"/>
          </p:nvPr>
        </p:nvSpPr>
        <p:spPr>
          <a:xfrm>
            <a:off x="722651" y="1311606"/>
            <a:ext cx="5373349" cy="3423048"/>
          </a:xfrm>
        </p:spPr>
        <p:txBody>
          <a:bodyPr/>
          <a:lstStyle/>
          <a:p>
            <a:r>
              <a:rPr lang="en-GB" sz="2000">
                <a:solidFill>
                  <a:srgbClr val="000000"/>
                </a:solidFill>
              </a:rPr>
              <a:t>Red Teaming is testing AI rigorously before failure occurs in the real-world:</a:t>
            </a:r>
          </a:p>
          <a:p>
            <a:endParaRPr lang="en-GB" sz="2000">
              <a:solidFill>
                <a:srgbClr val="000000"/>
              </a:solidFill>
            </a:endParaRPr>
          </a:p>
          <a:p>
            <a:pPr marL="285743" indent="-285743">
              <a:buClr>
                <a:schemeClr val="accent2"/>
              </a:buClr>
              <a:buFont typeface="Wingdings" panose="05000000000000000000" pitchFamily="2" charset="2"/>
              <a:buChar char="§"/>
            </a:pPr>
            <a:r>
              <a:rPr lang="en-GB" sz="2000">
                <a:solidFill>
                  <a:srgbClr val="000000"/>
                </a:solidFill>
              </a:rPr>
              <a:t>Simulates misuse, edge cases, and adversarial behaviour</a:t>
            </a:r>
          </a:p>
          <a:p>
            <a:pPr marL="285743" indent="-285743">
              <a:buClr>
                <a:schemeClr val="accent2"/>
              </a:buClr>
              <a:buFont typeface="Wingdings" panose="05000000000000000000" pitchFamily="2" charset="2"/>
              <a:buChar char="§"/>
            </a:pPr>
            <a:r>
              <a:rPr lang="en-GB" sz="2000">
                <a:solidFill>
                  <a:srgbClr val="000000"/>
                </a:solidFill>
              </a:rPr>
              <a:t>Identifies safety, bias, and reliability gaps early</a:t>
            </a:r>
          </a:p>
          <a:p>
            <a:pPr marL="285743" indent="-285743">
              <a:buClr>
                <a:schemeClr val="accent2"/>
              </a:buClr>
              <a:buFont typeface="Wingdings" panose="05000000000000000000" pitchFamily="2" charset="2"/>
              <a:buChar char="§"/>
            </a:pPr>
            <a:r>
              <a:rPr lang="en-GB" sz="2000">
                <a:solidFill>
                  <a:srgbClr val="000000"/>
                </a:solidFill>
              </a:rPr>
              <a:t>Strengthens trust, resilience, and confidence to scale</a:t>
            </a:r>
          </a:p>
          <a:p>
            <a:pPr marL="285743" indent="-285743">
              <a:buFont typeface="Arial" panose="020B0604020202020204" pitchFamily="34" charset="0"/>
              <a:buChar char="•"/>
            </a:pPr>
            <a:endParaRPr lang="en-GB" sz="2000">
              <a:solidFill>
                <a:srgbClr val="000000"/>
              </a:solidFill>
            </a:endParaRPr>
          </a:p>
        </p:txBody>
      </p:sp>
      <p:sp>
        <p:nvSpPr>
          <p:cNvPr id="10" name="Oval 9">
            <a:extLst>
              <a:ext uri="{FF2B5EF4-FFF2-40B4-BE49-F238E27FC236}">
                <a16:creationId xmlns:a16="http://schemas.microsoft.com/office/drawing/2014/main" id="{7E91C0AC-1978-FB79-E57F-A6836B8515FB}"/>
              </a:ext>
            </a:extLst>
          </p:cNvPr>
          <p:cNvSpPr/>
          <p:nvPr/>
        </p:nvSpPr>
        <p:spPr>
          <a:xfrm>
            <a:off x="6096000" y="375123"/>
            <a:ext cx="669895" cy="609126"/>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FF3C60A-BED4-E249-504D-C1153C747240}"/>
              </a:ext>
            </a:extLst>
          </p:cNvPr>
          <p:cNvSpPr/>
          <p:nvPr/>
        </p:nvSpPr>
        <p:spPr>
          <a:xfrm>
            <a:off x="5903204" y="3593890"/>
            <a:ext cx="645631" cy="609126"/>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Tick outline">
            <a:extLst>
              <a:ext uri="{FF2B5EF4-FFF2-40B4-BE49-F238E27FC236}">
                <a16:creationId xmlns:a16="http://schemas.microsoft.com/office/drawing/2014/main" id="{9A890FCE-E344-7341-B649-50D8B7CCB0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5301" y="3629751"/>
            <a:ext cx="515591" cy="515591"/>
          </a:xfrm>
          <a:prstGeom prst="rect">
            <a:avLst/>
          </a:prstGeom>
        </p:spPr>
      </p:pic>
      <p:pic>
        <p:nvPicPr>
          <p:cNvPr id="15" name="Graphic 14" descr="Seat Belt outline">
            <a:extLst>
              <a:ext uri="{FF2B5EF4-FFF2-40B4-BE49-F238E27FC236}">
                <a16:creationId xmlns:a16="http://schemas.microsoft.com/office/drawing/2014/main" id="{BF42DBF1-AC7D-78FC-D628-2A2EF79BBE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32598" y="500983"/>
            <a:ext cx="401788" cy="401788"/>
          </a:xfrm>
          <a:prstGeom prst="rect">
            <a:avLst/>
          </a:prstGeom>
        </p:spPr>
      </p:pic>
      <p:pic>
        <p:nvPicPr>
          <p:cNvPr id="17" name="Picture 16" descr="A person and person sitting on a white box pointing at a screen&#10;&#10;AI-generated content may be incorrect.">
            <a:extLst>
              <a:ext uri="{FF2B5EF4-FFF2-40B4-BE49-F238E27FC236}">
                <a16:creationId xmlns:a16="http://schemas.microsoft.com/office/drawing/2014/main" id="{13EB6FE4-D453-2697-30CB-65DAC43AE58F}"/>
              </a:ext>
            </a:extLst>
          </p:cNvPr>
          <p:cNvPicPr>
            <a:picLocks noChangeAspect="1"/>
          </p:cNvPicPr>
          <p:nvPr/>
        </p:nvPicPr>
        <p:blipFill>
          <a:blip r:embed="rId5"/>
          <a:stretch>
            <a:fillRect/>
          </a:stretch>
        </p:blipFill>
        <p:spPr>
          <a:xfrm>
            <a:off x="3898481" y="4607063"/>
            <a:ext cx="1793659" cy="1793659"/>
          </a:xfrm>
          <a:prstGeom prst="rect">
            <a:avLst/>
          </a:prstGeom>
        </p:spPr>
      </p:pic>
      <p:sp>
        <p:nvSpPr>
          <p:cNvPr id="5" name="Text Placeholder 2">
            <a:extLst>
              <a:ext uri="{FF2B5EF4-FFF2-40B4-BE49-F238E27FC236}">
                <a16:creationId xmlns:a16="http://schemas.microsoft.com/office/drawing/2014/main" id="{6A7CE1C4-BD0C-96F8-7F39-6A51DD27C32C}"/>
              </a:ext>
            </a:extLst>
          </p:cNvPr>
          <p:cNvSpPr txBox="1">
            <a:spLocks/>
          </p:cNvSpPr>
          <p:nvPr/>
        </p:nvSpPr>
        <p:spPr>
          <a:xfrm>
            <a:off x="6765895" y="662859"/>
            <a:ext cx="4646980" cy="2599075"/>
          </a:xfrm>
          <a:prstGeom prst="rect">
            <a:avLst/>
          </a:prstGeom>
        </p:spPr>
        <p:txBody>
          <a:bodyPr vert="horz" lIns="68580" tIns="34290" rIns="68580" bIns="34290" rtlCol="0">
            <a:noAutofit/>
          </a:bodyPr>
          <a:lstStyle>
            <a:lvl1pPr marL="0" indent="0" algn="l" defTabSz="1219170" rtl="0" eaLnBrk="1" latinLnBrk="0" hangingPunct="1">
              <a:lnSpc>
                <a:spcPct val="120000"/>
              </a:lnSpc>
              <a:spcBef>
                <a:spcPts val="0"/>
              </a:spcBef>
              <a:buClr>
                <a:srgbClr val="FF2770"/>
              </a:buClr>
              <a:buSzPct val="120000"/>
              <a:buFont typeface="Arial" panose="020B0604020202020204" pitchFamily="34" charset="0"/>
              <a:buNone/>
              <a:defRPr sz="1867" kern="1200">
                <a:solidFill>
                  <a:schemeClr val="tx1"/>
                </a:solidFill>
                <a:latin typeface="Trebuchet MS" panose="020B0603020202020204" pitchFamily="34" charset="0"/>
                <a:ea typeface="+mn-ea"/>
                <a:cs typeface="+mn-cs"/>
              </a:defRPr>
            </a:lvl1pPr>
            <a:lvl2pPr marL="609585" indent="0" algn="l" defTabSz="1219170" rtl="0" eaLnBrk="1" latinLnBrk="0" hangingPunct="1">
              <a:lnSpc>
                <a:spcPct val="90000"/>
              </a:lnSpc>
              <a:spcBef>
                <a:spcPts val="667"/>
              </a:spcBef>
              <a:buClr>
                <a:srgbClr val="787090"/>
              </a:buClr>
              <a:buSzPct val="100000"/>
              <a:buFont typeface="Arial" panose="020B0604020202020204" pitchFamily="34" charset="0"/>
              <a:buNone/>
              <a:defRPr sz="1867" kern="1200">
                <a:solidFill>
                  <a:schemeClr val="tx1"/>
                </a:solidFill>
                <a:latin typeface="Trebuchet MS" panose="020B0603020202020204" pitchFamily="34" charset="0"/>
                <a:ea typeface="+mn-ea"/>
                <a:cs typeface="+mn-cs"/>
              </a:defRPr>
            </a:lvl2pPr>
            <a:lvl3pPr marL="1219170" indent="0" algn="l" defTabSz="1219170" rtl="0" eaLnBrk="1" latinLnBrk="0" hangingPunct="1">
              <a:lnSpc>
                <a:spcPct val="90000"/>
              </a:lnSpc>
              <a:spcBef>
                <a:spcPts val="667"/>
              </a:spcBef>
              <a:buClr>
                <a:srgbClr val="FF2770"/>
              </a:buClr>
              <a:buSzPct val="120000"/>
              <a:buFont typeface="Arial" panose="020B0604020202020204" pitchFamily="34" charset="0"/>
              <a:buNone/>
              <a:defRPr sz="1600" kern="1200">
                <a:solidFill>
                  <a:srgbClr val="787090"/>
                </a:solidFill>
                <a:latin typeface="Trebuchet MS" panose="020B0603020202020204" pitchFamily="34" charset="0"/>
                <a:ea typeface="+mn-ea"/>
                <a:cs typeface="+mn-cs"/>
              </a:defRPr>
            </a:lvl3pPr>
            <a:lvl4pPr marL="1828754" indent="0" algn="l" defTabSz="1219170" rtl="0" eaLnBrk="1" latinLnBrk="0" hangingPunct="1">
              <a:lnSpc>
                <a:spcPct val="90000"/>
              </a:lnSpc>
              <a:spcBef>
                <a:spcPts val="667"/>
              </a:spcBef>
              <a:buClr>
                <a:srgbClr val="FF2770"/>
              </a:buClr>
              <a:buSzPct val="120000"/>
              <a:buFont typeface="Arial" panose="020B0604020202020204" pitchFamily="34" charset="0"/>
              <a:buNone/>
              <a:defRPr sz="1333" kern="1200">
                <a:solidFill>
                  <a:srgbClr val="787090"/>
                </a:solidFill>
                <a:latin typeface="Trebuchet MS" panose="020B0603020202020204" pitchFamily="34" charset="0"/>
                <a:ea typeface="+mn-ea"/>
                <a:cs typeface="+mn-cs"/>
              </a:defRPr>
            </a:lvl4pPr>
            <a:lvl5pPr marL="2438339" indent="0" algn="l" defTabSz="1219170" rtl="0" eaLnBrk="1" latinLnBrk="0" hangingPunct="1">
              <a:lnSpc>
                <a:spcPct val="90000"/>
              </a:lnSpc>
              <a:spcBef>
                <a:spcPts val="667"/>
              </a:spcBef>
              <a:buClr>
                <a:srgbClr val="FF2770"/>
              </a:buClr>
              <a:buSzPct val="120000"/>
              <a:buFont typeface="Arial" panose="020B0604020202020204" pitchFamily="34" charset="0"/>
              <a:buNone/>
              <a:defRPr sz="1333" kern="1200">
                <a:solidFill>
                  <a:srgbClr val="787090"/>
                </a:solidFill>
                <a:latin typeface="Trebuchet MS" panose="020B0603020202020204" pitchFamily="34" charset="0"/>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en-GB" sz="2000" b="1">
                <a:solidFill>
                  <a:srgbClr val="006B5E"/>
                </a:solidFill>
              </a:rPr>
              <a:t>Safety &amp; Alignment Testing</a:t>
            </a:r>
          </a:p>
          <a:p>
            <a:endParaRPr lang="en-GB" sz="1800">
              <a:solidFill>
                <a:srgbClr val="000000"/>
              </a:solidFill>
            </a:endParaRPr>
          </a:p>
          <a:p>
            <a:pPr marL="285743" indent="-285743">
              <a:lnSpc>
                <a:spcPct val="100000"/>
              </a:lnSpc>
              <a:spcAft>
                <a:spcPts val="450"/>
              </a:spcAft>
              <a:buClr>
                <a:schemeClr val="accent2"/>
              </a:buClr>
              <a:buFont typeface="Wingdings" panose="05000000000000000000" pitchFamily="2" charset="2"/>
              <a:buChar char="§"/>
            </a:pPr>
            <a:r>
              <a:rPr lang="en-GB" sz="1800">
                <a:solidFill>
                  <a:srgbClr val="000000"/>
                </a:solidFill>
              </a:rPr>
              <a:t>Probing whether a model can be induced to produce disallowed, harmful, biased or privacy-violating content.</a:t>
            </a:r>
          </a:p>
          <a:p>
            <a:pPr marL="285743" indent="-285743">
              <a:lnSpc>
                <a:spcPct val="100000"/>
              </a:lnSpc>
              <a:spcAft>
                <a:spcPts val="450"/>
              </a:spcAft>
              <a:buClr>
                <a:schemeClr val="accent2"/>
              </a:buClr>
              <a:buFont typeface="Wingdings" panose="05000000000000000000" pitchFamily="2" charset="2"/>
              <a:buChar char="§"/>
            </a:pPr>
            <a:r>
              <a:rPr lang="en-GB" sz="1800">
                <a:solidFill>
                  <a:srgbClr val="000000"/>
                </a:solidFill>
              </a:rPr>
              <a:t>Evaluates refusal rates, policy compliance &amp; fairness under adversarial strategic prompting.</a:t>
            </a:r>
          </a:p>
          <a:p>
            <a:pPr marL="285743" indent="-285743">
              <a:buClr>
                <a:schemeClr val="accent2"/>
              </a:buClr>
              <a:buFont typeface="Wingdings" panose="05000000000000000000" pitchFamily="2" charset="2"/>
              <a:buChar char="§"/>
            </a:pPr>
            <a:endParaRPr lang="en-GB" sz="1800">
              <a:solidFill>
                <a:srgbClr val="000000"/>
              </a:solidFill>
            </a:endParaRPr>
          </a:p>
          <a:p>
            <a:pPr marL="285743" indent="-285743">
              <a:buFont typeface="Arial" panose="020B0604020202020204" pitchFamily="34" charset="0"/>
              <a:buChar char="•"/>
            </a:pPr>
            <a:endParaRPr lang="en-GB" sz="1800">
              <a:solidFill>
                <a:srgbClr val="000000"/>
              </a:solidFill>
            </a:endParaRPr>
          </a:p>
        </p:txBody>
      </p:sp>
      <p:sp>
        <p:nvSpPr>
          <p:cNvPr id="9" name="Text Placeholder 2">
            <a:extLst>
              <a:ext uri="{FF2B5EF4-FFF2-40B4-BE49-F238E27FC236}">
                <a16:creationId xmlns:a16="http://schemas.microsoft.com/office/drawing/2014/main" id="{50A0C91A-D1BB-1978-463C-B27FAE8489EB}"/>
              </a:ext>
            </a:extLst>
          </p:cNvPr>
          <p:cNvSpPr txBox="1">
            <a:spLocks/>
          </p:cNvSpPr>
          <p:nvPr/>
        </p:nvSpPr>
        <p:spPr>
          <a:xfrm>
            <a:off x="6600931" y="3898453"/>
            <a:ext cx="4811943" cy="1974922"/>
          </a:xfrm>
          <a:prstGeom prst="rect">
            <a:avLst/>
          </a:prstGeom>
        </p:spPr>
        <p:txBody>
          <a:bodyPr vert="horz" lIns="68580" tIns="34290" rIns="68580" bIns="34290" rtlCol="0">
            <a:noAutofit/>
          </a:bodyPr>
          <a:lstStyle>
            <a:lvl1pPr marL="0" indent="0" algn="l" defTabSz="1219170" rtl="0" eaLnBrk="1" latinLnBrk="0" hangingPunct="1">
              <a:lnSpc>
                <a:spcPct val="120000"/>
              </a:lnSpc>
              <a:spcBef>
                <a:spcPts val="0"/>
              </a:spcBef>
              <a:buClr>
                <a:srgbClr val="FF2770"/>
              </a:buClr>
              <a:buSzPct val="120000"/>
              <a:buFont typeface="Arial" panose="020B0604020202020204" pitchFamily="34" charset="0"/>
              <a:buNone/>
              <a:defRPr sz="1867" kern="1200">
                <a:solidFill>
                  <a:schemeClr val="tx1"/>
                </a:solidFill>
                <a:latin typeface="Trebuchet MS" panose="020B0603020202020204" pitchFamily="34" charset="0"/>
                <a:ea typeface="+mn-ea"/>
                <a:cs typeface="+mn-cs"/>
              </a:defRPr>
            </a:lvl1pPr>
            <a:lvl2pPr marL="609585" indent="0" algn="l" defTabSz="1219170" rtl="0" eaLnBrk="1" latinLnBrk="0" hangingPunct="1">
              <a:lnSpc>
                <a:spcPct val="90000"/>
              </a:lnSpc>
              <a:spcBef>
                <a:spcPts val="667"/>
              </a:spcBef>
              <a:buClr>
                <a:srgbClr val="787090"/>
              </a:buClr>
              <a:buSzPct val="100000"/>
              <a:buFont typeface="Arial" panose="020B0604020202020204" pitchFamily="34" charset="0"/>
              <a:buNone/>
              <a:defRPr sz="1867" kern="1200">
                <a:solidFill>
                  <a:schemeClr val="tx1"/>
                </a:solidFill>
                <a:latin typeface="Trebuchet MS" panose="020B0603020202020204" pitchFamily="34" charset="0"/>
                <a:ea typeface="+mn-ea"/>
                <a:cs typeface="+mn-cs"/>
              </a:defRPr>
            </a:lvl2pPr>
            <a:lvl3pPr marL="1219170" indent="0" algn="l" defTabSz="1219170" rtl="0" eaLnBrk="1" latinLnBrk="0" hangingPunct="1">
              <a:lnSpc>
                <a:spcPct val="90000"/>
              </a:lnSpc>
              <a:spcBef>
                <a:spcPts val="667"/>
              </a:spcBef>
              <a:buClr>
                <a:srgbClr val="FF2770"/>
              </a:buClr>
              <a:buSzPct val="120000"/>
              <a:buFont typeface="Arial" panose="020B0604020202020204" pitchFamily="34" charset="0"/>
              <a:buNone/>
              <a:defRPr sz="1600" kern="1200">
                <a:solidFill>
                  <a:srgbClr val="787090"/>
                </a:solidFill>
                <a:latin typeface="Trebuchet MS" panose="020B0603020202020204" pitchFamily="34" charset="0"/>
                <a:ea typeface="+mn-ea"/>
                <a:cs typeface="+mn-cs"/>
              </a:defRPr>
            </a:lvl3pPr>
            <a:lvl4pPr marL="1828754" indent="0" algn="l" defTabSz="1219170" rtl="0" eaLnBrk="1" latinLnBrk="0" hangingPunct="1">
              <a:lnSpc>
                <a:spcPct val="90000"/>
              </a:lnSpc>
              <a:spcBef>
                <a:spcPts val="667"/>
              </a:spcBef>
              <a:buClr>
                <a:srgbClr val="FF2770"/>
              </a:buClr>
              <a:buSzPct val="120000"/>
              <a:buFont typeface="Arial" panose="020B0604020202020204" pitchFamily="34" charset="0"/>
              <a:buNone/>
              <a:defRPr sz="1333" kern="1200">
                <a:solidFill>
                  <a:srgbClr val="787090"/>
                </a:solidFill>
                <a:latin typeface="Trebuchet MS" panose="020B0603020202020204" pitchFamily="34" charset="0"/>
                <a:ea typeface="+mn-ea"/>
                <a:cs typeface="+mn-cs"/>
              </a:defRPr>
            </a:lvl4pPr>
            <a:lvl5pPr marL="2438339" indent="0" algn="l" defTabSz="1219170" rtl="0" eaLnBrk="1" latinLnBrk="0" hangingPunct="1">
              <a:lnSpc>
                <a:spcPct val="90000"/>
              </a:lnSpc>
              <a:spcBef>
                <a:spcPts val="667"/>
              </a:spcBef>
              <a:buClr>
                <a:srgbClr val="FF2770"/>
              </a:buClr>
              <a:buSzPct val="120000"/>
              <a:buFont typeface="Arial" panose="020B0604020202020204" pitchFamily="34" charset="0"/>
              <a:buNone/>
              <a:defRPr sz="1333" kern="1200">
                <a:solidFill>
                  <a:srgbClr val="787090"/>
                </a:solidFill>
                <a:latin typeface="Trebuchet MS" panose="020B0603020202020204" pitchFamily="34" charset="0"/>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en-GB" sz="2000" b="1">
                <a:solidFill>
                  <a:srgbClr val="006B5E"/>
                </a:solidFill>
              </a:rPr>
              <a:t>Security &amp; Robustness Testing</a:t>
            </a:r>
          </a:p>
          <a:p>
            <a:endParaRPr lang="en-GB" sz="1800">
              <a:solidFill>
                <a:srgbClr val="000000"/>
              </a:solidFill>
            </a:endParaRPr>
          </a:p>
          <a:p>
            <a:pPr marL="285743" indent="-285743">
              <a:lnSpc>
                <a:spcPct val="100000"/>
              </a:lnSpc>
              <a:spcAft>
                <a:spcPts val="450"/>
              </a:spcAft>
              <a:buClr>
                <a:schemeClr val="accent2"/>
              </a:buClr>
              <a:buFont typeface="Wingdings" panose="05000000000000000000" pitchFamily="2" charset="2"/>
              <a:buChar char="§"/>
            </a:pPr>
            <a:r>
              <a:rPr lang="en-GB" sz="1800">
                <a:solidFill>
                  <a:srgbClr val="000000"/>
                </a:solidFill>
              </a:rPr>
              <a:t>Searches for ways to subvert the system, e.g. prompt injection, jail breaking, privilege escalation, data exfiltration etc. assesses resistance.</a:t>
            </a:r>
          </a:p>
        </p:txBody>
      </p:sp>
    </p:spTree>
    <p:extLst>
      <p:ext uri="{BB962C8B-B14F-4D97-AF65-F5344CB8AC3E}">
        <p14:creationId xmlns:p14="http://schemas.microsoft.com/office/powerpoint/2010/main" val="269026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10A58-3BC5-AF6C-659D-0011DE1B2F42}"/>
              </a:ext>
            </a:extLst>
          </p:cNvPr>
          <p:cNvSpPr>
            <a:spLocks noGrp="1"/>
          </p:cNvSpPr>
          <p:nvPr>
            <p:ph type="title"/>
          </p:nvPr>
        </p:nvSpPr>
        <p:spPr>
          <a:xfrm>
            <a:off x="528107" y="380217"/>
            <a:ext cx="9140301" cy="701676"/>
          </a:xfrm>
        </p:spPr>
        <p:txBody>
          <a:bodyPr/>
          <a:lstStyle/>
          <a:p>
            <a:r>
              <a:rPr lang="en-GB"/>
              <a:t>Red Teaming Process</a:t>
            </a:r>
          </a:p>
        </p:txBody>
      </p:sp>
      <p:sp>
        <p:nvSpPr>
          <p:cNvPr id="7" name="TextBox 6">
            <a:extLst>
              <a:ext uri="{FF2B5EF4-FFF2-40B4-BE49-F238E27FC236}">
                <a16:creationId xmlns:a16="http://schemas.microsoft.com/office/drawing/2014/main" id="{58C90B43-0768-8769-A105-6FC4D120A1B8}"/>
              </a:ext>
            </a:extLst>
          </p:cNvPr>
          <p:cNvSpPr txBox="1"/>
          <p:nvPr/>
        </p:nvSpPr>
        <p:spPr>
          <a:xfrm>
            <a:off x="92006" y="4619626"/>
            <a:ext cx="2219325" cy="369332"/>
          </a:xfrm>
          <a:prstGeom prst="rect">
            <a:avLst/>
          </a:prstGeom>
          <a:noFill/>
        </p:spPr>
        <p:txBody>
          <a:bodyPr wrap="square" rtlCol="0">
            <a:spAutoFit/>
          </a:bodyPr>
          <a:lstStyle/>
          <a:p>
            <a:pPr lvl="0" algn="ctr"/>
            <a:r>
              <a:rPr lang="en-GB" b="1">
                <a:solidFill>
                  <a:schemeClr val="accent6"/>
                </a:solidFill>
              </a:rPr>
              <a:t>Scoping &amp; Planning</a:t>
            </a:r>
          </a:p>
        </p:txBody>
      </p:sp>
      <p:sp>
        <p:nvSpPr>
          <p:cNvPr id="8" name="TextBox 7">
            <a:extLst>
              <a:ext uri="{FF2B5EF4-FFF2-40B4-BE49-F238E27FC236}">
                <a16:creationId xmlns:a16="http://schemas.microsoft.com/office/drawing/2014/main" id="{D87C2329-9B0B-BAB1-FF82-185095A96859}"/>
              </a:ext>
            </a:extLst>
          </p:cNvPr>
          <p:cNvSpPr txBox="1"/>
          <p:nvPr/>
        </p:nvSpPr>
        <p:spPr>
          <a:xfrm>
            <a:off x="1762127" y="1951951"/>
            <a:ext cx="2471736" cy="369332"/>
          </a:xfrm>
          <a:prstGeom prst="rect">
            <a:avLst/>
          </a:prstGeom>
          <a:noFill/>
        </p:spPr>
        <p:txBody>
          <a:bodyPr wrap="square" rtlCol="0">
            <a:spAutoFit/>
          </a:bodyPr>
          <a:lstStyle/>
          <a:p>
            <a:pPr lvl="0" algn="ctr"/>
            <a:r>
              <a:rPr lang="en-GB" b="1">
                <a:solidFill>
                  <a:schemeClr val="accent6"/>
                </a:solidFill>
              </a:rPr>
              <a:t>Adversarial Strategy</a:t>
            </a:r>
          </a:p>
        </p:txBody>
      </p:sp>
      <p:sp>
        <p:nvSpPr>
          <p:cNvPr id="9" name="TextBox 8">
            <a:extLst>
              <a:ext uri="{FF2B5EF4-FFF2-40B4-BE49-F238E27FC236}">
                <a16:creationId xmlns:a16="http://schemas.microsoft.com/office/drawing/2014/main" id="{3063527E-D8BC-6F4E-EA57-9530DAAA3C66}"/>
              </a:ext>
            </a:extLst>
          </p:cNvPr>
          <p:cNvSpPr txBox="1"/>
          <p:nvPr/>
        </p:nvSpPr>
        <p:spPr>
          <a:xfrm>
            <a:off x="3862389" y="4619626"/>
            <a:ext cx="2471736" cy="369332"/>
          </a:xfrm>
          <a:prstGeom prst="rect">
            <a:avLst/>
          </a:prstGeom>
          <a:noFill/>
        </p:spPr>
        <p:txBody>
          <a:bodyPr wrap="square" rtlCol="0">
            <a:spAutoFit/>
          </a:bodyPr>
          <a:lstStyle/>
          <a:p>
            <a:pPr lvl="0" algn="ctr"/>
            <a:r>
              <a:rPr lang="en-GB" b="1">
                <a:solidFill>
                  <a:schemeClr val="accent6"/>
                </a:solidFill>
              </a:rPr>
              <a:t>Execution &amp; Testing</a:t>
            </a:r>
          </a:p>
        </p:txBody>
      </p:sp>
      <p:sp>
        <p:nvSpPr>
          <p:cNvPr id="10" name="TextBox 9">
            <a:extLst>
              <a:ext uri="{FF2B5EF4-FFF2-40B4-BE49-F238E27FC236}">
                <a16:creationId xmlns:a16="http://schemas.microsoft.com/office/drawing/2014/main" id="{580D6650-9340-F6A0-F0C9-D4211667C847}"/>
              </a:ext>
            </a:extLst>
          </p:cNvPr>
          <p:cNvSpPr txBox="1"/>
          <p:nvPr/>
        </p:nvSpPr>
        <p:spPr>
          <a:xfrm>
            <a:off x="5727169" y="1723346"/>
            <a:ext cx="2895600" cy="369332"/>
          </a:xfrm>
          <a:prstGeom prst="rect">
            <a:avLst/>
          </a:prstGeom>
          <a:noFill/>
        </p:spPr>
        <p:txBody>
          <a:bodyPr wrap="square" rtlCol="0">
            <a:spAutoFit/>
          </a:bodyPr>
          <a:lstStyle/>
          <a:p>
            <a:pPr lvl="0" algn="ctr"/>
            <a:r>
              <a:rPr lang="en-GB" b="1">
                <a:solidFill>
                  <a:schemeClr val="accent6"/>
                </a:solidFill>
              </a:rPr>
              <a:t>Vulnerability Assessment</a:t>
            </a:r>
          </a:p>
        </p:txBody>
      </p:sp>
      <p:sp>
        <p:nvSpPr>
          <p:cNvPr id="11" name="TextBox 10">
            <a:extLst>
              <a:ext uri="{FF2B5EF4-FFF2-40B4-BE49-F238E27FC236}">
                <a16:creationId xmlns:a16="http://schemas.microsoft.com/office/drawing/2014/main" id="{437B0E0A-51D8-B404-B091-013E581B603D}"/>
              </a:ext>
            </a:extLst>
          </p:cNvPr>
          <p:cNvSpPr txBox="1"/>
          <p:nvPr/>
        </p:nvSpPr>
        <p:spPr>
          <a:xfrm>
            <a:off x="8062913" y="4619626"/>
            <a:ext cx="2219325" cy="369332"/>
          </a:xfrm>
          <a:prstGeom prst="rect">
            <a:avLst/>
          </a:prstGeom>
          <a:noFill/>
        </p:spPr>
        <p:txBody>
          <a:bodyPr wrap="square" rtlCol="0">
            <a:spAutoFit/>
          </a:bodyPr>
          <a:lstStyle/>
          <a:p>
            <a:pPr lvl="0" algn="ctr"/>
            <a:r>
              <a:rPr lang="en-GB" b="1">
                <a:solidFill>
                  <a:schemeClr val="accent6"/>
                </a:solidFill>
              </a:rPr>
              <a:t>Response analysis</a:t>
            </a:r>
          </a:p>
        </p:txBody>
      </p:sp>
      <p:sp>
        <p:nvSpPr>
          <p:cNvPr id="12" name="TextBox 11">
            <a:extLst>
              <a:ext uri="{FF2B5EF4-FFF2-40B4-BE49-F238E27FC236}">
                <a16:creationId xmlns:a16="http://schemas.microsoft.com/office/drawing/2014/main" id="{1A73529A-BA2B-328A-EF36-0874ABF27D07}"/>
              </a:ext>
            </a:extLst>
          </p:cNvPr>
          <p:cNvSpPr txBox="1"/>
          <p:nvPr/>
        </p:nvSpPr>
        <p:spPr>
          <a:xfrm>
            <a:off x="9620250" y="1886080"/>
            <a:ext cx="2571750" cy="369332"/>
          </a:xfrm>
          <a:prstGeom prst="rect">
            <a:avLst/>
          </a:prstGeom>
          <a:noFill/>
        </p:spPr>
        <p:txBody>
          <a:bodyPr wrap="square" rtlCol="0">
            <a:spAutoFit/>
          </a:bodyPr>
          <a:lstStyle/>
          <a:p>
            <a:pPr lvl="0" algn="ctr"/>
            <a:r>
              <a:rPr lang="en-GB" b="1">
                <a:solidFill>
                  <a:schemeClr val="accent6"/>
                </a:solidFill>
              </a:rPr>
              <a:t>Mitigation &amp; retesting</a:t>
            </a:r>
          </a:p>
        </p:txBody>
      </p:sp>
      <p:sp>
        <p:nvSpPr>
          <p:cNvPr id="15" name="TextBox 14">
            <a:extLst>
              <a:ext uri="{FF2B5EF4-FFF2-40B4-BE49-F238E27FC236}">
                <a16:creationId xmlns:a16="http://schemas.microsoft.com/office/drawing/2014/main" id="{643931C3-B438-4720-418A-39AAFA0C73E2}"/>
              </a:ext>
            </a:extLst>
          </p:cNvPr>
          <p:cNvSpPr txBox="1"/>
          <p:nvPr/>
        </p:nvSpPr>
        <p:spPr>
          <a:xfrm>
            <a:off x="86239" y="4969086"/>
            <a:ext cx="2911756" cy="923330"/>
          </a:xfrm>
          <a:prstGeom prst="rect">
            <a:avLst/>
          </a:prstGeom>
          <a:noFill/>
        </p:spPr>
        <p:txBody>
          <a:bodyPr wrap="square" rtlCol="0">
            <a:spAutoFit/>
          </a:bodyPr>
          <a:lstStyle/>
          <a:p>
            <a:r>
              <a:rPr lang="en-GB">
                <a:solidFill>
                  <a:srgbClr val="000000"/>
                </a:solidFill>
              </a:rPr>
              <a:t>Set success criteria &amp; tolerance limits with compliance alignment</a:t>
            </a:r>
          </a:p>
        </p:txBody>
      </p:sp>
      <p:sp>
        <p:nvSpPr>
          <p:cNvPr id="16" name="TextBox 15">
            <a:extLst>
              <a:ext uri="{FF2B5EF4-FFF2-40B4-BE49-F238E27FC236}">
                <a16:creationId xmlns:a16="http://schemas.microsoft.com/office/drawing/2014/main" id="{0471614F-B3ED-2250-4A27-2B7DF5F3A7D7}"/>
              </a:ext>
            </a:extLst>
          </p:cNvPr>
          <p:cNvSpPr txBox="1"/>
          <p:nvPr/>
        </p:nvSpPr>
        <p:spPr>
          <a:xfrm>
            <a:off x="2219325" y="2236095"/>
            <a:ext cx="2844127" cy="369332"/>
          </a:xfrm>
          <a:prstGeom prst="rect">
            <a:avLst/>
          </a:prstGeom>
          <a:noFill/>
        </p:spPr>
        <p:txBody>
          <a:bodyPr wrap="square" rtlCol="0">
            <a:spAutoFit/>
          </a:bodyPr>
          <a:lstStyle/>
          <a:p>
            <a:r>
              <a:rPr lang="en-GB">
                <a:solidFill>
                  <a:srgbClr val="000000"/>
                </a:solidFill>
              </a:rPr>
              <a:t>Attack plan</a:t>
            </a:r>
          </a:p>
        </p:txBody>
      </p:sp>
      <p:sp>
        <p:nvSpPr>
          <p:cNvPr id="17" name="TextBox 16">
            <a:extLst>
              <a:ext uri="{FF2B5EF4-FFF2-40B4-BE49-F238E27FC236}">
                <a16:creationId xmlns:a16="http://schemas.microsoft.com/office/drawing/2014/main" id="{6CBEBBA0-A7DE-DB8B-FD3B-88152B466432}"/>
              </a:ext>
            </a:extLst>
          </p:cNvPr>
          <p:cNvSpPr txBox="1"/>
          <p:nvPr/>
        </p:nvSpPr>
        <p:spPr>
          <a:xfrm>
            <a:off x="3988595" y="4988958"/>
            <a:ext cx="2666132" cy="646331"/>
          </a:xfrm>
          <a:prstGeom prst="rect">
            <a:avLst/>
          </a:prstGeom>
          <a:noFill/>
        </p:spPr>
        <p:txBody>
          <a:bodyPr wrap="square" rtlCol="0">
            <a:spAutoFit/>
          </a:bodyPr>
          <a:lstStyle/>
          <a:p>
            <a:r>
              <a:rPr lang="en-GB">
                <a:solidFill>
                  <a:srgbClr val="000000"/>
                </a:solidFill>
              </a:rPr>
              <a:t>Simulate attacks and monitor response</a:t>
            </a:r>
          </a:p>
        </p:txBody>
      </p:sp>
      <p:sp>
        <p:nvSpPr>
          <p:cNvPr id="18" name="TextBox 17">
            <a:extLst>
              <a:ext uri="{FF2B5EF4-FFF2-40B4-BE49-F238E27FC236}">
                <a16:creationId xmlns:a16="http://schemas.microsoft.com/office/drawing/2014/main" id="{6D424EC0-288F-3731-BE80-F97BB39285D0}"/>
              </a:ext>
            </a:extLst>
          </p:cNvPr>
          <p:cNvSpPr txBox="1"/>
          <p:nvPr/>
        </p:nvSpPr>
        <p:spPr>
          <a:xfrm>
            <a:off x="8058547" y="4969086"/>
            <a:ext cx="2751678" cy="646331"/>
          </a:xfrm>
          <a:prstGeom prst="rect">
            <a:avLst/>
          </a:prstGeom>
          <a:noFill/>
        </p:spPr>
        <p:txBody>
          <a:bodyPr wrap="square" rtlCol="0">
            <a:spAutoFit/>
          </a:bodyPr>
          <a:lstStyle/>
          <a:p>
            <a:r>
              <a:rPr lang="en-GB">
                <a:solidFill>
                  <a:srgbClr val="000000"/>
                </a:solidFill>
              </a:rPr>
              <a:t>Report &amp; feedback from the assessment</a:t>
            </a:r>
          </a:p>
        </p:txBody>
      </p:sp>
      <p:sp>
        <p:nvSpPr>
          <p:cNvPr id="19" name="TextBox 18">
            <a:extLst>
              <a:ext uri="{FF2B5EF4-FFF2-40B4-BE49-F238E27FC236}">
                <a16:creationId xmlns:a16="http://schemas.microsoft.com/office/drawing/2014/main" id="{3ED66599-A8C1-70F6-C502-2102C47A6BB0}"/>
              </a:ext>
            </a:extLst>
          </p:cNvPr>
          <p:cNvSpPr txBox="1"/>
          <p:nvPr/>
        </p:nvSpPr>
        <p:spPr>
          <a:xfrm>
            <a:off x="6212681" y="2046716"/>
            <a:ext cx="2666132" cy="646331"/>
          </a:xfrm>
          <a:prstGeom prst="rect">
            <a:avLst/>
          </a:prstGeom>
          <a:noFill/>
        </p:spPr>
        <p:txBody>
          <a:bodyPr wrap="square" rtlCol="0">
            <a:spAutoFit/>
          </a:bodyPr>
          <a:lstStyle/>
          <a:p>
            <a:r>
              <a:rPr lang="en-GB">
                <a:solidFill>
                  <a:srgbClr val="000000"/>
                </a:solidFill>
              </a:rPr>
              <a:t>Assess risks and recommend fixes</a:t>
            </a:r>
          </a:p>
        </p:txBody>
      </p:sp>
      <p:sp>
        <p:nvSpPr>
          <p:cNvPr id="20" name="TextBox 19">
            <a:extLst>
              <a:ext uri="{FF2B5EF4-FFF2-40B4-BE49-F238E27FC236}">
                <a16:creationId xmlns:a16="http://schemas.microsoft.com/office/drawing/2014/main" id="{8E271B01-8D98-9F4A-FC75-3BFA6EA533D3}"/>
              </a:ext>
            </a:extLst>
          </p:cNvPr>
          <p:cNvSpPr txBox="1"/>
          <p:nvPr/>
        </p:nvSpPr>
        <p:spPr>
          <a:xfrm>
            <a:off x="10272521" y="2185215"/>
            <a:ext cx="1919479" cy="369332"/>
          </a:xfrm>
          <a:prstGeom prst="rect">
            <a:avLst/>
          </a:prstGeom>
          <a:noFill/>
        </p:spPr>
        <p:txBody>
          <a:bodyPr wrap="square" rtlCol="0">
            <a:spAutoFit/>
          </a:bodyPr>
          <a:lstStyle/>
          <a:p>
            <a:r>
              <a:rPr lang="en-GB">
                <a:solidFill>
                  <a:srgbClr val="000000"/>
                </a:solidFill>
              </a:rPr>
              <a:t>Fix and retest</a:t>
            </a:r>
          </a:p>
        </p:txBody>
      </p:sp>
      <p:pic>
        <p:nvPicPr>
          <p:cNvPr id="22" name="Picture 21" descr="A colorful squares with icons&#10;&#10;AI-generated content may be incorrect.">
            <a:extLst>
              <a:ext uri="{FF2B5EF4-FFF2-40B4-BE49-F238E27FC236}">
                <a16:creationId xmlns:a16="http://schemas.microsoft.com/office/drawing/2014/main" id="{F16F6D93-FD42-9188-B2F1-B9CCFFB0577F}"/>
              </a:ext>
            </a:extLst>
          </p:cNvPr>
          <p:cNvPicPr>
            <a:picLocks noChangeAspect="1"/>
          </p:cNvPicPr>
          <p:nvPr/>
        </p:nvPicPr>
        <p:blipFill>
          <a:blip r:embed="rId3"/>
          <a:srcRect t="34791" b="33125"/>
          <a:stretch>
            <a:fillRect/>
          </a:stretch>
        </p:blipFill>
        <p:spPr>
          <a:xfrm>
            <a:off x="0" y="2514600"/>
            <a:ext cx="12192000" cy="2200275"/>
          </a:xfrm>
          <a:prstGeom prst="rect">
            <a:avLst/>
          </a:prstGeom>
        </p:spPr>
      </p:pic>
      <p:sp>
        <p:nvSpPr>
          <p:cNvPr id="23" name="TextBox 22">
            <a:extLst>
              <a:ext uri="{FF2B5EF4-FFF2-40B4-BE49-F238E27FC236}">
                <a16:creationId xmlns:a16="http://schemas.microsoft.com/office/drawing/2014/main" id="{F3C8D3FE-4218-353C-63DA-C1EFF07FA5ED}"/>
              </a:ext>
            </a:extLst>
          </p:cNvPr>
          <p:cNvSpPr txBox="1"/>
          <p:nvPr/>
        </p:nvSpPr>
        <p:spPr>
          <a:xfrm>
            <a:off x="2886077" y="6252111"/>
            <a:ext cx="5619007" cy="400110"/>
          </a:xfrm>
          <a:prstGeom prst="rect">
            <a:avLst/>
          </a:prstGeom>
          <a:solidFill>
            <a:srgbClr val="FFFFFF">
              <a:alpha val="50196"/>
            </a:srgbClr>
          </a:solidFill>
        </p:spPr>
        <p:txBody>
          <a:bodyPr wrap="square" rtlCol="0">
            <a:spAutoFit/>
          </a:bodyPr>
          <a:lstStyle/>
          <a:p>
            <a:pPr algn="ctr"/>
            <a:r>
              <a:rPr lang="en-GB" sz="2000" b="1">
                <a:solidFill>
                  <a:schemeClr val="tx2"/>
                </a:solidFill>
              </a:rPr>
              <a:t>Repeat process until tolerance limits are met</a:t>
            </a:r>
          </a:p>
        </p:txBody>
      </p:sp>
      <p:sp>
        <p:nvSpPr>
          <p:cNvPr id="25" name="Oval 24">
            <a:extLst>
              <a:ext uri="{FF2B5EF4-FFF2-40B4-BE49-F238E27FC236}">
                <a16:creationId xmlns:a16="http://schemas.microsoft.com/office/drawing/2014/main" id="{0484A30B-F937-E3EE-ABAB-0A5539441942}"/>
              </a:ext>
            </a:extLst>
          </p:cNvPr>
          <p:cNvSpPr/>
          <p:nvPr/>
        </p:nvSpPr>
        <p:spPr>
          <a:xfrm>
            <a:off x="912020" y="2571751"/>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1</a:t>
            </a:r>
          </a:p>
        </p:txBody>
      </p:sp>
      <p:sp>
        <p:nvSpPr>
          <p:cNvPr id="26" name="Oval 25">
            <a:extLst>
              <a:ext uri="{FF2B5EF4-FFF2-40B4-BE49-F238E27FC236}">
                <a16:creationId xmlns:a16="http://schemas.microsoft.com/office/drawing/2014/main" id="{0CB3116F-7CEC-5DF0-F102-A9DC25738A89}"/>
              </a:ext>
            </a:extLst>
          </p:cNvPr>
          <p:cNvSpPr/>
          <p:nvPr/>
        </p:nvSpPr>
        <p:spPr>
          <a:xfrm>
            <a:off x="2886077" y="4345543"/>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2</a:t>
            </a:r>
          </a:p>
        </p:txBody>
      </p:sp>
      <p:sp>
        <p:nvSpPr>
          <p:cNvPr id="27" name="Oval 26">
            <a:extLst>
              <a:ext uri="{FF2B5EF4-FFF2-40B4-BE49-F238E27FC236}">
                <a16:creationId xmlns:a16="http://schemas.microsoft.com/office/drawing/2014/main" id="{6928C514-7404-4162-6462-240A6EA8E3A6}"/>
              </a:ext>
            </a:extLst>
          </p:cNvPr>
          <p:cNvSpPr/>
          <p:nvPr/>
        </p:nvSpPr>
        <p:spPr>
          <a:xfrm>
            <a:off x="4900615" y="2571751"/>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3</a:t>
            </a:r>
          </a:p>
        </p:txBody>
      </p:sp>
      <p:sp>
        <p:nvSpPr>
          <p:cNvPr id="28" name="Oval 27">
            <a:extLst>
              <a:ext uri="{FF2B5EF4-FFF2-40B4-BE49-F238E27FC236}">
                <a16:creationId xmlns:a16="http://schemas.microsoft.com/office/drawing/2014/main" id="{2FFB7A4D-0F5A-08D7-5A5C-619577D38F3F}"/>
              </a:ext>
            </a:extLst>
          </p:cNvPr>
          <p:cNvSpPr/>
          <p:nvPr/>
        </p:nvSpPr>
        <p:spPr>
          <a:xfrm>
            <a:off x="6927058" y="4345543"/>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4</a:t>
            </a:r>
          </a:p>
        </p:txBody>
      </p:sp>
      <p:sp>
        <p:nvSpPr>
          <p:cNvPr id="29" name="Oval 28">
            <a:extLst>
              <a:ext uri="{FF2B5EF4-FFF2-40B4-BE49-F238E27FC236}">
                <a16:creationId xmlns:a16="http://schemas.microsoft.com/office/drawing/2014/main" id="{3F3B3EDF-3100-FB5D-6475-1B5766D290F2}"/>
              </a:ext>
            </a:extLst>
          </p:cNvPr>
          <p:cNvSpPr/>
          <p:nvPr/>
        </p:nvSpPr>
        <p:spPr>
          <a:xfrm>
            <a:off x="8898734" y="2556733"/>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5</a:t>
            </a:r>
          </a:p>
        </p:txBody>
      </p:sp>
      <p:sp>
        <p:nvSpPr>
          <p:cNvPr id="30" name="Oval 29">
            <a:extLst>
              <a:ext uri="{FF2B5EF4-FFF2-40B4-BE49-F238E27FC236}">
                <a16:creationId xmlns:a16="http://schemas.microsoft.com/office/drawing/2014/main" id="{7C0BB545-3218-7663-C2CF-5324A933C66A}"/>
              </a:ext>
            </a:extLst>
          </p:cNvPr>
          <p:cNvSpPr/>
          <p:nvPr/>
        </p:nvSpPr>
        <p:spPr>
          <a:xfrm>
            <a:off x="10991848" y="4345543"/>
            <a:ext cx="395285" cy="369332"/>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6</a:t>
            </a:r>
          </a:p>
        </p:txBody>
      </p:sp>
      <p:pic>
        <p:nvPicPr>
          <p:cNvPr id="4" name="Graphic 3" descr="Refresh outline">
            <a:extLst>
              <a:ext uri="{FF2B5EF4-FFF2-40B4-BE49-F238E27FC236}">
                <a16:creationId xmlns:a16="http://schemas.microsoft.com/office/drawing/2014/main" id="{D6893EB2-8DEB-AEE1-D206-5939867E77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60152" y="6243937"/>
            <a:ext cx="438582" cy="438582"/>
          </a:xfrm>
          <a:prstGeom prst="rect">
            <a:avLst/>
          </a:prstGeom>
        </p:spPr>
      </p:pic>
    </p:spTree>
    <p:extLst>
      <p:ext uri="{BB962C8B-B14F-4D97-AF65-F5344CB8AC3E}">
        <p14:creationId xmlns:p14="http://schemas.microsoft.com/office/powerpoint/2010/main" val="404719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5B3083-4ABA-A48A-F8B6-12426E50A1BF}"/>
              </a:ext>
            </a:extLst>
          </p:cNvPr>
          <p:cNvSpPr>
            <a:spLocks noGrp="1"/>
          </p:cNvSpPr>
          <p:nvPr>
            <p:ph type="ctrTitle"/>
          </p:nvPr>
        </p:nvSpPr>
        <p:spPr>
          <a:xfrm>
            <a:off x="333139" y="3160632"/>
            <a:ext cx="6409305" cy="1441513"/>
          </a:xfrm>
        </p:spPr>
        <p:txBody>
          <a:bodyPr/>
          <a:lstStyle/>
          <a:p>
            <a:r>
              <a:rPr lang="en-GB" sz="4000"/>
              <a:t>Microsoft Agentic AI &amp; </a:t>
            </a:r>
            <a:br>
              <a:rPr lang="en-GB" sz="4000"/>
            </a:br>
            <a:r>
              <a:rPr lang="en-GB" sz="4000"/>
              <a:t>Real Industry Applications</a:t>
            </a:r>
          </a:p>
        </p:txBody>
      </p:sp>
    </p:spTree>
    <p:extLst>
      <p:ext uri="{BB962C8B-B14F-4D97-AF65-F5344CB8AC3E}">
        <p14:creationId xmlns:p14="http://schemas.microsoft.com/office/powerpoint/2010/main" val="1080850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935BD94-F46A-3B12-A4DD-0B8BF79A9706}"/>
              </a:ext>
            </a:extLst>
          </p:cNvPr>
          <p:cNvGrpSpPr/>
          <p:nvPr/>
        </p:nvGrpSpPr>
        <p:grpSpPr>
          <a:xfrm>
            <a:off x="0" y="0"/>
            <a:ext cx="12192000" cy="5283384"/>
            <a:chOff x="0" y="1574616"/>
            <a:chExt cx="12192000" cy="5283384"/>
          </a:xfrm>
        </p:grpSpPr>
        <p:pic>
          <p:nvPicPr>
            <p:cNvPr id="6" name="Picture 5" descr="A diagram of a cycle&#10;&#10;AI-generated content may be incorrect.">
              <a:extLst>
                <a:ext uri="{FF2B5EF4-FFF2-40B4-BE49-F238E27FC236}">
                  <a16:creationId xmlns:a16="http://schemas.microsoft.com/office/drawing/2014/main" id="{D0357E59-D011-960A-DB5E-FC70A21C260A}"/>
                </a:ext>
              </a:extLst>
            </p:cNvPr>
            <p:cNvPicPr>
              <a:picLocks noChangeAspect="1"/>
            </p:cNvPicPr>
            <p:nvPr/>
          </p:nvPicPr>
          <p:blipFill>
            <a:blip r:embed="rId3"/>
            <a:srcRect t="22961"/>
            <a:stretch>
              <a:fillRect/>
            </a:stretch>
          </p:blipFill>
          <p:spPr>
            <a:xfrm>
              <a:off x="0" y="1574616"/>
              <a:ext cx="12192000" cy="5283384"/>
            </a:xfrm>
            <a:prstGeom prst="rect">
              <a:avLst/>
            </a:prstGeom>
          </p:spPr>
        </p:pic>
        <p:sp>
          <p:nvSpPr>
            <p:cNvPr id="7" name="TextBox 6">
              <a:extLst>
                <a:ext uri="{FF2B5EF4-FFF2-40B4-BE49-F238E27FC236}">
                  <a16:creationId xmlns:a16="http://schemas.microsoft.com/office/drawing/2014/main" id="{EE0F16CB-49AA-2E0B-C281-7A45BB922B3D}"/>
                </a:ext>
              </a:extLst>
            </p:cNvPr>
            <p:cNvSpPr txBox="1"/>
            <p:nvPr/>
          </p:nvSpPr>
          <p:spPr>
            <a:xfrm>
              <a:off x="0" y="6000213"/>
              <a:ext cx="2492946" cy="400110"/>
            </a:xfrm>
            <a:prstGeom prst="rect">
              <a:avLst/>
            </a:prstGeom>
            <a:noFill/>
          </p:spPr>
          <p:txBody>
            <a:bodyPr wrap="square" rtlCol="0">
              <a:spAutoFit/>
            </a:bodyPr>
            <a:lstStyle/>
            <a:p>
              <a:pPr algn="ctr"/>
              <a:r>
                <a:rPr lang="en-GB" sz="2000" b="1">
                  <a:solidFill>
                    <a:schemeClr val="accent1"/>
                  </a:solidFill>
                </a:rPr>
                <a:t>Scope &amp; Ideation</a:t>
              </a:r>
            </a:p>
          </p:txBody>
        </p:sp>
        <p:sp>
          <p:nvSpPr>
            <p:cNvPr id="8" name="TextBox 7">
              <a:extLst>
                <a:ext uri="{FF2B5EF4-FFF2-40B4-BE49-F238E27FC236}">
                  <a16:creationId xmlns:a16="http://schemas.microsoft.com/office/drawing/2014/main" id="{D830730C-E706-5CE1-F3BD-70D8061FCAA2}"/>
                </a:ext>
              </a:extLst>
            </p:cNvPr>
            <p:cNvSpPr txBox="1"/>
            <p:nvPr/>
          </p:nvSpPr>
          <p:spPr>
            <a:xfrm>
              <a:off x="3222860" y="6000213"/>
              <a:ext cx="1366787" cy="400110"/>
            </a:xfrm>
            <a:prstGeom prst="rect">
              <a:avLst/>
            </a:prstGeom>
            <a:noFill/>
          </p:spPr>
          <p:txBody>
            <a:bodyPr wrap="square" rtlCol="0">
              <a:spAutoFit/>
            </a:bodyPr>
            <a:lstStyle/>
            <a:p>
              <a:pPr algn="ctr"/>
              <a:r>
                <a:rPr lang="en-GB" sz="2000" b="1">
                  <a:solidFill>
                    <a:schemeClr val="accent1"/>
                  </a:solidFill>
                </a:rPr>
                <a:t>Review</a:t>
              </a:r>
              <a:endParaRPr lang="en-GB" b="1">
                <a:solidFill>
                  <a:schemeClr val="accent1"/>
                </a:solidFill>
              </a:endParaRPr>
            </a:p>
          </p:txBody>
        </p:sp>
        <p:sp>
          <p:nvSpPr>
            <p:cNvPr id="9" name="TextBox 8">
              <a:extLst>
                <a:ext uri="{FF2B5EF4-FFF2-40B4-BE49-F238E27FC236}">
                  <a16:creationId xmlns:a16="http://schemas.microsoft.com/office/drawing/2014/main" id="{235C1F4A-29E6-8F5E-0BBC-161C4B688DAC}"/>
                </a:ext>
              </a:extLst>
            </p:cNvPr>
            <p:cNvSpPr txBox="1"/>
            <p:nvPr/>
          </p:nvSpPr>
          <p:spPr>
            <a:xfrm>
              <a:off x="5829797" y="6000213"/>
              <a:ext cx="1366787" cy="400110"/>
            </a:xfrm>
            <a:prstGeom prst="rect">
              <a:avLst/>
            </a:prstGeom>
            <a:noFill/>
          </p:spPr>
          <p:txBody>
            <a:bodyPr wrap="square" rtlCol="0">
              <a:spAutoFit/>
            </a:bodyPr>
            <a:lstStyle/>
            <a:p>
              <a:pPr algn="ctr"/>
              <a:r>
                <a:rPr lang="en-GB" sz="2000" b="1">
                  <a:solidFill>
                    <a:schemeClr val="accent1"/>
                  </a:solidFill>
                </a:rPr>
                <a:t>Design</a:t>
              </a:r>
            </a:p>
          </p:txBody>
        </p:sp>
      </p:grpSp>
      <p:sp>
        <p:nvSpPr>
          <p:cNvPr id="2" name="Title 1">
            <a:extLst>
              <a:ext uri="{FF2B5EF4-FFF2-40B4-BE49-F238E27FC236}">
                <a16:creationId xmlns:a16="http://schemas.microsoft.com/office/drawing/2014/main" id="{6195C491-948D-3196-189D-F226CDE365C4}"/>
              </a:ext>
            </a:extLst>
          </p:cNvPr>
          <p:cNvSpPr>
            <a:spLocks noGrp="1"/>
          </p:cNvSpPr>
          <p:nvPr>
            <p:ph type="title"/>
          </p:nvPr>
        </p:nvSpPr>
        <p:spPr>
          <a:xfrm>
            <a:off x="138453" y="137045"/>
            <a:ext cx="9140301" cy="701676"/>
          </a:xfrm>
        </p:spPr>
        <p:txBody>
          <a:bodyPr/>
          <a:lstStyle/>
          <a:p>
            <a:r>
              <a:rPr lang="en-GB"/>
              <a:t>Responsible AI Development Lifecycle</a:t>
            </a:r>
            <a:br>
              <a:rPr lang="en-GB"/>
            </a:br>
            <a:r>
              <a:rPr lang="en-GB" sz="2000">
                <a:solidFill>
                  <a:srgbClr val="2B2B40"/>
                </a:solidFill>
              </a:rPr>
              <a:t>When developing AI powered solutions</a:t>
            </a:r>
            <a:endParaRPr lang="en-GB">
              <a:solidFill>
                <a:srgbClr val="2B2B40"/>
              </a:solidFill>
            </a:endParaRPr>
          </a:p>
        </p:txBody>
      </p:sp>
      <p:sp>
        <p:nvSpPr>
          <p:cNvPr id="10" name="TextBox 9">
            <a:extLst>
              <a:ext uri="{FF2B5EF4-FFF2-40B4-BE49-F238E27FC236}">
                <a16:creationId xmlns:a16="http://schemas.microsoft.com/office/drawing/2014/main" id="{092A3EA1-9048-BE43-C955-D74040D68A40}"/>
              </a:ext>
            </a:extLst>
          </p:cNvPr>
          <p:cNvSpPr txBox="1"/>
          <p:nvPr/>
        </p:nvSpPr>
        <p:spPr>
          <a:xfrm>
            <a:off x="8284820" y="1317769"/>
            <a:ext cx="2772076" cy="400110"/>
          </a:xfrm>
          <a:prstGeom prst="rect">
            <a:avLst/>
          </a:prstGeom>
          <a:noFill/>
        </p:spPr>
        <p:txBody>
          <a:bodyPr wrap="square" rtlCol="0">
            <a:spAutoFit/>
          </a:bodyPr>
          <a:lstStyle/>
          <a:p>
            <a:pPr algn="ctr"/>
            <a:r>
              <a:rPr lang="en-GB" sz="2000" b="1">
                <a:solidFill>
                  <a:schemeClr val="accent1"/>
                </a:solidFill>
              </a:rPr>
              <a:t>Build</a:t>
            </a:r>
          </a:p>
        </p:txBody>
      </p:sp>
      <p:sp>
        <p:nvSpPr>
          <p:cNvPr id="11" name="TextBox 10">
            <a:extLst>
              <a:ext uri="{FF2B5EF4-FFF2-40B4-BE49-F238E27FC236}">
                <a16:creationId xmlns:a16="http://schemas.microsoft.com/office/drawing/2014/main" id="{8F1507AF-EDA9-916D-06D6-5DA9234FFA75}"/>
              </a:ext>
            </a:extLst>
          </p:cNvPr>
          <p:cNvSpPr txBox="1"/>
          <p:nvPr/>
        </p:nvSpPr>
        <p:spPr>
          <a:xfrm>
            <a:off x="2867929" y="1286761"/>
            <a:ext cx="2276374" cy="400110"/>
          </a:xfrm>
          <a:prstGeom prst="rect">
            <a:avLst/>
          </a:prstGeom>
          <a:noFill/>
        </p:spPr>
        <p:txBody>
          <a:bodyPr wrap="square" rtlCol="0">
            <a:spAutoFit/>
          </a:bodyPr>
          <a:lstStyle/>
          <a:p>
            <a:pPr algn="ctr"/>
            <a:r>
              <a:rPr lang="en-GB" sz="2000" b="1">
                <a:solidFill>
                  <a:schemeClr val="accent1"/>
                </a:solidFill>
              </a:rPr>
              <a:t>Test &amp; Mitigate</a:t>
            </a:r>
          </a:p>
        </p:txBody>
      </p:sp>
      <p:sp>
        <p:nvSpPr>
          <p:cNvPr id="13" name="TextBox 12">
            <a:extLst>
              <a:ext uri="{FF2B5EF4-FFF2-40B4-BE49-F238E27FC236}">
                <a16:creationId xmlns:a16="http://schemas.microsoft.com/office/drawing/2014/main" id="{0A36AAC6-733D-DB5C-A63B-F07E6D92FA43}"/>
              </a:ext>
            </a:extLst>
          </p:cNvPr>
          <p:cNvSpPr txBox="1"/>
          <p:nvPr/>
        </p:nvSpPr>
        <p:spPr>
          <a:xfrm>
            <a:off x="9278754" y="4438992"/>
            <a:ext cx="3330341" cy="400110"/>
          </a:xfrm>
          <a:prstGeom prst="rect">
            <a:avLst/>
          </a:prstGeom>
          <a:noFill/>
        </p:spPr>
        <p:txBody>
          <a:bodyPr wrap="square" rtlCol="0">
            <a:spAutoFit/>
          </a:bodyPr>
          <a:lstStyle/>
          <a:p>
            <a:pPr algn="ctr"/>
            <a:r>
              <a:rPr lang="en-GB" sz="2000" b="1">
                <a:solidFill>
                  <a:schemeClr val="accent1"/>
                </a:solidFill>
              </a:rPr>
              <a:t>Launch &amp; Monitor</a:t>
            </a:r>
          </a:p>
        </p:txBody>
      </p:sp>
      <p:sp>
        <p:nvSpPr>
          <p:cNvPr id="14" name="TextBox 13">
            <a:extLst>
              <a:ext uri="{FF2B5EF4-FFF2-40B4-BE49-F238E27FC236}">
                <a16:creationId xmlns:a16="http://schemas.microsoft.com/office/drawing/2014/main" id="{48DFE0DD-6CCD-FFE7-207E-7A70DAFD0EC0}"/>
              </a:ext>
            </a:extLst>
          </p:cNvPr>
          <p:cNvSpPr txBox="1"/>
          <p:nvPr/>
        </p:nvSpPr>
        <p:spPr>
          <a:xfrm>
            <a:off x="71133" y="4773559"/>
            <a:ext cx="2796796" cy="2046714"/>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Should this exist and why?</a:t>
            </a:r>
          </a:p>
          <a:p>
            <a:pPr marL="285750" indent="-285750">
              <a:spcAft>
                <a:spcPts val="600"/>
              </a:spcAft>
              <a:buClr>
                <a:schemeClr val="accent6"/>
              </a:buClr>
              <a:buFont typeface="Wingdings" panose="05000000000000000000" pitchFamily="2" charset="2"/>
              <a:buChar char="§"/>
            </a:pPr>
            <a:r>
              <a:rPr lang="en-GB" sz="1600">
                <a:solidFill>
                  <a:srgbClr val="000000"/>
                </a:solidFill>
              </a:rPr>
              <a:t>What are your assumptions?</a:t>
            </a:r>
          </a:p>
          <a:p>
            <a:pPr marL="285750" indent="-285750">
              <a:spcAft>
                <a:spcPts val="600"/>
              </a:spcAft>
              <a:buClr>
                <a:schemeClr val="accent6"/>
              </a:buClr>
              <a:buFont typeface="Wingdings" panose="05000000000000000000" pitchFamily="2" charset="2"/>
              <a:buChar char="§"/>
            </a:pPr>
            <a:r>
              <a:rPr lang="en-GB" sz="1600">
                <a:solidFill>
                  <a:srgbClr val="000000"/>
                </a:solidFill>
              </a:rPr>
              <a:t>Who are you designing for?</a:t>
            </a:r>
          </a:p>
          <a:p>
            <a:pPr marL="285750" indent="-285750">
              <a:spcAft>
                <a:spcPts val="600"/>
              </a:spcAft>
              <a:buClr>
                <a:schemeClr val="accent6"/>
              </a:buClr>
              <a:buFont typeface="Wingdings" panose="05000000000000000000" pitchFamily="2" charset="2"/>
              <a:buChar char="§"/>
            </a:pPr>
            <a:r>
              <a:rPr lang="en-GB" sz="1600">
                <a:solidFill>
                  <a:srgbClr val="000000"/>
                </a:solidFill>
              </a:rPr>
              <a:t>Known risks?</a:t>
            </a:r>
          </a:p>
        </p:txBody>
      </p:sp>
      <p:sp>
        <p:nvSpPr>
          <p:cNvPr id="15" name="TextBox 14">
            <a:extLst>
              <a:ext uri="{FF2B5EF4-FFF2-40B4-BE49-F238E27FC236}">
                <a16:creationId xmlns:a16="http://schemas.microsoft.com/office/drawing/2014/main" id="{86EA5814-1BCF-718B-CF16-3FD5C20C6E0D}"/>
              </a:ext>
            </a:extLst>
          </p:cNvPr>
          <p:cNvSpPr txBox="1"/>
          <p:nvPr/>
        </p:nvSpPr>
        <p:spPr>
          <a:xfrm>
            <a:off x="3260655" y="4773559"/>
            <a:ext cx="2671011" cy="1723549"/>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Risk Management Framework assessment</a:t>
            </a:r>
          </a:p>
          <a:p>
            <a:pPr marL="285750" indent="-285750">
              <a:spcAft>
                <a:spcPts val="600"/>
              </a:spcAft>
              <a:buClr>
                <a:schemeClr val="accent6"/>
              </a:buClr>
              <a:buFont typeface="Wingdings" panose="05000000000000000000" pitchFamily="2" charset="2"/>
              <a:buChar char="§"/>
            </a:pPr>
            <a:r>
              <a:rPr lang="en-GB" sz="1600">
                <a:solidFill>
                  <a:srgbClr val="000000"/>
                </a:solidFill>
              </a:rPr>
              <a:t>AI Governance Authority</a:t>
            </a:r>
          </a:p>
          <a:p>
            <a:pPr marL="285750" indent="-285750">
              <a:spcAft>
                <a:spcPts val="600"/>
              </a:spcAft>
              <a:buClr>
                <a:schemeClr val="accent6"/>
              </a:buClr>
              <a:buFont typeface="Wingdings" panose="05000000000000000000" pitchFamily="2" charset="2"/>
              <a:buChar char="§"/>
            </a:pPr>
            <a:r>
              <a:rPr lang="en-GB" sz="1600">
                <a:solidFill>
                  <a:srgbClr val="000000"/>
                </a:solidFill>
              </a:rPr>
              <a:t>Technical Design Authority</a:t>
            </a:r>
          </a:p>
        </p:txBody>
      </p:sp>
      <p:sp>
        <p:nvSpPr>
          <p:cNvPr id="16" name="TextBox 15">
            <a:extLst>
              <a:ext uri="{FF2B5EF4-FFF2-40B4-BE49-F238E27FC236}">
                <a16:creationId xmlns:a16="http://schemas.microsoft.com/office/drawing/2014/main" id="{22F3E0FA-6728-9F1C-DE59-86909C0BA493}"/>
              </a:ext>
            </a:extLst>
          </p:cNvPr>
          <p:cNvSpPr txBox="1"/>
          <p:nvPr/>
        </p:nvSpPr>
        <p:spPr>
          <a:xfrm>
            <a:off x="5931666" y="4751473"/>
            <a:ext cx="2929993" cy="2123658"/>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Appropriate Data source</a:t>
            </a:r>
          </a:p>
          <a:p>
            <a:pPr marL="285750" indent="-285750">
              <a:spcAft>
                <a:spcPts val="600"/>
              </a:spcAft>
              <a:buClr>
                <a:schemeClr val="accent6"/>
              </a:buClr>
              <a:buFont typeface="Wingdings" panose="05000000000000000000" pitchFamily="2" charset="2"/>
              <a:buChar char="§"/>
            </a:pPr>
            <a:r>
              <a:rPr lang="en-GB" sz="1600">
                <a:solidFill>
                  <a:srgbClr val="000000"/>
                </a:solidFill>
              </a:rPr>
              <a:t>Appropriate Data Model and need for training</a:t>
            </a:r>
          </a:p>
          <a:p>
            <a:pPr marL="285750" indent="-285750">
              <a:spcAft>
                <a:spcPts val="600"/>
              </a:spcAft>
              <a:buClr>
                <a:schemeClr val="accent6"/>
              </a:buClr>
              <a:buFont typeface="Wingdings" panose="05000000000000000000" pitchFamily="2" charset="2"/>
              <a:buChar char="§"/>
            </a:pPr>
            <a:r>
              <a:rPr lang="en-GB" sz="1600">
                <a:solidFill>
                  <a:srgbClr val="000000"/>
                </a:solidFill>
              </a:rPr>
              <a:t>Bias assessment plan</a:t>
            </a:r>
          </a:p>
          <a:p>
            <a:pPr marL="285750" indent="-285750">
              <a:spcAft>
                <a:spcPts val="600"/>
              </a:spcAft>
              <a:buClr>
                <a:schemeClr val="accent6"/>
              </a:buClr>
              <a:buFont typeface="Wingdings" panose="05000000000000000000" pitchFamily="2" charset="2"/>
              <a:buChar char="§"/>
            </a:pPr>
            <a:r>
              <a:rPr lang="en-GB" sz="1600">
                <a:solidFill>
                  <a:srgbClr val="000000"/>
                </a:solidFill>
              </a:rPr>
              <a:t>Red Teaming strategy</a:t>
            </a:r>
          </a:p>
          <a:p>
            <a:pPr marL="285750" indent="-285750">
              <a:spcAft>
                <a:spcPts val="600"/>
              </a:spcAft>
              <a:buClr>
                <a:schemeClr val="accent6"/>
              </a:buClr>
              <a:buFont typeface="Wingdings" panose="05000000000000000000" pitchFamily="2" charset="2"/>
              <a:buChar char="§"/>
            </a:pPr>
            <a:r>
              <a:rPr lang="en-GB" sz="1600">
                <a:solidFill>
                  <a:srgbClr val="000000"/>
                </a:solidFill>
              </a:rPr>
              <a:t>Set thresholds and tolerance limits</a:t>
            </a:r>
          </a:p>
        </p:txBody>
      </p:sp>
      <p:sp>
        <p:nvSpPr>
          <p:cNvPr id="17" name="TextBox 16">
            <a:extLst>
              <a:ext uri="{FF2B5EF4-FFF2-40B4-BE49-F238E27FC236}">
                <a16:creationId xmlns:a16="http://schemas.microsoft.com/office/drawing/2014/main" id="{2ACAD458-CED9-0CCD-33D3-FD7329F9F81C}"/>
              </a:ext>
            </a:extLst>
          </p:cNvPr>
          <p:cNvSpPr txBox="1"/>
          <p:nvPr/>
        </p:nvSpPr>
        <p:spPr>
          <a:xfrm>
            <a:off x="2867929" y="1715012"/>
            <a:ext cx="2772076" cy="1831271"/>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Red Teaming </a:t>
            </a:r>
          </a:p>
          <a:p>
            <a:pPr marL="285750" indent="-285750">
              <a:spcAft>
                <a:spcPts val="600"/>
              </a:spcAft>
              <a:buClr>
                <a:schemeClr val="accent6"/>
              </a:buClr>
              <a:buFont typeface="Wingdings" panose="05000000000000000000" pitchFamily="2" charset="2"/>
              <a:buChar char="§"/>
            </a:pPr>
            <a:r>
              <a:rPr lang="en-GB" sz="1600">
                <a:solidFill>
                  <a:srgbClr val="000000"/>
                </a:solidFill>
              </a:rPr>
              <a:t>Community Feedback</a:t>
            </a:r>
          </a:p>
          <a:p>
            <a:pPr marL="285750" indent="-285750">
              <a:spcAft>
                <a:spcPts val="600"/>
              </a:spcAft>
              <a:buClr>
                <a:schemeClr val="accent6"/>
              </a:buClr>
              <a:buFont typeface="Wingdings" panose="05000000000000000000" pitchFamily="2" charset="2"/>
              <a:buChar char="§"/>
            </a:pPr>
            <a:r>
              <a:rPr lang="en-GB" sz="1600">
                <a:solidFill>
                  <a:srgbClr val="000000"/>
                </a:solidFill>
              </a:rPr>
              <a:t>Compare against thresholds and tolerance limits</a:t>
            </a:r>
          </a:p>
          <a:p>
            <a:pPr marL="285750" indent="-285750">
              <a:spcAft>
                <a:spcPts val="600"/>
              </a:spcAft>
              <a:buClr>
                <a:schemeClr val="accent6"/>
              </a:buClr>
              <a:buFont typeface="Wingdings" panose="05000000000000000000" pitchFamily="2" charset="2"/>
              <a:buChar char="§"/>
            </a:pPr>
            <a:r>
              <a:rPr lang="en-GB" sz="1600">
                <a:solidFill>
                  <a:srgbClr val="000000"/>
                </a:solidFill>
              </a:rPr>
              <a:t>Fold back in outputs</a:t>
            </a:r>
          </a:p>
        </p:txBody>
      </p:sp>
      <p:sp>
        <p:nvSpPr>
          <p:cNvPr id="18" name="TextBox 17">
            <a:extLst>
              <a:ext uri="{FF2B5EF4-FFF2-40B4-BE49-F238E27FC236}">
                <a16:creationId xmlns:a16="http://schemas.microsoft.com/office/drawing/2014/main" id="{6CAA4AF3-48FF-FD17-1319-8A0CA2F3501A}"/>
              </a:ext>
            </a:extLst>
          </p:cNvPr>
          <p:cNvSpPr txBox="1"/>
          <p:nvPr/>
        </p:nvSpPr>
        <p:spPr>
          <a:xfrm>
            <a:off x="9182898" y="1686871"/>
            <a:ext cx="2644144" cy="1723549"/>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Explainability</a:t>
            </a:r>
          </a:p>
          <a:p>
            <a:pPr marL="285750" indent="-285750">
              <a:spcAft>
                <a:spcPts val="600"/>
              </a:spcAft>
              <a:buClr>
                <a:schemeClr val="accent6"/>
              </a:buClr>
              <a:buFont typeface="Wingdings" panose="05000000000000000000" pitchFamily="2" charset="2"/>
              <a:buChar char="§"/>
            </a:pPr>
            <a:r>
              <a:rPr lang="en-GB" sz="1600">
                <a:solidFill>
                  <a:srgbClr val="000000"/>
                </a:solidFill>
              </a:rPr>
              <a:t>Develop data model including integrations</a:t>
            </a:r>
          </a:p>
          <a:p>
            <a:pPr marL="285750" indent="-285750">
              <a:spcAft>
                <a:spcPts val="600"/>
              </a:spcAft>
              <a:buClr>
                <a:schemeClr val="accent6"/>
              </a:buClr>
              <a:buFont typeface="Wingdings" panose="05000000000000000000" pitchFamily="2" charset="2"/>
              <a:buChar char="§"/>
            </a:pPr>
            <a:r>
              <a:rPr lang="en-GB" sz="1600">
                <a:solidFill>
                  <a:srgbClr val="000000"/>
                </a:solidFill>
              </a:rPr>
              <a:t>Develop and carry out training and data ingestion of ML Model</a:t>
            </a:r>
          </a:p>
        </p:txBody>
      </p:sp>
      <p:sp>
        <p:nvSpPr>
          <p:cNvPr id="19" name="TextBox 18">
            <a:extLst>
              <a:ext uri="{FF2B5EF4-FFF2-40B4-BE49-F238E27FC236}">
                <a16:creationId xmlns:a16="http://schemas.microsoft.com/office/drawing/2014/main" id="{41BC2B45-B3A7-E0A7-BF07-A746F6257935}"/>
              </a:ext>
            </a:extLst>
          </p:cNvPr>
          <p:cNvSpPr txBox="1"/>
          <p:nvPr/>
        </p:nvSpPr>
        <p:spPr>
          <a:xfrm>
            <a:off x="9510157" y="4804336"/>
            <a:ext cx="2444817" cy="830997"/>
          </a:xfrm>
          <a:prstGeom prst="rect">
            <a:avLst/>
          </a:prstGeom>
          <a:noFill/>
        </p:spPr>
        <p:txBody>
          <a:bodyPr wrap="square" rtlCol="0">
            <a:spAutoFit/>
          </a:bodyPr>
          <a:lstStyle/>
          <a:p>
            <a:pPr marL="285750" indent="-285750">
              <a:spcAft>
                <a:spcPts val="600"/>
              </a:spcAft>
              <a:buClr>
                <a:schemeClr val="accent6"/>
              </a:buClr>
              <a:buFont typeface="Wingdings" panose="05000000000000000000" pitchFamily="2" charset="2"/>
              <a:buChar char="§"/>
            </a:pPr>
            <a:r>
              <a:rPr lang="en-GB" sz="1600">
                <a:solidFill>
                  <a:srgbClr val="000000"/>
                </a:solidFill>
              </a:rPr>
              <a:t>Monitor solutions for drift, feedback and any flags</a:t>
            </a:r>
          </a:p>
        </p:txBody>
      </p:sp>
    </p:spTree>
    <p:extLst>
      <p:ext uri="{BB962C8B-B14F-4D97-AF65-F5344CB8AC3E}">
        <p14:creationId xmlns:p14="http://schemas.microsoft.com/office/powerpoint/2010/main" val="3270102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4E3C-6F29-312E-9C5C-28EDC36E49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719284-12A9-374D-C31C-161DDB1B28D9}"/>
              </a:ext>
            </a:extLst>
          </p:cNvPr>
          <p:cNvSpPr>
            <a:spLocks noGrp="1"/>
          </p:cNvSpPr>
          <p:nvPr>
            <p:ph type="ctrTitle"/>
          </p:nvPr>
        </p:nvSpPr>
        <p:spPr>
          <a:xfrm>
            <a:off x="273996" y="2898843"/>
            <a:ext cx="8861386" cy="2328113"/>
          </a:xfrm>
        </p:spPr>
        <p:txBody>
          <a:bodyPr/>
          <a:lstStyle/>
          <a:p>
            <a:r>
              <a:rPr lang="en-GB"/>
              <a:t>Monitoring and ROI</a:t>
            </a:r>
          </a:p>
        </p:txBody>
      </p:sp>
    </p:spTree>
    <p:extLst>
      <p:ext uri="{BB962C8B-B14F-4D97-AF65-F5344CB8AC3E}">
        <p14:creationId xmlns:p14="http://schemas.microsoft.com/office/powerpoint/2010/main" val="421639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5ADF-4C6A-0AC9-D2A9-0B37F138E44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A791C9E-E046-70C2-48E8-595BAF642F3C}"/>
              </a:ext>
            </a:extLst>
          </p:cNvPr>
          <p:cNvSpPr>
            <a:spLocks noGrp="1"/>
          </p:cNvSpPr>
          <p:nvPr>
            <p:ph type="title"/>
          </p:nvPr>
        </p:nvSpPr>
        <p:spPr>
          <a:xfrm>
            <a:off x="386380" y="205948"/>
            <a:ext cx="9140301" cy="701676"/>
          </a:xfrm>
        </p:spPr>
        <p:txBody>
          <a:bodyPr/>
          <a:lstStyle/>
          <a:p>
            <a:r>
              <a:rPr lang="en-GB"/>
              <a:t>Monitoring</a:t>
            </a:r>
          </a:p>
        </p:txBody>
      </p:sp>
      <p:sp>
        <p:nvSpPr>
          <p:cNvPr id="11" name="TextBox 10">
            <a:extLst>
              <a:ext uri="{FF2B5EF4-FFF2-40B4-BE49-F238E27FC236}">
                <a16:creationId xmlns:a16="http://schemas.microsoft.com/office/drawing/2014/main" id="{18776E1D-CF08-865C-D79C-4F7BC5A83AA9}"/>
              </a:ext>
            </a:extLst>
          </p:cNvPr>
          <p:cNvSpPr txBox="1"/>
          <p:nvPr/>
        </p:nvSpPr>
        <p:spPr>
          <a:xfrm>
            <a:off x="369678" y="1592832"/>
            <a:ext cx="2713884" cy="1477328"/>
          </a:xfrm>
          <a:prstGeom prst="rect">
            <a:avLst/>
          </a:prstGeom>
          <a:noFill/>
        </p:spPr>
        <p:txBody>
          <a:bodyPr wrap="square" rtlCol="0">
            <a:spAutoFit/>
          </a:bodyPr>
          <a:lstStyle/>
          <a:p>
            <a:r>
              <a:rPr lang="en-GB" b="1">
                <a:solidFill>
                  <a:schemeClr val="accent6"/>
                </a:solidFill>
              </a:rPr>
              <a:t>Base monitoring</a:t>
            </a:r>
          </a:p>
          <a:p>
            <a:pPr marL="285750" indent="-285750">
              <a:buClr>
                <a:schemeClr val="accent6"/>
              </a:buClr>
              <a:buFont typeface="Wingdings" panose="05000000000000000000" pitchFamily="2" charset="2"/>
              <a:buChar char="§"/>
            </a:pPr>
            <a:r>
              <a:rPr lang="en-GB">
                <a:solidFill>
                  <a:srgbClr val="000000"/>
                </a:solidFill>
              </a:rPr>
              <a:t>CoE Starter Kit</a:t>
            </a:r>
          </a:p>
          <a:p>
            <a:pPr marL="285750" indent="-285750">
              <a:buClr>
                <a:schemeClr val="accent6"/>
              </a:buClr>
              <a:buFont typeface="Wingdings" panose="05000000000000000000" pitchFamily="2" charset="2"/>
              <a:buChar char="§"/>
            </a:pPr>
            <a:r>
              <a:rPr lang="en-GB">
                <a:solidFill>
                  <a:srgbClr val="000000"/>
                </a:solidFill>
              </a:rPr>
              <a:t>Entra ID</a:t>
            </a:r>
          </a:p>
          <a:p>
            <a:pPr marL="285750" indent="-285750">
              <a:buClr>
                <a:schemeClr val="accent6"/>
              </a:buClr>
              <a:buFont typeface="Wingdings" panose="05000000000000000000" pitchFamily="2" charset="2"/>
              <a:buChar char="§"/>
            </a:pPr>
            <a:r>
              <a:rPr lang="en-GB">
                <a:solidFill>
                  <a:srgbClr val="000000"/>
                </a:solidFill>
              </a:rPr>
              <a:t>Purview</a:t>
            </a:r>
          </a:p>
          <a:p>
            <a:pPr marL="285750" indent="-285750">
              <a:buClr>
                <a:schemeClr val="accent6"/>
              </a:buClr>
              <a:buFont typeface="Wingdings" panose="05000000000000000000" pitchFamily="2" charset="2"/>
              <a:buChar char="§"/>
            </a:pPr>
            <a:r>
              <a:rPr lang="en-GB">
                <a:solidFill>
                  <a:srgbClr val="000000"/>
                </a:solidFill>
              </a:rPr>
              <a:t>Copilot Studio Kit</a:t>
            </a:r>
          </a:p>
        </p:txBody>
      </p:sp>
      <p:pic>
        <p:nvPicPr>
          <p:cNvPr id="24" name="Picture 23" descr="A screenshot of a computer&#10;&#10;AI-generated content may be incorrect.">
            <a:extLst>
              <a:ext uri="{FF2B5EF4-FFF2-40B4-BE49-F238E27FC236}">
                <a16:creationId xmlns:a16="http://schemas.microsoft.com/office/drawing/2014/main" id="{7B7DBCB2-AA20-CF97-140F-A9A9CAB4FD1F}"/>
              </a:ext>
            </a:extLst>
          </p:cNvPr>
          <p:cNvPicPr>
            <a:picLocks noChangeAspect="1"/>
          </p:cNvPicPr>
          <p:nvPr/>
        </p:nvPicPr>
        <p:blipFill>
          <a:blip r:embed="rId3"/>
          <a:stretch>
            <a:fillRect/>
          </a:stretch>
        </p:blipFill>
        <p:spPr>
          <a:xfrm>
            <a:off x="4345714" y="3322176"/>
            <a:ext cx="2667180" cy="1518826"/>
          </a:xfrm>
          <a:prstGeom prst="rect">
            <a:avLst/>
          </a:prstGeom>
          <a:effectLst>
            <a:outerShdw blurRad="50800" dist="38100" dir="5400000" algn="t" rotWithShape="0">
              <a:prstClr val="black">
                <a:alpha val="40000"/>
              </a:prstClr>
            </a:outerShdw>
          </a:effectLst>
        </p:spPr>
      </p:pic>
      <p:pic>
        <p:nvPicPr>
          <p:cNvPr id="25" name="Picture 2" descr="Sign-in logs in Microsoft Entra ID - Microsoft Entra ID | Microsoft Learn">
            <a:extLst>
              <a:ext uri="{FF2B5EF4-FFF2-40B4-BE49-F238E27FC236}">
                <a16:creationId xmlns:a16="http://schemas.microsoft.com/office/drawing/2014/main" id="{213D3E03-BCED-70CC-0F3B-1143A9327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053" y="3298124"/>
            <a:ext cx="3994460" cy="15445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Microsoft Purview data security and compliance protections for ...">
            <a:extLst>
              <a:ext uri="{FF2B5EF4-FFF2-40B4-BE49-F238E27FC236}">
                <a16:creationId xmlns:a16="http://schemas.microsoft.com/office/drawing/2014/main" id="{6EEBE6B8-4126-C419-5640-EC5AC6183A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258" y="1354085"/>
            <a:ext cx="2398983" cy="180808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chieve End-to-End Observability in Azure AI Foundry | Microsoft ...">
            <a:extLst>
              <a:ext uri="{FF2B5EF4-FFF2-40B4-BE49-F238E27FC236}">
                <a16:creationId xmlns:a16="http://schemas.microsoft.com/office/drawing/2014/main" id="{2E061D54-3882-DC76-3D5C-707DABA3A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0705" y="1367412"/>
            <a:ext cx="2945254" cy="180808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Gain deep insights into your Power Platform adoption with the CoE ...">
            <a:extLst>
              <a:ext uri="{FF2B5EF4-FFF2-40B4-BE49-F238E27FC236}">
                <a16:creationId xmlns:a16="http://schemas.microsoft.com/office/drawing/2014/main" id="{86521D5D-6FF5-1F17-80DF-2BFFF8D898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2446" y="1656671"/>
            <a:ext cx="2672300" cy="151882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E3D229-7F6D-0315-4891-9F074EB90733}"/>
              </a:ext>
            </a:extLst>
          </p:cNvPr>
          <p:cNvSpPr txBox="1"/>
          <p:nvPr/>
        </p:nvSpPr>
        <p:spPr>
          <a:xfrm>
            <a:off x="351249" y="3318411"/>
            <a:ext cx="3311050" cy="1477328"/>
          </a:xfrm>
          <a:prstGeom prst="rect">
            <a:avLst/>
          </a:prstGeom>
          <a:noFill/>
        </p:spPr>
        <p:txBody>
          <a:bodyPr wrap="square" rtlCol="0">
            <a:spAutoFit/>
          </a:bodyPr>
          <a:lstStyle/>
          <a:p>
            <a:r>
              <a:rPr lang="en-GB" b="1">
                <a:solidFill>
                  <a:schemeClr val="accent6"/>
                </a:solidFill>
              </a:rPr>
              <a:t>Intermediate monitoring</a:t>
            </a:r>
          </a:p>
          <a:p>
            <a:pPr marL="285750" indent="-285750">
              <a:buClr>
                <a:schemeClr val="accent6"/>
              </a:buClr>
              <a:buFont typeface="Wingdings" panose="05000000000000000000" pitchFamily="2" charset="2"/>
              <a:buChar char="§"/>
            </a:pPr>
            <a:r>
              <a:rPr lang="en-GB">
                <a:solidFill>
                  <a:srgbClr val="000000"/>
                </a:solidFill>
              </a:rPr>
              <a:t>Azure Log Analytics</a:t>
            </a:r>
          </a:p>
          <a:p>
            <a:pPr marL="285750" indent="-285750">
              <a:buClr>
                <a:schemeClr val="accent6"/>
              </a:buClr>
              <a:buFont typeface="Wingdings" panose="05000000000000000000" pitchFamily="2" charset="2"/>
              <a:buChar char="§"/>
            </a:pPr>
            <a:r>
              <a:rPr lang="en-GB">
                <a:solidFill>
                  <a:srgbClr val="000000"/>
                </a:solidFill>
              </a:rPr>
              <a:t>Azure AI Foundry Analytics</a:t>
            </a:r>
          </a:p>
          <a:p>
            <a:pPr marL="285750" indent="-285750">
              <a:buClr>
                <a:schemeClr val="accent6"/>
              </a:buClr>
              <a:buFont typeface="Wingdings" panose="05000000000000000000" pitchFamily="2" charset="2"/>
              <a:buChar char="§"/>
            </a:pPr>
            <a:r>
              <a:rPr lang="en-GB">
                <a:solidFill>
                  <a:srgbClr val="000000"/>
                </a:solidFill>
              </a:rPr>
              <a:t>Application Insights</a:t>
            </a:r>
          </a:p>
          <a:p>
            <a:pPr marL="285750" indent="-285750">
              <a:buClr>
                <a:schemeClr val="accent6"/>
              </a:buClr>
              <a:buFont typeface="Wingdings" panose="05000000000000000000" pitchFamily="2" charset="2"/>
              <a:buChar char="§"/>
            </a:pPr>
            <a:r>
              <a:rPr lang="en-GB">
                <a:solidFill>
                  <a:srgbClr val="000000"/>
                </a:solidFill>
              </a:rPr>
              <a:t>Extending CoE</a:t>
            </a:r>
          </a:p>
        </p:txBody>
      </p:sp>
      <p:sp>
        <p:nvSpPr>
          <p:cNvPr id="14" name="TextBox 13">
            <a:extLst>
              <a:ext uri="{FF2B5EF4-FFF2-40B4-BE49-F238E27FC236}">
                <a16:creationId xmlns:a16="http://schemas.microsoft.com/office/drawing/2014/main" id="{B3C8DDC8-5507-06BB-8A44-16EBE11D8300}"/>
              </a:ext>
            </a:extLst>
          </p:cNvPr>
          <p:cNvSpPr txBox="1"/>
          <p:nvPr/>
        </p:nvSpPr>
        <p:spPr>
          <a:xfrm>
            <a:off x="369677" y="5076379"/>
            <a:ext cx="3154947" cy="1477328"/>
          </a:xfrm>
          <a:prstGeom prst="rect">
            <a:avLst/>
          </a:prstGeom>
          <a:noFill/>
        </p:spPr>
        <p:txBody>
          <a:bodyPr wrap="square" rtlCol="0">
            <a:spAutoFit/>
          </a:bodyPr>
          <a:lstStyle/>
          <a:p>
            <a:r>
              <a:rPr lang="en-GB" b="1">
                <a:solidFill>
                  <a:schemeClr val="accent6"/>
                </a:solidFill>
              </a:rPr>
              <a:t>Advanced monitoring</a:t>
            </a:r>
          </a:p>
          <a:p>
            <a:pPr marL="285750" indent="-285750">
              <a:buClr>
                <a:schemeClr val="accent6"/>
              </a:buClr>
              <a:buFont typeface="Wingdings" panose="05000000000000000000" pitchFamily="2" charset="2"/>
              <a:buChar char="§"/>
            </a:pPr>
            <a:r>
              <a:rPr lang="en-GB">
                <a:solidFill>
                  <a:srgbClr val="000000"/>
                </a:solidFill>
              </a:rPr>
              <a:t>Azure Monitor</a:t>
            </a:r>
          </a:p>
          <a:p>
            <a:pPr marL="285750" indent="-285750">
              <a:buClr>
                <a:schemeClr val="accent6"/>
              </a:buClr>
              <a:buFont typeface="Wingdings" panose="05000000000000000000" pitchFamily="2" charset="2"/>
              <a:buChar char="§"/>
            </a:pPr>
            <a:r>
              <a:rPr lang="en-GB">
                <a:solidFill>
                  <a:srgbClr val="000000"/>
                </a:solidFill>
              </a:rPr>
              <a:t>Azure AI Content Safety</a:t>
            </a:r>
          </a:p>
          <a:p>
            <a:pPr marL="285750" indent="-285750">
              <a:buClr>
                <a:schemeClr val="accent6"/>
              </a:buClr>
              <a:buFont typeface="Wingdings" panose="05000000000000000000" pitchFamily="2" charset="2"/>
              <a:buChar char="§"/>
            </a:pPr>
            <a:r>
              <a:rPr lang="en-GB" err="1">
                <a:solidFill>
                  <a:srgbClr val="000000"/>
                </a:solidFill>
              </a:rPr>
              <a:t>PowerBI</a:t>
            </a:r>
            <a:endParaRPr lang="en-GB">
              <a:solidFill>
                <a:srgbClr val="000000"/>
              </a:solidFill>
            </a:endParaRPr>
          </a:p>
          <a:p>
            <a:pPr marL="285750" indent="-285750">
              <a:buClr>
                <a:schemeClr val="accent6"/>
              </a:buClr>
              <a:buFont typeface="Wingdings" panose="05000000000000000000" pitchFamily="2" charset="2"/>
              <a:buChar char="§"/>
            </a:pPr>
            <a:r>
              <a:rPr lang="en-GB">
                <a:solidFill>
                  <a:srgbClr val="000000"/>
                </a:solidFill>
              </a:rPr>
              <a:t>CoE Dashboards</a:t>
            </a:r>
          </a:p>
        </p:txBody>
      </p:sp>
      <p:sp>
        <p:nvSpPr>
          <p:cNvPr id="16" name="TextBox 15">
            <a:extLst>
              <a:ext uri="{FF2B5EF4-FFF2-40B4-BE49-F238E27FC236}">
                <a16:creationId xmlns:a16="http://schemas.microsoft.com/office/drawing/2014/main" id="{141FF3C5-2271-BFB2-6FCB-5DC537A145B5}"/>
              </a:ext>
            </a:extLst>
          </p:cNvPr>
          <p:cNvSpPr txBox="1"/>
          <p:nvPr/>
        </p:nvSpPr>
        <p:spPr>
          <a:xfrm>
            <a:off x="386380" y="722958"/>
            <a:ext cx="9295502" cy="400110"/>
          </a:xfrm>
          <a:prstGeom prst="rect">
            <a:avLst/>
          </a:prstGeom>
          <a:noFill/>
        </p:spPr>
        <p:txBody>
          <a:bodyPr wrap="square">
            <a:spAutoFit/>
          </a:bodyPr>
          <a:lstStyle/>
          <a:p>
            <a:pPr>
              <a:buNone/>
            </a:pPr>
            <a:r>
              <a:rPr lang="en-GB" sz="2000">
                <a:solidFill>
                  <a:srgbClr val="0F1128"/>
                </a:solidFill>
              </a:rPr>
              <a:t>If you cannot observe behaviour, you cannot govern it responsibly.</a:t>
            </a:r>
          </a:p>
        </p:txBody>
      </p:sp>
      <p:pic>
        <p:nvPicPr>
          <p:cNvPr id="19" name="Picture 4" descr="Potenciando la transformación con Power Platform Center of Excellence ...">
            <a:extLst>
              <a:ext uri="{FF2B5EF4-FFF2-40B4-BE49-F238E27FC236}">
                <a16:creationId xmlns:a16="http://schemas.microsoft.com/office/drawing/2014/main" id="{707BF8AC-65C2-A1D1-C1C6-3057D48D67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9744" y="4977086"/>
            <a:ext cx="2827337" cy="1678731"/>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8" descr="The best Azure monitoring tools compared">
            <a:extLst>
              <a:ext uri="{FF2B5EF4-FFF2-40B4-BE49-F238E27FC236}">
                <a16:creationId xmlns:a16="http://schemas.microsoft.com/office/drawing/2014/main" id="{18F79AEA-213C-E78C-B83A-D6DA8CCA2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9829" y="4977086"/>
            <a:ext cx="3182157" cy="1694664"/>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17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853BF-D0F0-92F8-CA90-285BCAFC6BB1}"/>
              </a:ext>
            </a:extLst>
          </p:cNvPr>
          <p:cNvSpPr>
            <a:spLocks noGrp="1"/>
          </p:cNvSpPr>
          <p:nvPr>
            <p:ph type="title"/>
          </p:nvPr>
        </p:nvSpPr>
        <p:spPr>
          <a:xfrm>
            <a:off x="467377" y="480968"/>
            <a:ext cx="9140301" cy="701676"/>
          </a:xfrm>
        </p:spPr>
        <p:txBody>
          <a:bodyPr/>
          <a:lstStyle/>
          <a:p>
            <a:r>
              <a:rPr lang="en-GB"/>
              <a:t>Outcomes and ROI Model</a:t>
            </a:r>
          </a:p>
        </p:txBody>
      </p:sp>
      <p:sp>
        <p:nvSpPr>
          <p:cNvPr id="6" name="Text Placeholder 5">
            <a:extLst>
              <a:ext uri="{FF2B5EF4-FFF2-40B4-BE49-F238E27FC236}">
                <a16:creationId xmlns:a16="http://schemas.microsoft.com/office/drawing/2014/main" id="{1846451D-BC0F-C15C-3F5A-084FC928124F}"/>
              </a:ext>
            </a:extLst>
          </p:cNvPr>
          <p:cNvSpPr>
            <a:spLocks noGrp="1"/>
          </p:cNvSpPr>
          <p:nvPr>
            <p:ph type="body" sz="half" idx="2"/>
          </p:nvPr>
        </p:nvSpPr>
        <p:spPr>
          <a:xfrm>
            <a:off x="838201" y="1307811"/>
            <a:ext cx="9931399" cy="593202"/>
          </a:xfrm>
        </p:spPr>
        <p:txBody>
          <a:bodyPr/>
          <a:lstStyle/>
          <a:p>
            <a:r>
              <a:rPr lang="en-GB" sz="1800" spc="-8">
                <a:solidFill>
                  <a:srgbClr val="303030"/>
                </a:solidFill>
                <a:latin typeface="+mn-lt"/>
              </a:rPr>
              <a:t>AI ROI is not primarily about cost savings.</a:t>
            </a:r>
          </a:p>
          <a:p>
            <a:r>
              <a:rPr lang="en-GB" sz="1800" spc="-8">
                <a:solidFill>
                  <a:srgbClr val="303030"/>
                </a:solidFill>
                <a:latin typeface="+mn-lt"/>
              </a:rPr>
              <a:t>It is about economic efficiency, risk avoidance, and capacity release.</a:t>
            </a:r>
          </a:p>
        </p:txBody>
      </p:sp>
      <p:sp>
        <p:nvSpPr>
          <p:cNvPr id="7" name="Rectangle: Rounded Corners 6">
            <a:extLst>
              <a:ext uri="{FF2B5EF4-FFF2-40B4-BE49-F238E27FC236}">
                <a16:creationId xmlns:a16="http://schemas.microsoft.com/office/drawing/2014/main" id="{84AE8599-B6EA-3D53-1048-A6FE84C9D7D6}"/>
              </a:ext>
            </a:extLst>
          </p:cNvPr>
          <p:cNvSpPr/>
          <p:nvPr/>
        </p:nvSpPr>
        <p:spPr>
          <a:xfrm>
            <a:off x="288146" y="2414082"/>
            <a:ext cx="2695683" cy="3255197"/>
          </a:xfrm>
          <a:prstGeom prst="roundRect">
            <a:avLst>
              <a:gd name="adj" fmla="val 4983"/>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accent6"/>
                </a:solidFill>
              </a:rPr>
              <a:t>Capacity Release</a:t>
            </a:r>
          </a:p>
        </p:txBody>
      </p:sp>
      <p:sp>
        <p:nvSpPr>
          <p:cNvPr id="8" name="Rectangle: Rounded Corners 7">
            <a:extLst>
              <a:ext uri="{FF2B5EF4-FFF2-40B4-BE49-F238E27FC236}">
                <a16:creationId xmlns:a16="http://schemas.microsoft.com/office/drawing/2014/main" id="{09EF1079-CF3D-1F01-9B81-56A762A96180}"/>
              </a:ext>
            </a:extLst>
          </p:cNvPr>
          <p:cNvSpPr/>
          <p:nvPr/>
        </p:nvSpPr>
        <p:spPr>
          <a:xfrm>
            <a:off x="3206899" y="2414083"/>
            <a:ext cx="2695683" cy="3255196"/>
          </a:xfrm>
          <a:prstGeom prst="roundRect">
            <a:avLst>
              <a:gd name="adj" fmla="val 5360"/>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accent6"/>
                </a:solidFill>
              </a:rPr>
              <a:t>Cost and Risk Avoidance</a:t>
            </a:r>
          </a:p>
        </p:txBody>
      </p:sp>
      <p:sp>
        <p:nvSpPr>
          <p:cNvPr id="9" name="Rectangle: Rounded Corners 8">
            <a:extLst>
              <a:ext uri="{FF2B5EF4-FFF2-40B4-BE49-F238E27FC236}">
                <a16:creationId xmlns:a16="http://schemas.microsoft.com/office/drawing/2014/main" id="{3BEBEE53-D90C-EAB3-B1BF-FACF4496585E}"/>
              </a:ext>
            </a:extLst>
          </p:cNvPr>
          <p:cNvSpPr/>
          <p:nvPr/>
        </p:nvSpPr>
        <p:spPr>
          <a:xfrm>
            <a:off x="6125651" y="2414083"/>
            <a:ext cx="2695683" cy="3255196"/>
          </a:xfrm>
          <a:prstGeom prst="roundRect">
            <a:avLst>
              <a:gd name="adj" fmla="val 4983"/>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accent6"/>
                </a:solidFill>
              </a:rPr>
              <a:t>Quality &amp; Outcomes</a:t>
            </a:r>
          </a:p>
        </p:txBody>
      </p:sp>
      <p:sp>
        <p:nvSpPr>
          <p:cNvPr id="10" name="Rectangle: Rounded Corners 9">
            <a:extLst>
              <a:ext uri="{FF2B5EF4-FFF2-40B4-BE49-F238E27FC236}">
                <a16:creationId xmlns:a16="http://schemas.microsoft.com/office/drawing/2014/main" id="{1D8A95BB-9DE6-2428-CF3A-B63C9559B60B}"/>
              </a:ext>
            </a:extLst>
          </p:cNvPr>
          <p:cNvSpPr/>
          <p:nvPr/>
        </p:nvSpPr>
        <p:spPr>
          <a:xfrm>
            <a:off x="9044405" y="2414083"/>
            <a:ext cx="2695683" cy="3255196"/>
          </a:xfrm>
          <a:prstGeom prst="roundRect">
            <a:avLst>
              <a:gd name="adj" fmla="val 4983"/>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accent6"/>
                </a:solidFill>
              </a:rPr>
              <a:t>Service improvement</a:t>
            </a:r>
          </a:p>
        </p:txBody>
      </p:sp>
      <p:sp>
        <p:nvSpPr>
          <p:cNvPr id="11" name="TextBox 10">
            <a:extLst>
              <a:ext uri="{FF2B5EF4-FFF2-40B4-BE49-F238E27FC236}">
                <a16:creationId xmlns:a16="http://schemas.microsoft.com/office/drawing/2014/main" id="{A9D22DDA-80D6-3187-BE36-D031D1E34A12}"/>
              </a:ext>
            </a:extLst>
          </p:cNvPr>
          <p:cNvSpPr txBox="1"/>
          <p:nvPr/>
        </p:nvSpPr>
        <p:spPr>
          <a:xfrm>
            <a:off x="467377" y="3103966"/>
            <a:ext cx="2516451"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Time saved across key workflows</a:t>
            </a:r>
          </a:p>
        </p:txBody>
      </p:sp>
      <p:sp>
        <p:nvSpPr>
          <p:cNvPr id="12" name="TextBox 11">
            <a:extLst>
              <a:ext uri="{FF2B5EF4-FFF2-40B4-BE49-F238E27FC236}">
                <a16:creationId xmlns:a16="http://schemas.microsoft.com/office/drawing/2014/main" id="{1EE44DE4-5BD1-0BFE-383C-59516AC1C998}"/>
              </a:ext>
            </a:extLst>
          </p:cNvPr>
          <p:cNvSpPr txBox="1"/>
          <p:nvPr/>
        </p:nvSpPr>
        <p:spPr>
          <a:xfrm>
            <a:off x="467377" y="3775474"/>
            <a:ext cx="2261891"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Faster decision support</a:t>
            </a:r>
          </a:p>
        </p:txBody>
      </p:sp>
      <p:sp>
        <p:nvSpPr>
          <p:cNvPr id="13" name="TextBox 12">
            <a:extLst>
              <a:ext uri="{FF2B5EF4-FFF2-40B4-BE49-F238E27FC236}">
                <a16:creationId xmlns:a16="http://schemas.microsoft.com/office/drawing/2014/main" id="{DDBF220C-6B5C-4D2B-DFD5-C3B30457E4FF}"/>
              </a:ext>
            </a:extLst>
          </p:cNvPr>
          <p:cNvSpPr txBox="1"/>
          <p:nvPr/>
        </p:nvSpPr>
        <p:spPr>
          <a:xfrm>
            <a:off x="467377" y="4422975"/>
            <a:ext cx="2261891" cy="923330"/>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Reallocation to higher value work</a:t>
            </a:r>
          </a:p>
        </p:txBody>
      </p:sp>
      <p:sp>
        <p:nvSpPr>
          <p:cNvPr id="14" name="TextBox 13">
            <a:extLst>
              <a:ext uri="{FF2B5EF4-FFF2-40B4-BE49-F238E27FC236}">
                <a16:creationId xmlns:a16="http://schemas.microsoft.com/office/drawing/2014/main" id="{D2F2FA17-87B1-BA23-428F-C38AE6A87CEA}"/>
              </a:ext>
            </a:extLst>
          </p:cNvPr>
          <p:cNvSpPr txBox="1"/>
          <p:nvPr/>
        </p:nvSpPr>
        <p:spPr>
          <a:xfrm>
            <a:off x="3374409" y="3253078"/>
            <a:ext cx="2164527"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Reduce rework &amp; error handling</a:t>
            </a:r>
          </a:p>
        </p:txBody>
      </p:sp>
      <p:sp>
        <p:nvSpPr>
          <p:cNvPr id="15" name="TextBox 14">
            <a:extLst>
              <a:ext uri="{FF2B5EF4-FFF2-40B4-BE49-F238E27FC236}">
                <a16:creationId xmlns:a16="http://schemas.microsoft.com/office/drawing/2014/main" id="{DD9F7539-ED9C-E387-4A91-902342FD8314}"/>
              </a:ext>
            </a:extLst>
          </p:cNvPr>
          <p:cNvSpPr txBox="1"/>
          <p:nvPr/>
        </p:nvSpPr>
        <p:spPr>
          <a:xfrm>
            <a:off x="3374409" y="3924588"/>
            <a:ext cx="2528171"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Lower support &amp; escalation volumes</a:t>
            </a:r>
          </a:p>
        </p:txBody>
      </p:sp>
      <p:sp>
        <p:nvSpPr>
          <p:cNvPr id="16" name="TextBox 15">
            <a:extLst>
              <a:ext uri="{FF2B5EF4-FFF2-40B4-BE49-F238E27FC236}">
                <a16:creationId xmlns:a16="http://schemas.microsoft.com/office/drawing/2014/main" id="{AB317242-40BA-324A-EC57-0BE3070BADE3}"/>
              </a:ext>
            </a:extLst>
          </p:cNvPr>
          <p:cNvSpPr txBox="1"/>
          <p:nvPr/>
        </p:nvSpPr>
        <p:spPr>
          <a:xfrm>
            <a:off x="3374409" y="4572088"/>
            <a:ext cx="2164527" cy="923330"/>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Avoid duplication of tools or effort</a:t>
            </a:r>
          </a:p>
        </p:txBody>
      </p:sp>
      <p:sp>
        <p:nvSpPr>
          <p:cNvPr id="17" name="TextBox 16">
            <a:extLst>
              <a:ext uri="{FF2B5EF4-FFF2-40B4-BE49-F238E27FC236}">
                <a16:creationId xmlns:a16="http://schemas.microsoft.com/office/drawing/2014/main" id="{BAF1F658-4E44-B85C-A85C-515A5F7EA5A3}"/>
              </a:ext>
            </a:extLst>
          </p:cNvPr>
          <p:cNvSpPr txBox="1"/>
          <p:nvPr/>
        </p:nvSpPr>
        <p:spPr>
          <a:xfrm>
            <a:off x="6226194" y="3102796"/>
            <a:ext cx="2695684"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Improved consistency &amp; accuracy</a:t>
            </a:r>
          </a:p>
        </p:txBody>
      </p:sp>
      <p:sp>
        <p:nvSpPr>
          <p:cNvPr id="18" name="TextBox 17">
            <a:extLst>
              <a:ext uri="{FF2B5EF4-FFF2-40B4-BE49-F238E27FC236}">
                <a16:creationId xmlns:a16="http://schemas.microsoft.com/office/drawing/2014/main" id="{EB5AD8E3-DA7D-67F4-5BF3-FBFC135529F5}"/>
              </a:ext>
            </a:extLst>
          </p:cNvPr>
          <p:cNvSpPr txBox="1"/>
          <p:nvPr/>
        </p:nvSpPr>
        <p:spPr>
          <a:xfrm>
            <a:off x="6226194" y="3774306"/>
            <a:ext cx="2595140" cy="646331"/>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Reduced variability in decisions</a:t>
            </a:r>
          </a:p>
        </p:txBody>
      </p:sp>
      <p:sp>
        <p:nvSpPr>
          <p:cNvPr id="19" name="TextBox 18">
            <a:extLst>
              <a:ext uri="{FF2B5EF4-FFF2-40B4-BE49-F238E27FC236}">
                <a16:creationId xmlns:a16="http://schemas.microsoft.com/office/drawing/2014/main" id="{DC4837E1-4CE8-41C8-3131-88C7F525D7B4}"/>
              </a:ext>
            </a:extLst>
          </p:cNvPr>
          <p:cNvSpPr txBox="1"/>
          <p:nvPr/>
        </p:nvSpPr>
        <p:spPr>
          <a:xfrm>
            <a:off x="6226194" y="4421805"/>
            <a:ext cx="2407263" cy="923330"/>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Better adherence to standards &amp; policy</a:t>
            </a:r>
          </a:p>
        </p:txBody>
      </p:sp>
      <p:sp>
        <p:nvSpPr>
          <p:cNvPr id="20" name="TextBox 19">
            <a:extLst>
              <a:ext uri="{FF2B5EF4-FFF2-40B4-BE49-F238E27FC236}">
                <a16:creationId xmlns:a16="http://schemas.microsoft.com/office/drawing/2014/main" id="{24F54152-82F5-07DE-6B3A-4563E07A8FB9}"/>
              </a:ext>
            </a:extLst>
          </p:cNvPr>
          <p:cNvSpPr txBox="1"/>
          <p:nvPr/>
        </p:nvSpPr>
        <p:spPr>
          <a:xfrm>
            <a:off x="9188321" y="3187161"/>
            <a:ext cx="2474979" cy="369332"/>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Shorter cycle times</a:t>
            </a:r>
          </a:p>
        </p:txBody>
      </p:sp>
      <p:sp>
        <p:nvSpPr>
          <p:cNvPr id="21" name="TextBox 20">
            <a:extLst>
              <a:ext uri="{FF2B5EF4-FFF2-40B4-BE49-F238E27FC236}">
                <a16:creationId xmlns:a16="http://schemas.microsoft.com/office/drawing/2014/main" id="{1F62368F-353A-0C13-5207-1AE93F5B2FEB}"/>
              </a:ext>
            </a:extLst>
          </p:cNvPr>
          <p:cNvSpPr txBox="1"/>
          <p:nvPr/>
        </p:nvSpPr>
        <p:spPr>
          <a:xfrm>
            <a:off x="9188321" y="3635806"/>
            <a:ext cx="2441121" cy="923330"/>
          </a:xfrm>
          <a:prstGeom prst="rect">
            <a:avLst/>
          </a:prstGeom>
          <a:noFill/>
        </p:spPr>
        <p:txBody>
          <a:bodyPr wrap="square" rtlCol="0">
            <a:spAutoFit/>
          </a:bodyPr>
          <a:lstStyle/>
          <a:p>
            <a:pPr marL="257175" indent="-257175">
              <a:buFont typeface="Arial" panose="020B0604020202020204" pitchFamily="34" charset="0"/>
              <a:buChar char="•"/>
            </a:pPr>
            <a:r>
              <a:rPr lang="en-GB">
                <a:solidFill>
                  <a:srgbClr val="000038"/>
                </a:solidFill>
              </a:rPr>
              <a:t>Improved case progression or engagement</a:t>
            </a:r>
          </a:p>
        </p:txBody>
      </p:sp>
    </p:spTree>
    <p:extLst>
      <p:ext uri="{BB962C8B-B14F-4D97-AF65-F5344CB8AC3E}">
        <p14:creationId xmlns:p14="http://schemas.microsoft.com/office/powerpoint/2010/main" val="413354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6CA1-916B-58A6-88F1-CF572738609D}"/>
              </a:ext>
            </a:extLst>
          </p:cNvPr>
          <p:cNvSpPr>
            <a:spLocks noGrp="1"/>
          </p:cNvSpPr>
          <p:nvPr>
            <p:ph type="title"/>
          </p:nvPr>
        </p:nvSpPr>
        <p:spPr/>
        <p:txBody>
          <a:bodyPr/>
          <a:lstStyle/>
          <a:p>
            <a:r>
              <a:rPr lang="en-GB"/>
              <a:t>Built in ROI calculators</a:t>
            </a:r>
          </a:p>
        </p:txBody>
      </p:sp>
      <p:sp>
        <p:nvSpPr>
          <p:cNvPr id="4" name="Text Placeholder 3">
            <a:extLst>
              <a:ext uri="{FF2B5EF4-FFF2-40B4-BE49-F238E27FC236}">
                <a16:creationId xmlns:a16="http://schemas.microsoft.com/office/drawing/2014/main" id="{1D9EDAA9-1477-4066-4077-6901A546F783}"/>
              </a:ext>
            </a:extLst>
          </p:cNvPr>
          <p:cNvSpPr>
            <a:spLocks noGrp="1"/>
          </p:cNvSpPr>
          <p:nvPr>
            <p:ph type="body" sz="half" idx="2"/>
          </p:nvPr>
        </p:nvSpPr>
        <p:spPr/>
        <p:txBody>
          <a:bodyPr/>
          <a:lstStyle/>
          <a:p>
            <a:endParaRPr lang="en-GB"/>
          </a:p>
        </p:txBody>
      </p:sp>
      <p:pic>
        <p:nvPicPr>
          <p:cNvPr id="8" name="Picture 7" descr="A screenshot of a computer&#10;&#10;AI-generated content may be incorrect.">
            <a:extLst>
              <a:ext uri="{FF2B5EF4-FFF2-40B4-BE49-F238E27FC236}">
                <a16:creationId xmlns:a16="http://schemas.microsoft.com/office/drawing/2014/main" id="{200D54F3-F2AD-C273-C867-20FB445E53E4}"/>
              </a:ext>
            </a:extLst>
          </p:cNvPr>
          <p:cNvPicPr>
            <a:picLocks noChangeAspect="1"/>
          </p:cNvPicPr>
          <p:nvPr/>
        </p:nvPicPr>
        <p:blipFill>
          <a:blip r:embed="rId3"/>
          <a:stretch>
            <a:fillRect/>
          </a:stretch>
        </p:blipFill>
        <p:spPr>
          <a:xfrm>
            <a:off x="537919" y="1387240"/>
            <a:ext cx="11110065" cy="4841542"/>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66A984C9-63CD-4817-1D58-C4E64105007B}"/>
              </a:ext>
            </a:extLst>
          </p:cNvPr>
          <p:cNvSpPr/>
          <p:nvPr/>
        </p:nvSpPr>
        <p:spPr>
          <a:xfrm>
            <a:off x="8460983" y="4977547"/>
            <a:ext cx="1581019" cy="9864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4414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9A05-1DA5-04C9-0FC3-634F0B121799}"/>
              </a:ext>
            </a:extLst>
          </p:cNvPr>
          <p:cNvSpPr>
            <a:spLocks noGrp="1"/>
          </p:cNvSpPr>
          <p:nvPr>
            <p:ph type="ctrTitle"/>
          </p:nvPr>
        </p:nvSpPr>
        <p:spPr>
          <a:xfrm>
            <a:off x="619125" y="362323"/>
            <a:ext cx="8604183" cy="974023"/>
          </a:xfrm>
        </p:spPr>
        <p:txBody>
          <a:bodyPr/>
          <a:lstStyle/>
          <a:p>
            <a:r>
              <a:rPr lang="en-GB"/>
              <a:t>Responsible AI Assessment</a:t>
            </a:r>
          </a:p>
        </p:txBody>
      </p:sp>
      <p:pic>
        <p:nvPicPr>
          <p:cNvPr id="7" name="Picture 6">
            <a:extLst>
              <a:ext uri="{FF2B5EF4-FFF2-40B4-BE49-F238E27FC236}">
                <a16:creationId xmlns:a16="http://schemas.microsoft.com/office/drawing/2014/main" id="{C02AD7CC-3A03-0AD3-68E9-AE95A7AD0370}"/>
              </a:ext>
            </a:extLst>
          </p:cNvPr>
          <p:cNvPicPr>
            <a:picLocks noChangeAspect="1"/>
          </p:cNvPicPr>
          <p:nvPr/>
        </p:nvPicPr>
        <p:blipFill>
          <a:blip r:embed="rId3"/>
          <a:stretch>
            <a:fillRect/>
          </a:stretch>
        </p:blipFill>
        <p:spPr>
          <a:xfrm>
            <a:off x="759720" y="2943416"/>
            <a:ext cx="4819632" cy="2864387"/>
          </a:xfrm>
          <a:prstGeom prst="rect">
            <a:avLst/>
          </a:prstGeom>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C98F264F-9EDD-856F-C484-B24C0B368721}"/>
              </a:ext>
            </a:extLst>
          </p:cNvPr>
          <p:cNvSpPr txBox="1">
            <a:spLocks/>
          </p:cNvSpPr>
          <p:nvPr/>
        </p:nvSpPr>
        <p:spPr>
          <a:xfrm>
            <a:off x="619125" y="1049113"/>
            <a:ext cx="8444598" cy="1089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800"/>
              </a:spcBef>
              <a:spcAft>
                <a:spcPts val="800"/>
              </a:spcAft>
              <a:buClr>
                <a:schemeClr val="accent6"/>
              </a:buClr>
              <a:buSzPct val="100000"/>
              <a:buNone/>
            </a:pPr>
            <a:r>
              <a:rPr lang="en-GB" sz="2000">
                <a:solidFill>
                  <a:srgbClr val="000000"/>
                </a:solidFill>
                <a:latin typeface="+mj-lt"/>
              </a:rPr>
              <a:t>Our AI &amp; Low-Code Ecosystem Assessment benchmarks maturity, identifies barriers to scale, governance risks, and opportunities for rapid value creation and gets us to the start line for implementation</a:t>
            </a:r>
          </a:p>
          <a:p>
            <a:pPr marL="0" indent="0">
              <a:lnSpc>
                <a:spcPct val="120000"/>
              </a:lnSpc>
              <a:spcBef>
                <a:spcPts val="800"/>
              </a:spcBef>
              <a:spcAft>
                <a:spcPts val="800"/>
              </a:spcAft>
              <a:buClr>
                <a:schemeClr val="accent6"/>
              </a:buClr>
              <a:buSzPct val="100000"/>
              <a:buNone/>
            </a:pPr>
            <a:endParaRPr lang="en-GB" sz="2400">
              <a:solidFill>
                <a:srgbClr val="000000"/>
              </a:solidFill>
              <a:latin typeface="Aeonik Pro" panose="020B0503030300000000"/>
            </a:endParaRPr>
          </a:p>
          <a:p>
            <a:pPr marL="0" indent="0">
              <a:lnSpc>
                <a:spcPct val="120000"/>
              </a:lnSpc>
              <a:spcBef>
                <a:spcPts val="0"/>
              </a:spcBef>
              <a:buClr>
                <a:schemeClr val="accent6"/>
              </a:buClr>
              <a:buNone/>
            </a:pPr>
            <a:endParaRPr lang="en-GB" sz="2400">
              <a:solidFill>
                <a:srgbClr val="000000"/>
              </a:solidFill>
              <a:latin typeface="Aeonik Pro" panose="020B0503030300000000"/>
            </a:endParaRPr>
          </a:p>
        </p:txBody>
      </p:sp>
      <p:pic>
        <p:nvPicPr>
          <p:cNvPr id="15" name="Picture 14">
            <a:extLst>
              <a:ext uri="{FF2B5EF4-FFF2-40B4-BE49-F238E27FC236}">
                <a16:creationId xmlns:a16="http://schemas.microsoft.com/office/drawing/2014/main" id="{D4C3ACE1-9EE2-FC0F-5423-925BC4D322A6}"/>
              </a:ext>
            </a:extLst>
          </p:cNvPr>
          <p:cNvPicPr>
            <a:picLocks noChangeAspect="1"/>
          </p:cNvPicPr>
          <p:nvPr/>
        </p:nvPicPr>
        <p:blipFill>
          <a:blip r:embed="rId4"/>
          <a:stretch>
            <a:fillRect/>
          </a:stretch>
        </p:blipFill>
        <p:spPr>
          <a:xfrm>
            <a:off x="6182322" y="4442995"/>
            <a:ext cx="2868737" cy="1620622"/>
          </a:xfrm>
          <a:prstGeom prst="rect">
            <a:avLst/>
          </a:prstGeo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79576E27-F86F-1617-57FB-4F6B9CF56D68}"/>
              </a:ext>
            </a:extLst>
          </p:cNvPr>
          <p:cNvSpPr/>
          <p:nvPr/>
        </p:nvSpPr>
        <p:spPr>
          <a:xfrm>
            <a:off x="9368311" y="2571702"/>
            <a:ext cx="2435192" cy="857298"/>
          </a:xfrm>
          <a:prstGeom prst="roundRect">
            <a:avLst>
              <a:gd name="adj" fmla="val 4816"/>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Clear maturity baseline</a:t>
            </a:r>
          </a:p>
        </p:txBody>
      </p:sp>
      <p:sp>
        <p:nvSpPr>
          <p:cNvPr id="11" name="Rectangle: Rounded Corners 10">
            <a:extLst>
              <a:ext uri="{FF2B5EF4-FFF2-40B4-BE49-F238E27FC236}">
                <a16:creationId xmlns:a16="http://schemas.microsoft.com/office/drawing/2014/main" id="{B5F7499D-2FFF-A680-39A7-D419D38FB495}"/>
              </a:ext>
            </a:extLst>
          </p:cNvPr>
          <p:cNvSpPr/>
          <p:nvPr/>
        </p:nvSpPr>
        <p:spPr>
          <a:xfrm>
            <a:off x="9368311" y="3525015"/>
            <a:ext cx="2435192" cy="857298"/>
          </a:xfrm>
          <a:prstGeom prst="roundRect">
            <a:avLst>
              <a:gd name="adj" fmla="val 7186"/>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Strengths and gaps identified</a:t>
            </a:r>
          </a:p>
        </p:txBody>
      </p:sp>
      <p:sp>
        <p:nvSpPr>
          <p:cNvPr id="12" name="Rectangle: Rounded Corners 11">
            <a:extLst>
              <a:ext uri="{FF2B5EF4-FFF2-40B4-BE49-F238E27FC236}">
                <a16:creationId xmlns:a16="http://schemas.microsoft.com/office/drawing/2014/main" id="{5D99D77C-BC80-E35E-F151-44480786534E}"/>
              </a:ext>
            </a:extLst>
          </p:cNvPr>
          <p:cNvSpPr/>
          <p:nvPr/>
        </p:nvSpPr>
        <p:spPr>
          <a:xfrm>
            <a:off x="9368311" y="4478328"/>
            <a:ext cx="2435192" cy="1119182"/>
          </a:xfrm>
          <a:prstGeom prst="roundRect">
            <a:avLst>
              <a:gd name="adj" fmla="val 5773"/>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Prioritised improvement backlog</a:t>
            </a:r>
          </a:p>
        </p:txBody>
      </p:sp>
      <p:grpSp>
        <p:nvGrpSpPr>
          <p:cNvPr id="14" name="Group 13">
            <a:extLst>
              <a:ext uri="{FF2B5EF4-FFF2-40B4-BE49-F238E27FC236}">
                <a16:creationId xmlns:a16="http://schemas.microsoft.com/office/drawing/2014/main" id="{4175AFAC-0210-5C97-C08B-268CB85C89B5}"/>
              </a:ext>
            </a:extLst>
          </p:cNvPr>
          <p:cNvGrpSpPr/>
          <p:nvPr/>
        </p:nvGrpSpPr>
        <p:grpSpPr>
          <a:xfrm>
            <a:off x="6204068" y="2651159"/>
            <a:ext cx="2860411" cy="1611804"/>
            <a:chOff x="6423142" y="2910492"/>
            <a:chExt cx="2860411" cy="1611804"/>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6A85651E-5272-B8BA-E170-C1FF354F38F8}"/>
                </a:ext>
              </a:extLst>
            </p:cNvPr>
            <p:cNvPicPr>
              <a:picLocks noChangeAspect="1"/>
            </p:cNvPicPr>
            <p:nvPr/>
          </p:nvPicPr>
          <p:blipFill>
            <a:blip r:embed="rId5"/>
            <a:stretch>
              <a:fillRect/>
            </a:stretch>
          </p:blipFill>
          <p:spPr>
            <a:xfrm>
              <a:off x="6423142" y="2910492"/>
              <a:ext cx="2860411" cy="1611804"/>
            </a:xfrm>
            <a:prstGeom prst="rect">
              <a:avLst/>
            </a:prstGeom>
          </p:spPr>
        </p:pic>
        <p:sp>
          <p:nvSpPr>
            <p:cNvPr id="13" name="Rectangle 12">
              <a:extLst>
                <a:ext uri="{FF2B5EF4-FFF2-40B4-BE49-F238E27FC236}">
                  <a16:creationId xmlns:a16="http://schemas.microsoft.com/office/drawing/2014/main" id="{4838F14C-DCD1-24E4-D840-73C9D7F98FB4}"/>
                </a:ext>
              </a:extLst>
            </p:cNvPr>
            <p:cNvSpPr/>
            <p:nvPr/>
          </p:nvSpPr>
          <p:spPr>
            <a:xfrm>
              <a:off x="6423142" y="3745484"/>
              <a:ext cx="1017186" cy="763820"/>
            </a:xfrm>
            <a:prstGeom prst="rect">
              <a:avLst/>
            </a:prstGeom>
            <a:solidFill>
              <a:srgbClr val="EDEDED"/>
            </a:solidFill>
            <a:ln>
              <a:solidFill>
                <a:srgbClr val="EDE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qr code on a black background&#10;&#10;AI-generated content may be incorrect.">
            <a:extLst>
              <a:ext uri="{FF2B5EF4-FFF2-40B4-BE49-F238E27FC236}">
                <a16:creationId xmlns:a16="http://schemas.microsoft.com/office/drawing/2014/main" id="{28154475-E529-939F-289D-D1F6394DC1C2}"/>
              </a:ext>
            </a:extLst>
          </p:cNvPr>
          <p:cNvPicPr>
            <a:picLocks noChangeAspect="1"/>
          </p:cNvPicPr>
          <p:nvPr/>
        </p:nvPicPr>
        <p:blipFill>
          <a:blip r:embed="rId6"/>
          <a:srcRect l="29037" t="28455" r="29489" b="29460"/>
          <a:stretch>
            <a:fillRect/>
          </a:stretch>
        </p:blipFill>
        <p:spPr>
          <a:xfrm>
            <a:off x="9992342" y="515127"/>
            <a:ext cx="1805798" cy="1955580"/>
          </a:xfrm>
          <a:prstGeom prst="rect">
            <a:avLst/>
          </a:prstGeom>
        </p:spPr>
      </p:pic>
      <p:sp>
        <p:nvSpPr>
          <p:cNvPr id="6" name="Text Placeholder 2">
            <a:extLst>
              <a:ext uri="{FF2B5EF4-FFF2-40B4-BE49-F238E27FC236}">
                <a16:creationId xmlns:a16="http://schemas.microsoft.com/office/drawing/2014/main" id="{C4C34267-7F3B-81E8-DC0F-5A34F09EABB7}"/>
              </a:ext>
            </a:extLst>
          </p:cNvPr>
          <p:cNvSpPr txBox="1">
            <a:spLocks/>
          </p:cNvSpPr>
          <p:nvPr/>
        </p:nvSpPr>
        <p:spPr>
          <a:xfrm>
            <a:off x="9992398" y="253396"/>
            <a:ext cx="2199601" cy="5234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FF2770"/>
              </a:buClr>
              <a:buSzPct val="120000"/>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787090"/>
              </a:buClr>
              <a:buSzPct val="100000"/>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2000" kern="1200">
                <a:solidFill>
                  <a:srgbClr val="787090"/>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FF2770"/>
              </a:buClr>
              <a:buSzPct val="120000"/>
              <a:buFont typeface="Arial" panose="020B0604020202020204" pitchFamily="34" charset="0"/>
              <a:buChar char="•"/>
              <a:defRPr sz="1800" kern="1200">
                <a:solidFill>
                  <a:srgbClr val="787090"/>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800"/>
              </a:spcBef>
              <a:spcAft>
                <a:spcPts val="800"/>
              </a:spcAft>
              <a:buClr>
                <a:schemeClr val="accent6"/>
              </a:buClr>
              <a:buSzPct val="100000"/>
              <a:buNone/>
            </a:pPr>
            <a:r>
              <a:rPr lang="en-GB" sz="2000" b="1">
                <a:solidFill>
                  <a:srgbClr val="000000"/>
                </a:solidFill>
                <a:latin typeface="+mj-lt"/>
              </a:rPr>
              <a:t>Learn more...</a:t>
            </a:r>
          </a:p>
          <a:p>
            <a:pPr marL="0" indent="0">
              <a:lnSpc>
                <a:spcPct val="120000"/>
              </a:lnSpc>
              <a:spcBef>
                <a:spcPts val="800"/>
              </a:spcBef>
              <a:spcAft>
                <a:spcPts val="800"/>
              </a:spcAft>
              <a:buClr>
                <a:schemeClr val="accent6"/>
              </a:buClr>
              <a:buSzPct val="100000"/>
              <a:buNone/>
            </a:pPr>
            <a:endParaRPr lang="en-GB" sz="2400" b="1">
              <a:solidFill>
                <a:srgbClr val="000000"/>
              </a:solidFill>
              <a:latin typeface="Aeonik Pro" panose="020B0503030300000000"/>
            </a:endParaRPr>
          </a:p>
          <a:p>
            <a:pPr marL="0" indent="0">
              <a:lnSpc>
                <a:spcPct val="120000"/>
              </a:lnSpc>
              <a:spcBef>
                <a:spcPts val="0"/>
              </a:spcBef>
              <a:buClr>
                <a:schemeClr val="accent6"/>
              </a:buClr>
              <a:buNone/>
            </a:pPr>
            <a:endParaRPr lang="en-GB" sz="2400" b="1">
              <a:solidFill>
                <a:srgbClr val="000000"/>
              </a:solidFill>
              <a:latin typeface="Aeonik Pro" panose="020B0503030300000000"/>
            </a:endParaRPr>
          </a:p>
        </p:txBody>
      </p:sp>
    </p:spTree>
    <p:extLst>
      <p:ext uri="{BB962C8B-B14F-4D97-AF65-F5344CB8AC3E}">
        <p14:creationId xmlns:p14="http://schemas.microsoft.com/office/powerpoint/2010/main" val="24795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1128"/>
        </a:solidFill>
        <a:effectLst/>
      </p:bgPr>
    </p:bg>
    <p:spTree>
      <p:nvGrpSpPr>
        <p:cNvPr id="1" name="">
          <a:extLst>
            <a:ext uri="{FF2B5EF4-FFF2-40B4-BE49-F238E27FC236}">
              <a16:creationId xmlns:a16="http://schemas.microsoft.com/office/drawing/2014/main" id="{FCFA98D3-07E3-3EF0-F42A-48BCD18927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BDBA76-38E4-2F03-2E30-3938E9AF00B0}"/>
              </a:ext>
            </a:extLst>
          </p:cNvPr>
          <p:cNvSpPr>
            <a:spLocks noGrp="1"/>
          </p:cNvSpPr>
          <p:nvPr>
            <p:ph type="title" idx="4294967295"/>
          </p:nvPr>
        </p:nvSpPr>
        <p:spPr>
          <a:xfrm>
            <a:off x="5103680" y="512941"/>
            <a:ext cx="6846887" cy="585787"/>
          </a:xfrm>
        </p:spPr>
        <p:txBody>
          <a:bodyPr/>
          <a:lstStyle/>
          <a:p>
            <a:pPr algn="r"/>
            <a:r>
              <a:rPr lang="en-GB" sz="3600">
                <a:solidFill>
                  <a:schemeClr val="bg1"/>
                </a:solidFill>
              </a:rPr>
              <a:t>Enabling Responsible AI</a:t>
            </a:r>
          </a:p>
        </p:txBody>
      </p:sp>
      <p:sp>
        <p:nvSpPr>
          <p:cNvPr id="6" name="TextBox 5">
            <a:extLst>
              <a:ext uri="{FF2B5EF4-FFF2-40B4-BE49-F238E27FC236}">
                <a16:creationId xmlns:a16="http://schemas.microsoft.com/office/drawing/2014/main" id="{79E2647B-AD77-D738-4883-10D36A469FAC}"/>
              </a:ext>
            </a:extLst>
          </p:cNvPr>
          <p:cNvSpPr txBox="1"/>
          <p:nvPr/>
        </p:nvSpPr>
        <p:spPr>
          <a:xfrm>
            <a:off x="7573733" y="1098728"/>
            <a:ext cx="4376835" cy="400110"/>
          </a:xfrm>
          <a:prstGeom prst="rect">
            <a:avLst/>
          </a:prstGeom>
          <a:noFill/>
        </p:spPr>
        <p:txBody>
          <a:bodyPr wrap="square" rtlCol="0">
            <a:spAutoFit/>
          </a:bodyPr>
          <a:lstStyle/>
          <a:p>
            <a:pPr algn="r"/>
            <a:r>
              <a:rPr lang="en-GB" sz="2000" b="1">
                <a:solidFill>
                  <a:schemeClr val="bg1"/>
                </a:solidFill>
              </a:rPr>
              <a:t>Confidently, Safely, and at Scale</a:t>
            </a:r>
          </a:p>
        </p:txBody>
      </p:sp>
      <p:sp>
        <p:nvSpPr>
          <p:cNvPr id="10" name="TextBox 9">
            <a:extLst>
              <a:ext uri="{FF2B5EF4-FFF2-40B4-BE49-F238E27FC236}">
                <a16:creationId xmlns:a16="http://schemas.microsoft.com/office/drawing/2014/main" id="{875262F5-2A24-80D1-F719-1FF7AF466841}"/>
              </a:ext>
            </a:extLst>
          </p:cNvPr>
          <p:cNvSpPr txBox="1"/>
          <p:nvPr/>
        </p:nvSpPr>
        <p:spPr>
          <a:xfrm>
            <a:off x="1306081" y="3670344"/>
            <a:ext cx="4022276" cy="707886"/>
          </a:xfrm>
          <a:prstGeom prst="rect">
            <a:avLst/>
          </a:prstGeom>
          <a:noFill/>
        </p:spPr>
        <p:txBody>
          <a:bodyPr wrap="square" rtlCol="0">
            <a:spAutoFit/>
          </a:bodyPr>
          <a:lstStyle/>
          <a:p>
            <a:r>
              <a:rPr lang="en-GB" sz="2000">
                <a:solidFill>
                  <a:schemeClr val="bg1"/>
                </a:solidFill>
              </a:rPr>
              <a:t>Maximise meaningful value with Microsoft’s agentic ecosystem</a:t>
            </a:r>
          </a:p>
        </p:txBody>
      </p:sp>
      <p:sp>
        <p:nvSpPr>
          <p:cNvPr id="11" name="TextBox 10">
            <a:extLst>
              <a:ext uri="{FF2B5EF4-FFF2-40B4-BE49-F238E27FC236}">
                <a16:creationId xmlns:a16="http://schemas.microsoft.com/office/drawing/2014/main" id="{BD875B25-6177-9625-E896-E2CCB5D75D9F}"/>
              </a:ext>
            </a:extLst>
          </p:cNvPr>
          <p:cNvSpPr txBox="1"/>
          <p:nvPr/>
        </p:nvSpPr>
        <p:spPr>
          <a:xfrm>
            <a:off x="1306080" y="4789647"/>
            <a:ext cx="5009604" cy="707886"/>
          </a:xfrm>
          <a:prstGeom prst="rect">
            <a:avLst/>
          </a:prstGeom>
          <a:noFill/>
        </p:spPr>
        <p:txBody>
          <a:bodyPr wrap="square" rtlCol="0">
            <a:spAutoFit/>
          </a:bodyPr>
          <a:lstStyle/>
          <a:p>
            <a:r>
              <a:rPr lang="en-GB" sz="2000">
                <a:solidFill>
                  <a:schemeClr val="bg1"/>
                </a:solidFill>
              </a:rPr>
              <a:t>Reduce risk through governance, explainability, bias controls &amp; monitoring</a:t>
            </a:r>
          </a:p>
        </p:txBody>
      </p:sp>
      <p:sp>
        <p:nvSpPr>
          <p:cNvPr id="12" name="TextBox 11">
            <a:extLst>
              <a:ext uri="{FF2B5EF4-FFF2-40B4-BE49-F238E27FC236}">
                <a16:creationId xmlns:a16="http://schemas.microsoft.com/office/drawing/2014/main" id="{B3DAAA8C-5EB3-DD3D-19BD-2346B645945E}"/>
              </a:ext>
            </a:extLst>
          </p:cNvPr>
          <p:cNvSpPr txBox="1"/>
          <p:nvPr/>
        </p:nvSpPr>
        <p:spPr>
          <a:xfrm>
            <a:off x="1231231" y="5908951"/>
            <a:ext cx="4864769" cy="707886"/>
          </a:xfrm>
          <a:prstGeom prst="rect">
            <a:avLst/>
          </a:prstGeom>
          <a:noFill/>
        </p:spPr>
        <p:txBody>
          <a:bodyPr wrap="square" rtlCol="0">
            <a:spAutoFit/>
          </a:bodyPr>
          <a:lstStyle/>
          <a:p>
            <a:r>
              <a:rPr lang="en-GB" sz="2000">
                <a:solidFill>
                  <a:schemeClr val="bg1"/>
                </a:solidFill>
              </a:rPr>
              <a:t>Scale AI responsibly with a clear, repeatable lifecycle</a:t>
            </a:r>
          </a:p>
        </p:txBody>
      </p:sp>
      <p:sp>
        <p:nvSpPr>
          <p:cNvPr id="13" name="TextBox 12">
            <a:extLst>
              <a:ext uri="{FF2B5EF4-FFF2-40B4-BE49-F238E27FC236}">
                <a16:creationId xmlns:a16="http://schemas.microsoft.com/office/drawing/2014/main" id="{62201B30-5DA5-59E6-F50F-118930773993}"/>
              </a:ext>
            </a:extLst>
          </p:cNvPr>
          <p:cNvSpPr txBox="1"/>
          <p:nvPr/>
        </p:nvSpPr>
        <p:spPr>
          <a:xfrm>
            <a:off x="7573733" y="3692853"/>
            <a:ext cx="4376834" cy="707886"/>
          </a:xfrm>
          <a:prstGeom prst="rect">
            <a:avLst/>
          </a:prstGeom>
          <a:noFill/>
        </p:spPr>
        <p:txBody>
          <a:bodyPr wrap="square" rtlCol="0">
            <a:spAutoFit/>
          </a:bodyPr>
          <a:lstStyle/>
          <a:p>
            <a:r>
              <a:rPr lang="en-GB" sz="2000">
                <a:solidFill>
                  <a:schemeClr val="bg1"/>
                </a:solidFill>
              </a:rPr>
              <a:t>Innovate faster with the right guardrails</a:t>
            </a:r>
          </a:p>
        </p:txBody>
      </p:sp>
      <p:sp>
        <p:nvSpPr>
          <p:cNvPr id="14" name="TextBox 13">
            <a:extLst>
              <a:ext uri="{FF2B5EF4-FFF2-40B4-BE49-F238E27FC236}">
                <a16:creationId xmlns:a16="http://schemas.microsoft.com/office/drawing/2014/main" id="{F8A7A493-2D59-1B92-EDA3-119EED79D31B}"/>
              </a:ext>
            </a:extLst>
          </p:cNvPr>
          <p:cNvSpPr txBox="1"/>
          <p:nvPr/>
        </p:nvSpPr>
        <p:spPr>
          <a:xfrm>
            <a:off x="7573734" y="4725328"/>
            <a:ext cx="4376834" cy="707886"/>
          </a:xfrm>
          <a:prstGeom prst="rect">
            <a:avLst/>
          </a:prstGeom>
          <a:noFill/>
        </p:spPr>
        <p:txBody>
          <a:bodyPr wrap="square" rtlCol="0">
            <a:spAutoFit/>
          </a:bodyPr>
          <a:lstStyle/>
          <a:p>
            <a:r>
              <a:rPr lang="en-GB" sz="2000">
                <a:solidFill>
                  <a:schemeClr val="bg1"/>
                </a:solidFill>
              </a:rPr>
              <a:t>Align to emerging regulation with defensible processes</a:t>
            </a:r>
          </a:p>
        </p:txBody>
      </p:sp>
      <p:pic>
        <p:nvPicPr>
          <p:cNvPr id="16" name="Graphic 15" descr="Lights On with solid fill">
            <a:extLst>
              <a:ext uri="{FF2B5EF4-FFF2-40B4-BE49-F238E27FC236}">
                <a16:creationId xmlns:a16="http://schemas.microsoft.com/office/drawing/2014/main" id="{38BC99C3-0F2A-A113-B495-F865F3B23DC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60076" y="3746289"/>
            <a:ext cx="555997" cy="555997"/>
          </a:xfrm>
          <a:prstGeom prst="rect">
            <a:avLst/>
          </a:prstGeom>
        </p:spPr>
      </p:pic>
      <p:pic>
        <p:nvPicPr>
          <p:cNvPr id="17" name="Graphic 16" descr="Magnifying glass with solid fill">
            <a:extLst>
              <a:ext uri="{FF2B5EF4-FFF2-40B4-BE49-F238E27FC236}">
                <a16:creationId xmlns:a16="http://schemas.microsoft.com/office/drawing/2014/main" id="{075E35FA-DCBE-44CE-90C3-6C4ADCBD755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38097" y="4924489"/>
            <a:ext cx="555997" cy="555997"/>
          </a:xfrm>
          <a:prstGeom prst="rect">
            <a:avLst/>
          </a:prstGeom>
        </p:spPr>
      </p:pic>
      <p:pic>
        <p:nvPicPr>
          <p:cNvPr id="18" name="Graphic 17" descr="Repeat with solid fill">
            <a:extLst>
              <a:ext uri="{FF2B5EF4-FFF2-40B4-BE49-F238E27FC236}">
                <a16:creationId xmlns:a16="http://schemas.microsoft.com/office/drawing/2014/main" id="{055ACDD0-1855-B51E-E03F-13FDD0E61D1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38096" y="5984896"/>
            <a:ext cx="555997" cy="555997"/>
          </a:xfrm>
          <a:prstGeom prst="rect">
            <a:avLst/>
          </a:prstGeom>
        </p:spPr>
      </p:pic>
      <p:pic>
        <p:nvPicPr>
          <p:cNvPr id="20" name="Graphic 19" descr="Scales of justice with solid fill">
            <a:extLst>
              <a:ext uri="{FF2B5EF4-FFF2-40B4-BE49-F238E27FC236}">
                <a16:creationId xmlns:a16="http://schemas.microsoft.com/office/drawing/2014/main" id="{DA110006-FC04-1676-0873-BAE9B5B060D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957073" y="4793684"/>
            <a:ext cx="555997" cy="555997"/>
          </a:xfrm>
          <a:prstGeom prst="rect">
            <a:avLst/>
          </a:prstGeom>
        </p:spPr>
      </p:pic>
      <p:grpSp>
        <p:nvGrpSpPr>
          <p:cNvPr id="22" name="Group 21">
            <a:extLst>
              <a:ext uri="{FF2B5EF4-FFF2-40B4-BE49-F238E27FC236}">
                <a16:creationId xmlns:a16="http://schemas.microsoft.com/office/drawing/2014/main" id="{5AE37E32-D192-13CC-9A02-47707181A6C1}"/>
              </a:ext>
            </a:extLst>
          </p:cNvPr>
          <p:cNvGrpSpPr/>
          <p:nvPr/>
        </p:nvGrpSpPr>
        <p:grpSpPr>
          <a:xfrm>
            <a:off x="6979052" y="3670344"/>
            <a:ext cx="555997" cy="555997"/>
            <a:chOff x="6260270" y="2073170"/>
            <a:chExt cx="555997" cy="555997"/>
          </a:xfrm>
          <a:solidFill>
            <a:schemeClr val="accent2"/>
          </a:solidFill>
        </p:grpSpPr>
        <p:pic>
          <p:nvPicPr>
            <p:cNvPr id="19" name="Graphic 18" descr="Shield with solid fill">
              <a:extLst>
                <a:ext uri="{FF2B5EF4-FFF2-40B4-BE49-F238E27FC236}">
                  <a16:creationId xmlns:a16="http://schemas.microsoft.com/office/drawing/2014/main" id="{8F97068F-3F27-4480-DC0B-8473828A6EDE}"/>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260270" y="2073170"/>
              <a:ext cx="555997" cy="555997"/>
            </a:xfrm>
            <a:prstGeom prst="rect">
              <a:avLst/>
            </a:prstGeom>
          </p:spPr>
        </p:pic>
        <p:pic>
          <p:nvPicPr>
            <p:cNvPr id="21" name="Graphic 20" descr="Lightning bolt with solid fill">
              <a:extLst>
                <a:ext uri="{FF2B5EF4-FFF2-40B4-BE49-F238E27FC236}">
                  <a16:creationId xmlns:a16="http://schemas.microsoft.com/office/drawing/2014/main" id="{3293CC29-47BE-A620-31AD-ACF384956944}"/>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6372701" y="2216551"/>
              <a:ext cx="331134" cy="331134"/>
            </a:xfrm>
            <a:prstGeom prst="rect">
              <a:avLst/>
            </a:prstGeom>
          </p:spPr>
        </p:pic>
      </p:grpSp>
      <p:sp>
        <p:nvSpPr>
          <p:cNvPr id="8" name="Rectangle 7">
            <a:extLst>
              <a:ext uri="{FF2B5EF4-FFF2-40B4-BE49-F238E27FC236}">
                <a16:creationId xmlns:a16="http://schemas.microsoft.com/office/drawing/2014/main" id="{9271EF23-184A-1203-57DA-DF7331546C6A}"/>
              </a:ext>
            </a:extLst>
          </p:cNvPr>
          <p:cNvSpPr/>
          <p:nvPr/>
        </p:nvSpPr>
        <p:spPr>
          <a:xfrm>
            <a:off x="11569963" y="5600700"/>
            <a:ext cx="526787" cy="1190625"/>
          </a:xfrm>
          <a:prstGeom prst="rect">
            <a:avLst/>
          </a:prstGeom>
          <a:solidFill>
            <a:srgbClr val="0F1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AC1FF4E-3F5D-B620-17D1-F01D7D840FF3}"/>
              </a:ext>
            </a:extLst>
          </p:cNvPr>
          <p:cNvSpPr txBox="1"/>
          <p:nvPr/>
        </p:nvSpPr>
        <p:spPr>
          <a:xfrm>
            <a:off x="9314822" y="6488668"/>
            <a:ext cx="2877178" cy="369332"/>
          </a:xfrm>
          <a:prstGeom prst="rect">
            <a:avLst/>
          </a:prstGeom>
          <a:noFill/>
        </p:spPr>
        <p:txBody>
          <a:bodyPr wrap="square" rtlCol="0">
            <a:spAutoFit/>
          </a:bodyPr>
          <a:lstStyle/>
          <a:p>
            <a:pPr algn="r"/>
            <a:r>
              <a:rPr lang="en-GB">
                <a:solidFill>
                  <a:schemeClr val="bg1"/>
                </a:solidFill>
              </a:rPr>
              <a:t>Sonia Waters, Kerv Digital</a:t>
            </a:r>
          </a:p>
        </p:txBody>
      </p:sp>
    </p:spTree>
    <p:extLst>
      <p:ext uri="{BB962C8B-B14F-4D97-AF65-F5344CB8AC3E}">
        <p14:creationId xmlns:p14="http://schemas.microsoft.com/office/powerpoint/2010/main" val="956390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0CA9-9C2E-001A-B18E-DE0FAB121333}"/>
              </a:ext>
            </a:extLst>
          </p:cNvPr>
          <p:cNvSpPr>
            <a:spLocks noGrp="1"/>
          </p:cNvSpPr>
          <p:nvPr>
            <p:ph type="ctrTitle"/>
          </p:nvPr>
        </p:nvSpPr>
        <p:spPr>
          <a:xfrm>
            <a:off x="1725601" y="1342663"/>
            <a:ext cx="8750461" cy="816505"/>
          </a:xfrm>
        </p:spPr>
        <p:txBody>
          <a:bodyPr/>
          <a:lstStyle/>
          <a:p>
            <a:r>
              <a:rPr lang="en-GB">
                <a:latin typeface="Trebuchet MS"/>
              </a:rPr>
              <a:t>Thank you for joining us!</a:t>
            </a:r>
            <a:endParaRPr lang="en-GB"/>
          </a:p>
        </p:txBody>
      </p:sp>
      <p:sp>
        <p:nvSpPr>
          <p:cNvPr id="3" name="Subtitle 2">
            <a:extLst>
              <a:ext uri="{FF2B5EF4-FFF2-40B4-BE49-F238E27FC236}">
                <a16:creationId xmlns:a16="http://schemas.microsoft.com/office/drawing/2014/main" id="{C74E0C09-4828-AA71-901F-252D8A194670}"/>
              </a:ext>
            </a:extLst>
          </p:cNvPr>
          <p:cNvSpPr>
            <a:spLocks noGrp="1"/>
          </p:cNvSpPr>
          <p:nvPr>
            <p:ph type="subTitle" idx="1"/>
          </p:nvPr>
        </p:nvSpPr>
        <p:spPr>
          <a:xfrm>
            <a:off x="1718858" y="2161431"/>
            <a:ext cx="8750461" cy="304100"/>
          </a:xfrm>
        </p:spPr>
        <p:txBody>
          <a:bodyPr vert="horz" lIns="91440" tIns="45720" rIns="91440" bIns="45720" rtlCol="0" anchor="t">
            <a:noAutofit/>
          </a:bodyPr>
          <a:lstStyle/>
          <a:p>
            <a:r>
              <a:rPr lang="en-GB">
                <a:solidFill>
                  <a:srgbClr val="B2F22B"/>
                </a:solidFill>
                <a:latin typeface="Trebuchet MS"/>
              </a:rPr>
              <a:t>We'd love to continue the conversation!</a:t>
            </a:r>
          </a:p>
          <a:p>
            <a:r>
              <a:rPr lang="en-GB">
                <a:solidFill>
                  <a:srgbClr val="B2F22B"/>
                </a:solidFill>
                <a:latin typeface="Trebuchet MS"/>
              </a:rPr>
              <a:t>Turn today's learnings into an actionable roadmap...</a:t>
            </a:r>
            <a:endParaRPr lang="en-GB">
              <a:solidFill>
                <a:srgbClr val="B2F22B"/>
              </a:solidFill>
            </a:endParaRPr>
          </a:p>
        </p:txBody>
      </p:sp>
      <p:sp>
        <p:nvSpPr>
          <p:cNvPr id="5" name="Text Placeholder 4">
            <a:extLst>
              <a:ext uri="{FF2B5EF4-FFF2-40B4-BE49-F238E27FC236}">
                <a16:creationId xmlns:a16="http://schemas.microsoft.com/office/drawing/2014/main" id="{5044213C-C9B8-2CC3-26A1-D5AFB4738D56}"/>
              </a:ext>
            </a:extLst>
          </p:cNvPr>
          <p:cNvSpPr>
            <a:spLocks noGrp="1"/>
          </p:cNvSpPr>
          <p:nvPr>
            <p:ph type="body" sz="half" idx="2"/>
          </p:nvPr>
        </p:nvSpPr>
        <p:spPr>
          <a:xfrm>
            <a:off x="4953260" y="3060752"/>
            <a:ext cx="2288949" cy="365125"/>
          </a:xfrm>
        </p:spPr>
        <p:txBody>
          <a:bodyPr vert="horz" lIns="91440" tIns="45720" rIns="91440" bIns="45720" rtlCol="0" anchor="t">
            <a:noAutofit/>
          </a:bodyPr>
          <a:lstStyle/>
          <a:p>
            <a:r>
              <a:rPr lang="en-GB">
                <a:latin typeface="Trebuchet MS"/>
              </a:rPr>
              <a:t>Stand </a:t>
            </a:r>
            <a:endParaRPr lang="en-US"/>
          </a:p>
          <a:p>
            <a:endParaRPr lang="en-GB" sz="8000"/>
          </a:p>
        </p:txBody>
      </p:sp>
      <p:sp>
        <p:nvSpPr>
          <p:cNvPr id="8" name="TextBox 7">
            <a:extLst>
              <a:ext uri="{FF2B5EF4-FFF2-40B4-BE49-F238E27FC236}">
                <a16:creationId xmlns:a16="http://schemas.microsoft.com/office/drawing/2014/main" id="{36645FEC-E6D3-5EE3-EBF7-89D03BFCD4CF}"/>
              </a:ext>
            </a:extLst>
          </p:cNvPr>
          <p:cNvSpPr txBox="1"/>
          <p:nvPr/>
        </p:nvSpPr>
        <p:spPr>
          <a:xfrm>
            <a:off x="7979318" y="3063489"/>
            <a:ext cx="20505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FFFF"/>
                </a:solidFill>
                <a:latin typeface="Trebuchet MS"/>
              </a:rPr>
              <a:t>Subscribe to nonprofit news and events</a:t>
            </a:r>
            <a:endParaRPr lang="en-GB"/>
          </a:p>
        </p:txBody>
      </p:sp>
      <p:sp>
        <p:nvSpPr>
          <p:cNvPr id="9" name="TextBox 8">
            <a:extLst>
              <a:ext uri="{FF2B5EF4-FFF2-40B4-BE49-F238E27FC236}">
                <a16:creationId xmlns:a16="http://schemas.microsoft.com/office/drawing/2014/main" id="{651C96C7-8C17-AD2C-8F5F-93C6B1B0A89C}"/>
              </a:ext>
            </a:extLst>
          </p:cNvPr>
          <p:cNvSpPr txBox="1"/>
          <p:nvPr/>
        </p:nvSpPr>
        <p:spPr>
          <a:xfrm>
            <a:off x="2371142" y="3062611"/>
            <a:ext cx="1841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FFFF"/>
                </a:solidFill>
              </a:rPr>
              <a:t>AI Readiness Assessment</a:t>
            </a:r>
          </a:p>
        </p:txBody>
      </p:sp>
      <p:pic>
        <p:nvPicPr>
          <p:cNvPr id="10" name="Picture 9" descr="A qr code on a black background&#10;&#10;AI-generated content may be incorrect.">
            <a:extLst>
              <a:ext uri="{FF2B5EF4-FFF2-40B4-BE49-F238E27FC236}">
                <a16:creationId xmlns:a16="http://schemas.microsoft.com/office/drawing/2014/main" id="{D529E48B-18A0-E707-1B34-218151CABCA8}"/>
              </a:ext>
            </a:extLst>
          </p:cNvPr>
          <p:cNvPicPr>
            <a:picLocks noChangeAspect="1"/>
          </p:cNvPicPr>
          <p:nvPr/>
        </p:nvPicPr>
        <p:blipFill>
          <a:blip r:embed="rId2"/>
          <a:srcRect l="37020" t="25118" r="36750" b="26769"/>
          <a:stretch>
            <a:fillRect/>
          </a:stretch>
        </p:blipFill>
        <p:spPr>
          <a:xfrm>
            <a:off x="7939888" y="3889234"/>
            <a:ext cx="2131134" cy="2257411"/>
          </a:xfrm>
          <a:prstGeom prst="rect">
            <a:avLst/>
          </a:prstGeom>
        </p:spPr>
      </p:pic>
      <p:pic>
        <p:nvPicPr>
          <p:cNvPr id="12" name="Picture 11" descr="A qr code on a black background&#10;&#10;AI-generated content may be incorrect.">
            <a:extLst>
              <a:ext uri="{FF2B5EF4-FFF2-40B4-BE49-F238E27FC236}">
                <a16:creationId xmlns:a16="http://schemas.microsoft.com/office/drawing/2014/main" id="{FC89ED3D-1586-368E-7AC3-E75ECA763F68}"/>
              </a:ext>
            </a:extLst>
          </p:cNvPr>
          <p:cNvPicPr>
            <a:picLocks noChangeAspect="1"/>
          </p:cNvPicPr>
          <p:nvPr/>
        </p:nvPicPr>
        <p:blipFill>
          <a:blip r:embed="rId3"/>
          <a:srcRect l="29037" t="28455" r="29489" b="29460"/>
          <a:stretch>
            <a:fillRect/>
          </a:stretch>
        </p:blipFill>
        <p:spPr>
          <a:xfrm>
            <a:off x="2377988" y="4013837"/>
            <a:ext cx="1833868" cy="2008430"/>
          </a:xfrm>
          <a:prstGeom prst="rect">
            <a:avLst/>
          </a:prstGeom>
        </p:spPr>
      </p:pic>
      <p:pic>
        <p:nvPicPr>
          <p:cNvPr id="4" name="Picture 3" descr="A white text on a black background&#10;&#10;AI-generated content may be incorrect.">
            <a:extLst>
              <a:ext uri="{FF2B5EF4-FFF2-40B4-BE49-F238E27FC236}">
                <a16:creationId xmlns:a16="http://schemas.microsoft.com/office/drawing/2014/main" id="{0C206202-55C2-DCF5-8F64-352316C99562}"/>
              </a:ext>
            </a:extLst>
          </p:cNvPr>
          <p:cNvPicPr>
            <a:picLocks noChangeAspect="1"/>
          </p:cNvPicPr>
          <p:nvPr/>
        </p:nvPicPr>
        <p:blipFill>
          <a:blip r:embed="rId4"/>
          <a:stretch>
            <a:fillRect/>
          </a:stretch>
        </p:blipFill>
        <p:spPr>
          <a:xfrm>
            <a:off x="4378717" y="2880683"/>
            <a:ext cx="3765249" cy="2246822"/>
          </a:xfrm>
          <a:prstGeom prst="rect">
            <a:avLst/>
          </a:prstGeom>
        </p:spPr>
      </p:pic>
    </p:spTree>
    <p:extLst>
      <p:ext uri="{BB962C8B-B14F-4D97-AF65-F5344CB8AC3E}">
        <p14:creationId xmlns:p14="http://schemas.microsoft.com/office/powerpoint/2010/main" val="424009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804A807-26E8-4A1D-3357-98EE68B2547C}"/>
              </a:ext>
            </a:extLst>
          </p:cNvPr>
          <p:cNvCxnSpPr>
            <a:cxnSpLocks/>
          </p:cNvCxnSpPr>
          <p:nvPr/>
        </p:nvCxnSpPr>
        <p:spPr>
          <a:xfrm>
            <a:off x="8272250" y="3209925"/>
            <a:ext cx="0" cy="2991407"/>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B3626296-AB14-E87E-868F-185CC243A2C5}"/>
              </a:ext>
            </a:extLst>
          </p:cNvPr>
          <p:cNvSpPr/>
          <p:nvPr/>
        </p:nvSpPr>
        <p:spPr>
          <a:xfrm>
            <a:off x="9431934" y="4951447"/>
            <a:ext cx="1562679" cy="1306247"/>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Rectangle: Rounded Corners 54">
            <a:extLst>
              <a:ext uri="{FF2B5EF4-FFF2-40B4-BE49-F238E27FC236}">
                <a16:creationId xmlns:a16="http://schemas.microsoft.com/office/drawing/2014/main" id="{538570F2-2DAE-5F81-A804-42351E07E1DB}"/>
              </a:ext>
            </a:extLst>
          </p:cNvPr>
          <p:cNvSpPr/>
          <p:nvPr/>
        </p:nvSpPr>
        <p:spPr>
          <a:xfrm>
            <a:off x="9299357" y="3545182"/>
            <a:ext cx="1562679" cy="1306247"/>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Rectangle: Rounded Corners 51">
            <a:extLst>
              <a:ext uri="{FF2B5EF4-FFF2-40B4-BE49-F238E27FC236}">
                <a16:creationId xmlns:a16="http://schemas.microsoft.com/office/drawing/2014/main" id="{E1C78603-9726-3177-BE0C-1A4158F0BF4A}"/>
              </a:ext>
            </a:extLst>
          </p:cNvPr>
          <p:cNvSpPr/>
          <p:nvPr/>
        </p:nvSpPr>
        <p:spPr>
          <a:xfrm>
            <a:off x="1202137" y="5027422"/>
            <a:ext cx="1562679" cy="1306247"/>
          </a:xfrm>
          <a:prstGeom prst="round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Rectangle: Rounded Corners 49">
            <a:extLst>
              <a:ext uri="{FF2B5EF4-FFF2-40B4-BE49-F238E27FC236}">
                <a16:creationId xmlns:a16="http://schemas.microsoft.com/office/drawing/2014/main" id="{4BCF599F-4EBA-1180-47B8-3863A920635F}"/>
              </a:ext>
            </a:extLst>
          </p:cNvPr>
          <p:cNvSpPr/>
          <p:nvPr/>
        </p:nvSpPr>
        <p:spPr>
          <a:xfrm>
            <a:off x="287165" y="3429001"/>
            <a:ext cx="1728007" cy="1306247"/>
          </a:xfrm>
          <a:prstGeom prst="round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8" name="Rectangle 37">
            <a:extLst>
              <a:ext uri="{FF2B5EF4-FFF2-40B4-BE49-F238E27FC236}">
                <a16:creationId xmlns:a16="http://schemas.microsoft.com/office/drawing/2014/main" id="{EA994A93-361D-0EB9-0331-8705390728EA}"/>
              </a:ext>
            </a:extLst>
          </p:cNvPr>
          <p:cNvSpPr/>
          <p:nvPr/>
        </p:nvSpPr>
        <p:spPr>
          <a:xfrm>
            <a:off x="0" y="1719168"/>
            <a:ext cx="12192000" cy="1490757"/>
          </a:xfrm>
          <a:prstGeom prst="rect">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endParaRPr>
          </a:p>
        </p:txBody>
      </p:sp>
      <p:sp>
        <p:nvSpPr>
          <p:cNvPr id="5" name="Title 4">
            <a:extLst>
              <a:ext uri="{FF2B5EF4-FFF2-40B4-BE49-F238E27FC236}">
                <a16:creationId xmlns:a16="http://schemas.microsoft.com/office/drawing/2014/main" id="{6C103C55-8273-3566-59AA-288E70EFB4B9}"/>
              </a:ext>
            </a:extLst>
          </p:cNvPr>
          <p:cNvSpPr>
            <a:spLocks noGrp="1"/>
          </p:cNvSpPr>
          <p:nvPr>
            <p:ph type="title"/>
          </p:nvPr>
        </p:nvSpPr>
        <p:spPr>
          <a:xfrm>
            <a:off x="0" y="494010"/>
            <a:ext cx="12192000" cy="701676"/>
          </a:xfrm>
        </p:spPr>
        <p:txBody>
          <a:bodyPr/>
          <a:lstStyle/>
          <a:p>
            <a:pPr algn="ctr"/>
            <a:r>
              <a:rPr lang="en-GB" sz="3600"/>
              <a:t>Agentic Capability </a:t>
            </a:r>
            <a:br>
              <a:rPr lang="en-GB" sz="3600"/>
            </a:br>
            <a:r>
              <a:rPr lang="en-GB" sz="3600"/>
              <a:t>within Microsoft AI Business Solutions</a:t>
            </a:r>
          </a:p>
        </p:txBody>
      </p:sp>
      <p:sp>
        <p:nvSpPr>
          <p:cNvPr id="7" name="TextBox 9">
            <a:extLst>
              <a:ext uri="{FF2B5EF4-FFF2-40B4-BE49-F238E27FC236}">
                <a16:creationId xmlns:a16="http://schemas.microsoft.com/office/drawing/2014/main" id="{F7302102-DDD2-2F99-50C4-5DB03E88F85D}"/>
              </a:ext>
            </a:extLst>
          </p:cNvPr>
          <p:cNvSpPr txBox="1"/>
          <p:nvPr/>
        </p:nvSpPr>
        <p:spPr>
          <a:xfrm>
            <a:off x="213285" y="1787148"/>
            <a:ext cx="3507826" cy="415498"/>
          </a:xfrm>
          <a:prstGeom prst="rect">
            <a:avLst/>
          </a:prstGeom>
          <a:noFill/>
          <a:ln cap="flat">
            <a:noFill/>
          </a:ln>
        </p:spPr>
        <p:txBody>
          <a:bodyPr vert="horz" wrap="square" lIns="91440" tIns="45720" rIns="91440" bIns="45720" anchor="t" anchorCtr="1" compatLnSpc="1">
            <a:spAutoFit/>
          </a:bodyPr>
          <a:lstStyle/>
          <a:p>
            <a:pPr algn="ctr" defTabSz="914378">
              <a:defRPr sz="1800" b="0" i="0" u="none" strike="noStrike" kern="0" cap="none" spc="0" baseline="0">
                <a:solidFill>
                  <a:srgbClr val="000000"/>
                </a:solidFill>
                <a:uFillTx/>
              </a:defRPr>
            </a:pPr>
            <a:r>
              <a:rPr lang="en-GB" sz="2100" b="1" spc="-10">
                <a:solidFill>
                  <a:schemeClr val="bg1"/>
                </a:solidFill>
                <a:latin typeface="+mj-lt"/>
                <a:cs typeface="Montserrat-SemiBold"/>
              </a:rPr>
              <a:t>Adopt</a:t>
            </a:r>
            <a:endParaRPr lang="en-GB" sz="2400" spc="-10">
              <a:solidFill>
                <a:schemeClr val="bg1"/>
              </a:solidFill>
              <a:latin typeface="+mj-lt"/>
              <a:cs typeface="Montserrat-SemiBold"/>
            </a:endParaRPr>
          </a:p>
        </p:txBody>
      </p:sp>
      <p:sp>
        <p:nvSpPr>
          <p:cNvPr id="9" name="TextBox 9">
            <a:extLst>
              <a:ext uri="{FF2B5EF4-FFF2-40B4-BE49-F238E27FC236}">
                <a16:creationId xmlns:a16="http://schemas.microsoft.com/office/drawing/2014/main" id="{8B57DDC5-DD84-7594-1BDA-667AABE8D7A5}"/>
              </a:ext>
            </a:extLst>
          </p:cNvPr>
          <p:cNvSpPr txBox="1"/>
          <p:nvPr/>
        </p:nvSpPr>
        <p:spPr>
          <a:xfrm>
            <a:off x="4326505" y="1804335"/>
            <a:ext cx="3507826" cy="415498"/>
          </a:xfrm>
          <a:prstGeom prst="rect">
            <a:avLst/>
          </a:prstGeom>
          <a:noFill/>
          <a:ln cap="flat">
            <a:noFill/>
          </a:ln>
        </p:spPr>
        <p:txBody>
          <a:bodyPr vert="horz" wrap="square" lIns="91440" tIns="45720" rIns="91440" bIns="45720" anchor="t" anchorCtr="1" compatLnSpc="1">
            <a:spAutoFit/>
          </a:bodyPr>
          <a:lstStyle/>
          <a:p>
            <a:pPr algn="ctr" defTabSz="914378">
              <a:defRPr sz="1800" b="0" i="0" u="none" strike="noStrike" kern="0" cap="none" spc="0" baseline="0">
                <a:solidFill>
                  <a:srgbClr val="000000"/>
                </a:solidFill>
                <a:uFillTx/>
              </a:defRPr>
            </a:pPr>
            <a:r>
              <a:rPr lang="en-GB" sz="2100" b="1" spc="-10">
                <a:solidFill>
                  <a:schemeClr val="bg1"/>
                </a:solidFill>
                <a:latin typeface="+mj-lt"/>
                <a:cs typeface="Montserrat-SemiBold"/>
              </a:rPr>
              <a:t>Extend</a:t>
            </a:r>
            <a:endParaRPr lang="en-GB" sz="2100" spc="-10">
              <a:solidFill>
                <a:schemeClr val="bg1"/>
              </a:solidFill>
              <a:latin typeface="+mj-lt"/>
              <a:cs typeface="Montserrat-SemiBold"/>
            </a:endParaRPr>
          </a:p>
        </p:txBody>
      </p:sp>
      <p:sp>
        <p:nvSpPr>
          <p:cNvPr id="11" name="TextBox 9">
            <a:extLst>
              <a:ext uri="{FF2B5EF4-FFF2-40B4-BE49-F238E27FC236}">
                <a16:creationId xmlns:a16="http://schemas.microsoft.com/office/drawing/2014/main" id="{7E06C69A-4EBF-4CAF-3F4A-C29A341E2780}"/>
              </a:ext>
            </a:extLst>
          </p:cNvPr>
          <p:cNvSpPr txBox="1"/>
          <p:nvPr/>
        </p:nvSpPr>
        <p:spPr>
          <a:xfrm>
            <a:off x="8439725" y="1793113"/>
            <a:ext cx="3507826" cy="415498"/>
          </a:xfrm>
          <a:prstGeom prst="rect">
            <a:avLst/>
          </a:prstGeom>
          <a:noFill/>
          <a:ln cap="flat">
            <a:noFill/>
          </a:ln>
        </p:spPr>
        <p:txBody>
          <a:bodyPr vert="horz" wrap="square" lIns="91440" tIns="45720" rIns="91440" bIns="45720" anchor="t" anchorCtr="1" compatLnSpc="1">
            <a:spAutoFit/>
          </a:bodyPr>
          <a:lstStyle/>
          <a:p>
            <a:pPr algn="ctr" defTabSz="914378">
              <a:defRPr sz="1800" b="0" i="0" u="none" strike="noStrike" kern="0" cap="none" spc="0" baseline="0">
                <a:solidFill>
                  <a:srgbClr val="000000"/>
                </a:solidFill>
                <a:uFillTx/>
              </a:defRPr>
            </a:pPr>
            <a:r>
              <a:rPr lang="en-GB" sz="2100" b="1" spc="-10">
                <a:solidFill>
                  <a:schemeClr val="bg1"/>
                </a:solidFill>
                <a:latin typeface="+mj-lt"/>
                <a:cs typeface="Montserrat-SemiBold"/>
              </a:rPr>
              <a:t>Specialisation</a:t>
            </a:r>
            <a:endParaRPr lang="en-GB" sz="2400" spc="-10">
              <a:solidFill>
                <a:schemeClr val="bg1"/>
              </a:solidFill>
              <a:latin typeface="+mj-lt"/>
              <a:cs typeface="Montserrat-SemiBold"/>
            </a:endParaRPr>
          </a:p>
        </p:txBody>
      </p:sp>
      <p:grpSp>
        <p:nvGrpSpPr>
          <p:cNvPr id="3" name="Group 2">
            <a:extLst>
              <a:ext uri="{FF2B5EF4-FFF2-40B4-BE49-F238E27FC236}">
                <a16:creationId xmlns:a16="http://schemas.microsoft.com/office/drawing/2014/main" id="{052E3EEA-7747-1862-AC37-4827D385C354}"/>
              </a:ext>
            </a:extLst>
          </p:cNvPr>
          <p:cNvGrpSpPr/>
          <p:nvPr/>
        </p:nvGrpSpPr>
        <p:grpSpPr>
          <a:xfrm>
            <a:off x="5262930" y="4057728"/>
            <a:ext cx="1562679" cy="1319847"/>
            <a:chOff x="7017240" y="5410306"/>
            <a:chExt cx="2083572" cy="1759797"/>
          </a:xfrm>
        </p:grpSpPr>
        <p:sp>
          <p:nvSpPr>
            <p:cNvPr id="53" name="Rectangle: Rounded Corners 52">
              <a:extLst>
                <a:ext uri="{FF2B5EF4-FFF2-40B4-BE49-F238E27FC236}">
                  <a16:creationId xmlns:a16="http://schemas.microsoft.com/office/drawing/2014/main" id="{71F1A543-D6A5-80F4-9EB3-B2FE4D5C151D}"/>
                </a:ext>
              </a:extLst>
            </p:cNvPr>
            <p:cNvSpPr/>
            <p:nvPr/>
          </p:nvSpPr>
          <p:spPr>
            <a:xfrm>
              <a:off x="7017240" y="5410306"/>
              <a:ext cx="2083572" cy="1741663"/>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0" name="Group 29">
              <a:extLst>
                <a:ext uri="{FF2B5EF4-FFF2-40B4-BE49-F238E27FC236}">
                  <a16:creationId xmlns:a16="http://schemas.microsoft.com/office/drawing/2014/main" id="{6BEAE6B9-50D2-C8F5-CC57-DB0AFE027041}"/>
                </a:ext>
              </a:extLst>
            </p:cNvPr>
            <p:cNvGrpSpPr/>
            <p:nvPr/>
          </p:nvGrpSpPr>
          <p:grpSpPr>
            <a:xfrm>
              <a:off x="7134927" y="5423958"/>
              <a:ext cx="1833080" cy="1746145"/>
              <a:chOff x="6714267" y="3398394"/>
              <a:chExt cx="2255790" cy="1985884"/>
            </a:xfrm>
          </p:grpSpPr>
          <p:sp>
            <p:nvSpPr>
              <p:cNvPr id="20" name="TextBox 19">
                <a:extLst>
                  <a:ext uri="{FF2B5EF4-FFF2-40B4-BE49-F238E27FC236}">
                    <a16:creationId xmlns:a16="http://schemas.microsoft.com/office/drawing/2014/main" id="{314F631B-5670-1DF6-78B8-224A04A0923D}"/>
                  </a:ext>
                </a:extLst>
              </p:cNvPr>
              <p:cNvSpPr txBox="1"/>
              <p:nvPr/>
            </p:nvSpPr>
            <p:spPr>
              <a:xfrm>
                <a:off x="6714267" y="4544198"/>
                <a:ext cx="2255790" cy="840080"/>
              </a:xfrm>
              <a:prstGeom prst="rect">
                <a:avLst/>
              </a:prstGeom>
              <a:noFill/>
            </p:spPr>
            <p:txBody>
              <a:bodyPr wrap="square" rtlCol="0">
                <a:spAutoFit/>
              </a:bodyPr>
              <a:lstStyle/>
              <a:p>
                <a:pPr algn="ctr"/>
                <a:r>
                  <a:rPr lang="en-GB" sz="1500" b="1">
                    <a:solidFill>
                      <a:srgbClr val="2A2A2A"/>
                    </a:solidFill>
                  </a:rPr>
                  <a:t>Copilot Studio</a:t>
                </a:r>
              </a:p>
            </p:txBody>
          </p:sp>
          <p:pic>
            <p:nvPicPr>
              <p:cNvPr id="21" name="Picture 20" descr="M365 Copilot Studio | Truly SMB">
                <a:extLst>
                  <a:ext uri="{FF2B5EF4-FFF2-40B4-BE49-F238E27FC236}">
                    <a16:creationId xmlns:a16="http://schemas.microsoft.com/office/drawing/2014/main" id="{7BD492E4-A286-5093-1795-B2E0AA3D6D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8" t="646" r="868" b="12267"/>
              <a:stretch>
                <a:fillRect/>
              </a:stretch>
            </p:blipFill>
            <p:spPr bwMode="auto">
              <a:xfrm>
                <a:off x="7164529" y="3398394"/>
                <a:ext cx="1355267" cy="11522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2" name="Group 31">
            <a:extLst>
              <a:ext uri="{FF2B5EF4-FFF2-40B4-BE49-F238E27FC236}">
                <a16:creationId xmlns:a16="http://schemas.microsoft.com/office/drawing/2014/main" id="{8931DD15-BD02-9911-F4EA-B5B228F3FC62}"/>
              </a:ext>
            </a:extLst>
          </p:cNvPr>
          <p:cNvGrpSpPr/>
          <p:nvPr/>
        </p:nvGrpSpPr>
        <p:grpSpPr>
          <a:xfrm>
            <a:off x="9398636" y="3480390"/>
            <a:ext cx="1374810" cy="1312060"/>
            <a:chOff x="12950134" y="3427611"/>
            <a:chExt cx="2255790" cy="1989605"/>
          </a:xfrm>
        </p:grpSpPr>
        <p:pic>
          <p:nvPicPr>
            <p:cNvPr id="1026" name="Picture 2" descr="AI-900: Microsoft Azure AI Fundamentals • Indicia Training">
              <a:extLst>
                <a:ext uri="{FF2B5EF4-FFF2-40B4-BE49-F238E27FC236}">
                  <a16:creationId xmlns:a16="http://schemas.microsoft.com/office/drawing/2014/main" id="{D2BD2F59-0FA3-437B-6656-79F0D8718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0060" y="3427611"/>
              <a:ext cx="1422128" cy="142490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CF1A684-C3FA-4C9E-0852-C436F8ED54D8}"/>
                </a:ext>
              </a:extLst>
            </p:cNvPr>
            <p:cNvSpPr txBox="1"/>
            <p:nvPr/>
          </p:nvSpPr>
          <p:spPr>
            <a:xfrm>
              <a:off x="12950134" y="4577135"/>
              <a:ext cx="2255790" cy="840081"/>
            </a:xfrm>
            <a:prstGeom prst="rect">
              <a:avLst/>
            </a:prstGeom>
            <a:noFill/>
          </p:spPr>
          <p:txBody>
            <a:bodyPr wrap="square" rtlCol="0">
              <a:spAutoFit/>
            </a:bodyPr>
            <a:lstStyle/>
            <a:p>
              <a:pPr algn="ctr"/>
              <a:r>
                <a:rPr lang="en-GB" sz="1500" b="1">
                  <a:solidFill>
                    <a:schemeClr val="bg1"/>
                  </a:solidFill>
                </a:rPr>
                <a:t>Azure AI Services</a:t>
              </a:r>
            </a:p>
          </p:txBody>
        </p:sp>
      </p:grpSp>
      <p:grpSp>
        <p:nvGrpSpPr>
          <p:cNvPr id="27" name="Group 26">
            <a:extLst>
              <a:ext uri="{FF2B5EF4-FFF2-40B4-BE49-F238E27FC236}">
                <a16:creationId xmlns:a16="http://schemas.microsoft.com/office/drawing/2014/main" id="{152804BC-CB06-7FF9-ECB3-1054ACF32A1F}"/>
              </a:ext>
            </a:extLst>
          </p:cNvPr>
          <p:cNvGrpSpPr/>
          <p:nvPr/>
        </p:nvGrpSpPr>
        <p:grpSpPr>
          <a:xfrm>
            <a:off x="287165" y="3480389"/>
            <a:ext cx="1827286" cy="1165357"/>
            <a:chOff x="1006937" y="3148473"/>
            <a:chExt cx="2998211" cy="1767142"/>
          </a:xfrm>
        </p:grpSpPr>
        <p:pic>
          <p:nvPicPr>
            <p:cNvPr id="1030" name="Picture 6" descr="Elevate Your Business with Microsoft 365 Copilot Pro | amblik">
              <a:extLst>
                <a:ext uri="{FF2B5EF4-FFF2-40B4-BE49-F238E27FC236}">
                  <a16:creationId xmlns:a16="http://schemas.microsoft.com/office/drawing/2014/main" id="{98DE4EA1-DD24-210B-753A-D118F2A23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1460" y="3148473"/>
              <a:ext cx="1690431" cy="9508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E66C98D-56D9-4387-F761-561B7424F471}"/>
                </a:ext>
              </a:extLst>
            </p:cNvPr>
            <p:cNvSpPr txBox="1"/>
            <p:nvPr/>
          </p:nvSpPr>
          <p:spPr>
            <a:xfrm>
              <a:off x="1006937" y="4075535"/>
              <a:ext cx="2998211" cy="840080"/>
            </a:xfrm>
            <a:prstGeom prst="rect">
              <a:avLst/>
            </a:prstGeom>
            <a:noFill/>
          </p:spPr>
          <p:txBody>
            <a:bodyPr wrap="square" rtlCol="0">
              <a:spAutoFit/>
            </a:bodyPr>
            <a:lstStyle/>
            <a:p>
              <a:pPr algn="ctr"/>
              <a:r>
                <a:rPr lang="en-GB" sz="1500" b="1">
                  <a:solidFill>
                    <a:srgbClr val="2A2A2A"/>
                  </a:solidFill>
                </a:rPr>
                <a:t>M365 Copilot incl. Agent Builder</a:t>
              </a:r>
            </a:p>
          </p:txBody>
        </p:sp>
      </p:grpSp>
      <p:grpSp>
        <p:nvGrpSpPr>
          <p:cNvPr id="28" name="Group 27">
            <a:extLst>
              <a:ext uri="{FF2B5EF4-FFF2-40B4-BE49-F238E27FC236}">
                <a16:creationId xmlns:a16="http://schemas.microsoft.com/office/drawing/2014/main" id="{DD0BA73D-BEAC-188E-0D4C-A386CE6A38CF}"/>
              </a:ext>
            </a:extLst>
          </p:cNvPr>
          <p:cNvGrpSpPr/>
          <p:nvPr/>
        </p:nvGrpSpPr>
        <p:grpSpPr>
          <a:xfrm>
            <a:off x="1305031" y="5087428"/>
            <a:ext cx="1374810" cy="1297417"/>
            <a:chOff x="1318710" y="5251417"/>
            <a:chExt cx="2255790" cy="1967400"/>
          </a:xfrm>
        </p:grpSpPr>
        <p:pic>
          <p:nvPicPr>
            <p:cNvPr id="1032" name="Picture 8" descr="Microsoft 365 Copilot for Small and Medium Business – Microsoft Adoption">
              <a:extLst>
                <a:ext uri="{FF2B5EF4-FFF2-40B4-BE49-F238E27FC236}">
                  <a16:creationId xmlns:a16="http://schemas.microsoft.com/office/drawing/2014/main" id="{F996FBE8-5745-AF6F-0E1F-DBBA25BEC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301" y="5251417"/>
              <a:ext cx="1197623" cy="11976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FB5D10B-80D8-273C-433C-E91CD08F7A9F}"/>
                </a:ext>
              </a:extLst>
            </p:cNvPr>
            <p:cNvSpPr txBox="1"/>
            <p:nvPr/>
          </p:nvSpPr>
          <p:spPr>
            <a:xfrm>
              <a:off x="1318710" y="6378736"/>
              <a:ext cx="2255790" cy="840081"/>
            </a:xfrm>
            <a:prstGeom prst="rect">
              <a:avLst/>
            </a:prstGeom>
            <a:noFill/>
          </p:spPr>
          <p:txBody>
            <a:bodyPr wrap="square" rtlCol="0">
              <a:spAutoFit/>
            </a:bodyPr>
            <a:lstStyle/>
            <a:p>
              <a:pPr algn="ctr"/>
              <a:r>
                <a:rPr lang="en-GB" sz="1500" b="1">
                  <a:solidFill>
                    <a:srgbClr val="2A2A2A"/>
                  </a:solidFill>
                </a:rPr>
                <a:t>1</a:t>
              </a:r>
              <a:r>
                <a:rPr lang="en-GB" sz="1500" b="1" baseline="30000">
                  <a:solidFill>
                    <a:srgbClr val="2A2A2A"/>
                  </a:solidFill>
                </a:rPr>
                <a:t>st</a:t>
              </a:r>
              <a:r>
                <a:rPr lang="en-GB" sz="1500" b="1">
                  <a:solidFill>
                    <a:srgbClr val="2A2A2A"/>
                  </a:solidFill>
                </a:rPr>
                <a:t> Party App OOTB</a:t>
              </a:r>
            </a:p>
          </p:txBody>
        </p:sp>
      </p:grpSp>
      <p:grpSp>
        <p:nvGrpSpPr>
          <p:cNvPr id="33" name="Group 32">
            <a:extLst>
              <a:ext uri="{FF2B5EF4-FFF2-40B4-BE49-F238E27FC236}">
                <a16:creationId xmlns:a16="http://schemas.microsoft.com/office/drawing/2014/main" id="{5BCB47D5-3EF6-C787-272D-D075F9139BE4}"/>
              </a:ext>
            </a:extLst>
          </p:cNvPr>
          <p:cNvGrpSpPr/>
          <p:nvPr/>
        </p:nvGrpSpPr>
        <p:grpSpPr>
          <a:xfrm>
            <a:off x="9346590" y="5066964"/>
            <a:ext cx="1747951" cy="1220291"/>
            <a:chOff x="12644757" y="5450763"/>
            <a:chExt cx="2868041" cy="1850443"/>
          </a:xfrm>
        </p:grpSpPr>
        <p:pic>
          <p:nvPicPr>
            <p:cNvPr id="1028" name="Picture 4" descr="Semantic Kernel's new icon and the art of teamwork | Semantic Kernel">
              <a:extLst>
                <a:ext uri="{FF2B5EF4-FFF2-40B4-BE49-F238E27FC236}">
                  <a16:creationId xmlns:a16="http://schemas.microsoft.com/office/drawing/2014/main" id="{DE280AA1-D088-7DE3-D862-F13A857513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6076" y="5450763"/>
              <a:ext cx="1034302" cy="103430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1F4FB79-7D07-1D99-023D-D926FCAD1D44}"/>
                </a:ext>
              </a:extLst>
            </p:cNvPr>
            <p:cNvSpPr txBox="1"/>
            <p:nvPr/>
          </p:nvSpPr>
          <p:spPr>
            <a:xfrm>
              <a:off x="12644757" y="6461126"/>
              <a:ext cx="2868041" cy="840080"/>
            </a:xfrm>
            <a:prstGeom prst="rect">
              <a:avLst/>
            </a:prstGeom>
            <a:noFill/>
          </p:spPr>
          <p:txBody>
            <a:bodyPr wrap="square" rtlCol="0">
              <a:spAutoFit/>
            </a:bodyPr>
            <a:lstStyle/>
            <a:p>
              <a:pPr algn="ctr"/>
              <a:r>
                <a:rPr lang="en-GB" sz="1500" b="1">
                  <a:solidFill>
                    <a:schemeClr val="bg1"/>
                  </a:solidFill>
                </a:rPr>
                <a:t>Azure Semantic Kernel</a:t>
              </a:r>
            </a:p>
          </p:txBody>
        </p:sp>
      </p:grpSp>
      <p:sp>
        <p:nvSpPr>
          <p:cNvPr id="35" name="TextBox 34">
            <a:extLst>
              <a:ext uri="{FF2B5EF4-FFF2-40B4-BE49-F238E27FC236}">
                <a16:creationId xmlns:a16="http://schemas.microsoft.com/office/drawing/2014/main" id="{700AB790-7A35-4F06-8439-F5746EC80DC4}"/>
              </a:ext>
            </a:extLst>
          </p:cNvPr>
          <p:cNvSpPr txBox="1"/>
          <p:nvPr/>
        </p:nvSpPr>
        <p:spPr>
          <a:xfrm>
            <a:off x="213285" y="2140160"/>
            <a:ext cx="3507826" cy="923330"/>
          </a:xfrm>
          <a:prstGeom prst="rect">
            <a:avLst/>
          </a:prstGeom>
          <a:noFill/>
        </p:spPr>
        <p:txBody>
          <a:bodyPr wrap="square" rtlCol="0">
            <a:spAutoFit/>
          </a:bodyPr>
          <a:lstStyle/>
          <a:p>
            <a:pPr algn="ctr"/>
            <a:r>
              <a:rPr lang="en-GB">
                <a:solidFill>
                  <a:schemeClr val="bg1"/>
                </a:solidFill>
                <a:latin typeface="+mj-lt"/>
              </a:rPr>
              <a:t>Leveraging pre-built copilots and agents embedded within Microsoft business applications.</a:t>
            </a:r>
          </a:p>
        </p:txBody>
      </p:sp>
      <p:sp>
        <p:nvSpPr>
          <p:cNvPr id="36" name="TextBox 35">
            <a:extLst>
              <a:ext uri="{FF2B5EF4-FFF2-40B4-BE49-F238E27FC236}">
                <a16:creationId xmlns:a16="http://schemas.microsoft.com/office/drawing/2014/main" id="{DF5F3137-25C0-FA0D-AC83-DCCC23E47DCB}"/>
              </a:ext>
            </a:extLst>
          </p:cNvPr>
          <p:cNvSpPr txBox="1"/>
          <p:nvPr/>
        </p:nvSpPr>
        <p:spPr>
          <a:xfrm>
            <a:off x="4444138" y="2178161"/>
            <a:ext cx="3303723" cy="923330"/>
          </a:xfrm>
          <a:prstGeom prst="rect">
            <a:avLst/>
          </a:prstGeom>
          <a:noFill/>
        </p:spPr>
        <p:txBody>
          <a:bodyPr wrap="square" rtlCol="0">
            <a:spAutoFit/>
          </a:bodyPr>
          <a:lstStyle/>
          <a:p>
            <a:pPr algn="ctr"/>
            <a:r>
              <a:rPr lang="en-GB">
                <a:solidFill>
                  <a:schemeClr val="bg1"/>
                </a:solidFill>
                <a:latin typeface="+mj-lt"/>
              </a:rPr>
              <a:t>Extending pre-built models using low-code to orchestrate business tasks.</a:t>
            </a:r>
          </a:p>
        </p:txBody>
      </p:sp>
      <p:sp>
        <p:nvSpPr>
          <p:cNvPr id="37" name="TextBox 36">
            <a:extLst>
              <a:ext uri="{FF2B5EF4-FFF2-40B4-BE49-F238E27FC236}">
                <a16:creationId xmlns:a16="http://schemas.microsoft.com/office/drawing/2014/main" id="{311C62EF-9232-D4C5-9810-43E27068A98E}"/>
              </a:ext>
            </a:extLst>
          </p:cNvPr>
          <p:cNvSpPr txBox="1"/>
          <p:nvPr/>
        </p:nvSpPr>
        <p:spPr>
          <a:xfrm>
            <a:off x="8439725" y="2161119"/>
            <a:ext cx="3507826" cy="923330"/>
          </a:xfrm>
          <a:prstGeom prst="rect">
            <a:avLst/>
          </a:prstGeom>
          <a:noFill/>
        </p:spPr>
        <p:txBody>
          <a:bodyPr wrap="square" rtlCol="0">
            <a:spAutoFit/>
          </a:bodyPr>
          <a:lstStyle/>
          <a:p>
            <a:pPr algn="ctr"/>
            <a:r>
              <a:rPr lang="en-GB">
                <a:solidFill>
                  <a:schemeClr val="bg1"/>
                </a:solidFill>
                <a:latin typeface="+mj-lt"/>
              </a:rPr>
              <a:t>Engineering specialised agents through fine-tuning, retraining, and advanced data engineering.</a:t>
            </a:r>
          </a:p>
        </p:txBody>
      </p:sp>
      <p:cxnSp>
        <p:nvCxnSpPr>
          <p:cNvPr id="40" name="Straight Connector 39">
            <a:extLst>
              <a:ext uri="{FF2B5EF4-FFF2-40B4-BE49-F238E27FC236}">
                <a16:creationId xmlns:a16="http://schemas.microsoft.com/office/drawing/2014/main" id="{29CDF8AD-9DF8-F1B6-F6F7-3B8427475BD9}"/>
              </a:ext>
            </a:extLst>
          </p:cNvPr>
          <p:cNvCxnSpPr>
            <a:cxnSpLocks/>
          </p:cNvCxnSpPr>
          <p:nvPr/>
        </p:nvCxnSpPr>
        <p:spPr>
          <a:xfrm>
            <a:off x="3920320" y="3209925"/>
            <a:ext cx="0" cy="2991407"/>
          </a:xfrm>
          <a:prstGeom prst="line">
            <a:avLst/>
          </a:prstGeom>
        </p:spPr>
        <p:style>
          <a:lnRef idx="1">
            <a:schemeClr val="accent1"/>
          </a:lnRef>
          <a:fillRef idx="0">
            <a:schemeClr val="accent1"/>
          </a:fillRef>
          <a:effectRef idx="0">
            <a:schemeClr val="accent1"/>
          </a:effectRef>
          <a:fontRef idx="minor">
            <a:schemeClr val="tx1"/>
          </a:fontRef>
        </p:style>
      </p:cxnSp>
      <p:sp>
        <p:nvSpPr>
          <p:cNvPr id="46" name="Arrow: Right 45">
            <a:extLst>
              <a:ext uri="{FF2B5EF4-FFF2-40B4-BE49-F238E27FC236}">
                <a16:creationId xmlns:a16="http://schemas.microsoft.com/office/drawing/2014/main" id="{337B1817-F609-295E-F4CB-0899211EA9D1}"/>
              </a:ext>
            </a:extLst>
          </p:cNvPr>
          <p:cNvSpPr/>
          <p:nvPr/>
        </p:nvSpPr>
        <p:spPr>
          <a:xfrm>
            <a:off x="2274580" y="6205145"/>
            <a:ext cx="7642838" cy="794817"/>
          </a:xfrm>
          <a:prstGeom prst="rightArrow">
            <a:avLst/>
          </a:prstGeom>
          <a:gradFill flip="none" rotWithShape="1">
            <a:gsLst>
              <a:gs pos="0">
                <a:schemeClr val="accent2"/>
              </a:gs>
              <a:gs pos="57000">
                <a:srgbClr val="FFC000"/>
              </a:gs>
              <a:gs pos="100000">
                <a:schemeClr val="accent3"/>
              </a:gs>
            </a:gsLst>
            <a:lin ang="3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303030"/>
                </a:solidFill>
              </a:rPr>
              <a:t>Increasing engineering effort and governance responsibility</a:t>
            </a:r>
          </a:p>
        </p:txBody>
      </p:sp>
      <p:grpSp>
        <p:nvGrpSpPr>
          <p:cNvPr id="2" name="Group 1">
            <a:extLst>
              <a:ext uri="{FF2B5EF4-FFF2-40B4-BE49-F238E27FC236}">
                <a16:creationId xmlns:a16="http://schemas.microsoft.com/office/drawing/2014/main" id="{228E5B18-530F-843B-AE6B-A543E59B7C8B}"/>
              </a:ext>
            </a:extLst>
          </p:cNvPr>
          <p:cNvGrpSpPr/>
          <p:nvPr/>
        </p:nvGrpSpPr>
        <p:grpSpPr>
          <a:xfrm>
            <a:off x="7505810" y="3534150"/>
            <a:ext cx="1562679" cy="1306247"/>
            <a:chOff x="10007747" y="4712199"/>
            <a:chExt cx="2083572" cy="1741663"/>
          </a:xfrm>
        </p:grpSpPr>
        <p:sp>
          <p:nvSpPr>
            <p:cNvPr id="54" name="Rectangle: Rounded Corners 53">
              <a:extLst>
                <a:ext uri="{FF2B5EF4-FFF2-40B4-BE49-F238E27FC236}">
                  <a16:creationId xmlns:a16="http://schemas.microsoft.com/office/drawing/2014/main" id="{1D7225AE-1531-B920-A7E3-A01C6D47ADB5}"/>
                </a:ext>
              </a:extLst>
            </p:cNvPr>
            <p:cNvSpPr/>
            <p:nvPr/>
          </p:nvSpPr>
          <p:spPr>
            <a:xfrm>
              <a:off x="10007747" y="4712199"/>
              <a:ext cx="2083572" cy="1741663"/>
            </a:xfrm>
            <a:prstGeom prst="roundRect">
              <a:avLst/>
            </a:prstGeom>
            <a:gradFill flip="none" rotWithShape="1">
              <a:gsLst>
                <a:gs pos="0">
                  <a:srgbClr val="FFC000"/>
                </a:gs>
                <a:gs pos="82000">
                  <a:srgbClr val="FF0000"/>
                </a:gs>
                <a:gs pos="100000">
                  <a:schemeClr val="accent3"/>
                </a:gs>
              </a:gsLst>
              <a:lin ang="0" scaled="1"/>
              <a:tileRect/>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Box 18">
              <a:extLst>
                <a:ext uri="{FF2B5EF4-FFF2-40B4-BE49-F238E27FC236}">
                  <a16:creationId xmlns:a16="http://schemas.microsoft.com/office/drawing/2014/main" id="{7B20637A-C593-C533-969C-260B0C075D6D}"/>
                </a:ext>
              </a:extLst>
            </p:cNvPr>
            <p:cNvSpPr txBox="1"/>
            <p:nvPr/>
          </p:nvSpPr>
          <p:spPr>
            <a:xfrm>
              <a:off x="10132994" y="5962819"/>
              <a:ext cx="1833080" cy="430887"/>
            </a:xfrm>
            <a:prstGeom prst="rect">
              <a:avLst/>
            </a:prstGeom>
            <a:noFill/>
          </p:spPr>
          <p:txBody>
            <a:bodyPr wrap="square" rtlCol="0">
              <a:spAutoFit/>
            </a:bodyPr>
            <a:lstStyle/>
            <a:p>
              <a:pPr algn="ctr"/>
              <a:r>
                <a:rPr lang="en-GB" sz="1500" b="1">
                  <a:solidFill>
                    <a:schemeClr val="bg1"/>
                  </a:solidFill>
                </a:rPr>
                <a:t>AI Foundry</a:t>
              </a:r>
            </a:p>
          </p:txBody>
        </p:sp>
        <p:pic>
          <p:nvPicPr>
            <p:cNvPr id="1036" name="Picture 12" descr="Microsoft Azure AI Foundry | AI Services for Australian Enterprises">
              <a:extLst>
                <a:ext uri="{FF2B5EF4-FFF2-40B4-BE49-F238E27FC236}">
                  <a16:creationId xmlns:a16="http://schemas.microsoft.com/office/drawing/2014/main" id="{74870D56-A0B5-0C16-2575-1880600DBA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7528" y="4863212"/>
              <a:ext cx="1016437" cy="101643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50">
            <a:extLst>
              <a:ext uri="{FF2B5EF4-FFF2-40B4-BE49-F238E27FC236}">
                <a16:creationId xmlns:a16="http://schemas.microsoft.com/office/drawing/2014/main" id="{FA59CFD6-DD44-D69D-5270-11E5185E9F5B}"/>
              </a:ext>
            </a:extLst>
          </p:cNvPr>
          <p:cNvSpPr/>
          <p:nvPr/>
        </p:nvSpPr>
        <p:spPr>
          <a:xfrm>
            <a:off x="3100710" y="3818991"/>
            <a:ext cx="1562679" cy="1306247"/>
          </a:xfrm>
          <a:prstGeom prst="roundRect">
            <a:avLst/>
          </a:prstGeom>
          <a:gradFill flip="none" rotWithShape="1">
            <a:gsLst>
              <a:gs pos="38000">
                <a:schemeClr val="accent2"/>
              </a:gs>
              <a:gs pos="91000">
                <a:srgbClr val="FFC000"/>
              </a:gs>
              <a:gs pos="100000">
                <a:srgbClr val="FFC000"/>
              </a:gs>
            </a:gsLst>
            <a:lin ang="0" scaled="1"/>
            <a:tileRect/>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9" name="Group 28">
            <a:extLst>
              <a:ext uri="{FF2B5EF4-FFF2-40B4-BE49-F238E27FC236}">
                <a16:creationId xmlns:a16="http://schemas.microsoft.com/office/drawing/2014/main" id="{A1F84CF0-02AF-58E8-106D-B26E7730E5E5}"/>
              </a:ext>
            </a:extLst>
          </p:cNvPr>
          <p:cNvGrpSpPr/>
          <p:nvPr/>
        </p:nvGrpSpPr>
        <p:grpSpPr>
          <a:xfrm>
            <a:off x="3069220" y="3890632"/>
            <a:ext cx="1576846" cy="1241590"/>
            <a:chOff x="1042203" y="7249942"/>
            <a:chExt cx="2587289" cy="1882742"/>
          </a:xfrm>
        </p:grpSpPr>
        <p:pic>
          <p:nvPicPr>
            <p:cNvPr id="1034" name="Picture 10" descr="Microsoft Power Platform Logo PNG, SVG, AI Vector – Free Download">
              <a:extLst>
                <a:ext uri="{FF2B5EF4-FFF2-40B4-BE49-F238E27FC236}">
                  <a16:creationId xmlns:a16="http://schemas.microsoft.com/office/drawing/2014/main" id="{B1F81C14-9656-9E7F-7DCC-96FDF52627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1461" y="7249942"/>
              <a:ext cx="1030288" cy="10807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DAA561C-92AF-CF97-D490-3ECFE4CD5BB3}"/>
                </a:ext>
              </a:extLst>
            </p:cNvPr>
            <p:cNvSpPr txBox="1"/>
            <p:nvPr/>
          </p:nvSpPr>
          <p:spPr>
            <a:xfrm>
              <a:off x="1042203" y="8292604"/>
              <a:ext cx="2587289" cy="840080"/>
            </a:xfrm>
            <a:prstGeom prst="rect">
              <a:avLst/>
            </a:prstGeom>
            <a:noFill/>
          </p:spPr>
          <p:txBody>
            <a:bodyPr wrap="square" rtlCol="0">
              <a:spAutoFit/>
            </a:bodyPr>
            <a:lstStyle/>
            <a:p>
              <a:pPr algn="ctr"/>
              <a:r>
                <a:rPr lang="en-GB" sz="1500" b="1">
                  <a:solidFill>
                    <a:srgbClr val="2A2A2A"/>
                  </a:solidFill>
                </a:rPr>
                <a:t>Power Platform</a:t>
              </a:r>
            </a:p>
            <a:p>
              <a:pPr algn="ctr"/>
              <a:r>
                <a:rPr lang="en-GB" sz="1500" b="1">
                  <a:solidFill>
                    <a:srgbClr val="2A2A2A"/>
                  </a:solidFill>
                </a:rPr>
                <a:t>OOTB</a:t>
              </a:r>
            </a:p>
          </p:txBody>
        </p:sp>
      </p:grpSp>
    </p:spTree>
    <p:extLst>
      <p:ext uri="{BB962C8B-B14F-4D97-AF65-F5344CB8AC3E}">
        <p14:creationId xmlns:p14="http://schemas.microsoft.com/office/powerpoint/2010/main" val="307577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A2F98A-81B2-BC33-9E0B-47700B8D044C}"/>
              </a:ext>
            </a:extLst>
          </p:cNvPr>
          <p:cNvSpPr>
            <a:spLocks noGrp="1"/>
          </p:cNvSpPr>
          <p:nvPr>
            <p:ph type="title"/>
          </p:nvPr>
        </p:nvSpPr>
        <p:spPr>
          <a:xfrm>
            <a:off x="493558" y="349374"/>
            <a:ext cx="10509503" cy="701676"/>
          </a:xfrm>
        </p:spPr>
        <p:txBody>
          <a:bodyPr/>
          <a:lstStyle/>
          <a:p>
            <a:r>
              <a:rPr lang="en-GB"/>
              <a:t>Desk Booking Agent</a:t>
            </a:r>
          </a:p>
        </p:txBody>
      </p:sp>
      <p:pic>
        <p:nvPicPr>
          <p:cNvPr id="2050" name="Picture 2">
            <a:extLst>
              <a:ext uri="{FF2B5EF4-FFF2-40B4-BE49-F238E27FC236}">
                <a16:creationId xmlns:a16="http://schemas.microsoft.com/office/drawing/2014/main" id="{2F7381E7-33B3-417C-4491-492AA7197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95" y="2128623"/>
            <a:ext cx="3761816" cy="430613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6BEEF61-E8DB-693E-D846-326B96670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908" y="4260919"/>
            <a:ext cx="3113696" cy="217383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Microsoft outlook logo transparent PNG 29824490 PNG">
            <a:extLst>
              <a:ext uri="{FF2B5EF4-FFF2-40B4-BE49-F238E27FC236}">
                <a16:creationId xmlns:a16="http://schemas.microsoft.com/office/drawing/2014/main" id="{A05F83A0-2666-0BAA-0803-4EE2F307B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3525" y="0"/>
            <a:ext cx="756466" cy="7564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S office logo on transparent background 14018577 Vector Art at Vecteezy">
            <a:extLst>
              <a:ext uri="{FF2B5EF4-FFF2-40B4-BE49-F238E27FC236}">
                <a16:creationId xmlns:a16="http://schemas.microsoft.com/office/drawing/2014/main" id="{898482C2-9E0D-0AE5-E811-9BCCC3557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2122" y="626112"/>
            <a:ext cx="696713" cy="696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D1EA12A-F75A-64F0-834C-2722E58AC30C}"/>
              </a:ext>
            </a:extLst>
          </p:cNvPr>
          <p:cNvPicPr>
            <a:picLocks noChangeAspect="1"/>
          </p:cNvPicPr>
          <p:nvPr/>
        </p:nvPicPr>
        <p:blipFill>
          <a:blip r:embed="rId7"/>
          <a:stretch>
            <a:fillRect/>
          </a:stretch>
        </p:blipFill>
        <p:spPr>
          <a:xfrm>
            <a:off x="10951659" y="718588"/>
            <a:ext cx="489626" cy="544465"/>
          </a:xfrm>
          <a:prstGeom prst="rect">
            <a:avLst/>
          </a:prstGeom>
        </p:spPr>
      </p:pic>
      <p:sp>
        <p:nvSpPr>
          <p:cNvPr id="4" name="Rectangle: Rounded Corners 3">
            <a:extLst>
              <a:ext uri="{FF2B5EF4-FFF2-40B4-BE49-F238E27FC236}">
                <a16:creationId xmlns:a16="http://schemas.microsoft.com/office/drawing/2014/main" id="{C10A622B-9699-12F7-AE95-DA86F2726B6E}"/>
              </a:ext>
            </a:extLst>
          </p:cNvPr>
          <p:cNvSpPr/>
          <p:nvPr/>
        </p:nvSpPr>
        <p:spPr>
          <a:xfrm>
            <a:off x="9436263" y="2202800"/>
            <a:ext cx="2401623" cy="957593"/>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Improved UI &amp; Engagement</a:t>
            </a:r>
          </a:p>
        </p:txBody>
      </p:sp>
      <p:sp>
        <p:nvSpPr>
          <p:cNvPr id="6" name="Rectangle: Rounded Corners 5">
            <a:extLst>
              <a:ext uri="{FF2B5EF4-FFF2-40B4-BE49-F238E27FC236}">
                <a16:creationId xmlns:a16="http://schemas.microsoft.com/office/drawing/2014/main" id="{23D10E31-22BE-61CA-8557-03580B73C8E5}"/>
              </a:ext>
            </a:extLst>
          </p:cNvPr>
          <p:cNvSpPr/>
          <p:nvPr/>
        </p:nvSpPr>
        <p:spPr>
          <a:xfrm>
            <a:off x="9436263" y="3303325"/>
            <a:ext cx="2401623" cy="957594"/>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Enhanced solution</a:t>
            </a:r>
          </a:p>
        </p:txBody>
      </p:sp>
      <p:sp>
        <p:nvSpPr>
          <p:cNvPr id="10" name="Rectangle: Rounded Corners 9">
            <a:extLst>
              <a:ext uri="{FF2B5EF4-FFF2-40B4-BE49-F238E27FC236}">
                <a16:creationId xmlns:a16="http://schemas.microsoft.com/office/drawing/2014/main" id="{293303F7-72E5-53C7-B44E-A03E7763CA14}"/>
              </a:ext>
            </a:extLst>
          </p:cNvPr>
          <p:cNvSpPr/>
          <p:nvPr/>
        </p:nvSpPr>
        <p:spPr>
          <a:xfrm>
            <a:off x="9464380" y="4403851"/>
            <a:ext cx="2373506" cy="1237093"/>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6"/>
                </a:solidFill>
              </a:rPr>
              <a:t>Quick adoption after back-end swap out</a:t>
            </a:r>
          </a:p>
        </p:txBody>
      </p:sp>
      <p:pic>
        <p:nvPicPr>
          <p:cNvPr id="29" name="Picture 28">
            <a:extLst>
              <a:ext uri="{FF2B5EF4-FFF2-40B4-BE49-F238E27FC236}">
                <a16:creationId xmlns:a16="http://schemas.microsoft.com/office/drawing/2014/main" id="{55F13AA9-8223-3E0A-2D6D-ABCAAAD76F90}"/>
              </a:ext>
            </a:extLst>
          </p:cNvPr>
          <p:cNvPicPr>
            <a:picLocks noChangeAspect="1"/>
          </p:cNvPicPr>
          <p:nvPr/>
        </p:nvPicPr>
        <p:blipFill>
          <a:blip r:embed="rId8"/>
          <a:stretch>
            <a:fillRect/>
          </a:stretch>
        </p:blipFill>
        <p:spPr>
          <a:xfrm>
            <a:off x="7727676" y="208724"/>
            <a:ext cx="2401623" cy="1035009"/>
          </a:xfrm>
          <a:prstGeom prst="rect">
            <a:avLst/>
          </a:prstGeom>
        </p:spPr>
      </p:pic>
      <p:pic>
        <p:nvPicPr>
          <p:cNvPr id="8" name="Picture 7">
            <a:extLst>
              <a:ext uri="{FF2B5EF4-FFF2-40B4-BE49-F238E27FC236}">
                <a16:creationId xmlns:a16="http://schemas.microsoft.com/office/drawing/2014/main" id="{E578EC53-1C4B-D61F-C8FA-C38AC4371255}"/>
              </a:ext>
            </a:extLst>
          </p:cNvPr>
          <p:cNvPicPr>
            <a:picLocks noChangeAspect="1"/>
          </p:cNvPicPr>
          <p:nvPr/>
        </p:nvPicPr>
        <p:blipFill>
          <a:blip r:embed="rId9"/>
          <a:stretch>
            <a:fillRect/>
          </a:stretch>
        </p:blipFill>
        <p:spPr>
          <a:xfrm>
            <a:off x="10077896" y="105706"/>
            <a:ext cx="925165" cy="520406"/>
          </a:xfrm>
          <a:prstGeom prst="rect">
            <a:avLst/>
          </a:prstGeom>
        </p:spPr>
      </p:pic>
      <p:pic>
        <p:nvPicPr>
          <p:cNvPr id="30" name="Picture 10" descr="Microsoft Power Platform Logo PNG, SVG, AI Vector – Free Download">
            <a:extLst>
              <a:ext uri="{FF2B5EF4-FFF2-40B4-BE49-F238E27FC236}">
                <a16:creationId xmlns:a16="http://schemas.microsoft.com/office/drawing/2014/main" id="{B5408731-C805-F64E-1B7B-4B825A8BBE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44463" y="718588"/>
            <a:ext cx="462663" cy="5251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017858-8C94-C259-7CA8-E8AA6A33B837}"/>
              </a:ext>
            </a:extLst>
          </p:cNvPr>
          <p:cNvSpPr txBox="1"/>
          <p:nvPr/>
        </p:nvSpPr>
        <p:spPr>
          <a:xfrm>
            <a:off x="493558" y="1164235"/>
            <a:ext cx="8648699" cy="646331"/>
          </a:xfrm>
          <a:prstGeom prst="rect">
            <a:avLst/>
          </a:prstGeom>
          <a:noFill/>
        </p:spPr>
        <p:txBody>
          <a:bodyPr wrap="square" rtlCol="0">
            <a:spAutoFit/>
          </a:bodyPr>
          <a:lstStyle/>
          <a:p>
            <a:r>
              <a:rPr lang="en-GB"/>
              <a:t>Users can book a desk through a conversational interface</a:t>
            </a:r>
          </a:p>
          <a:p>
            <a:r>
              <a:rPr lang="en-GB"/>
              <a:t>The system can suggest desks near to colleagues they have worked with recently</a:t>
            </a:r>
          </a:p>
        </p:txBody>
      </p:sp>
      <p:grpSp>
        <p:nvGrpSpPr>
          <p:cNvPr id="7" name="Group 6">
            <a:extLst>
              <a:ext uri="{FF2B5EF4-FFF2-40B4-BE49-F238E27FC236}">
                <a16:creationId xmlns:a16="http://schemas.microsoft.com/office/drawing/2014/main" id="{8FA42B4B-F353-BCDB-2F5C-94CC2B0A4D6D}"/>
              </a:ext>
            </a:extLst>
          </p:cNvPr>
          <p:cNvGrpSpPr/>
          <p:nvPr/>
        </p:nvGrpSpPr>
        <p:grpSpPr>
          <a:xfrm>
            <a:off x="4417908" y="2128622"/>
            <a:ext cx="4299296" cy="2039927"/>
            <a:chOff x="4417908" y="2128622"/>
            <a:chExt cx="4299296" cy="2039927"/>
          </a:xfrm>
        </p:grpSpPr>
        <p:pic>
          <p:nvPicPr>
            <p:cNvPr id="2052" name="Picture 4">
              <a:extLst>
                <a:ext uri="{FF2B5EF4-FFF2-40B4-BE49-F238E27FC236}">
                  <a16:creationId xmlns:a16="http://schemas.microsoft.com/office/drawing/2014/main" id="{BA3AC60D-335C-5552-3263-A874707390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7908" y="2128622"/>
              <a:ext cx="4299296" cy="203992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26D4BAF-3D0C-F8A4-48E6-C7F12E7C365C}"/>
                </a:ext>
              </a:extLst>
            </p:cNvPr>
            <p:cNvSpPr/>
            <p:nvPr/>
          </p:nvSpPr>
          <p:spPr>
            <a:xfrm>
              <a:off x="5363852" y="2516957"/>
              <a:ext cx="216816" cy="131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8015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6253-AD62-C811-E972-F30B86121C3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B2A188C-54FC-47D5-657C-D56FA14B7BD7}"/>
              </a:ext>
            </a:extLst>
          </p:cNvPr>
          <p:cNvSpPr txBox="1">
            <a:spLocks noGrp="1"/>
          </p:cNvSpPr>
          <p:nvPr>
            <p:ph type="title"/>
          </p:nvPr>
        </p:nvSpPr>
        <p:spPr>
          <a:xfrm>
            <a:off x="490331" y="478126"/>
            <a:ext cx="3459370" cy="701676"/>
          </a:xfrm>
          <a:ln>
            <a:noFill/>
          </a:ln>
        </p:spPr>
        <p:txBody>
          <a:bodyPr/>
          <a:lstStyle/>
          <a:p>
            <a:pPr lvl="0"/>
            <a:r>
              <a:rPr lang="en-GB" sz="3600">
                <a:solidFill>
                  <a:srgbClr val="7215C9"/>
                </a:solidFill>
              </a:rPr>
              <a:t>Legal Assistant</a:t>
            </a:r>
            <a:endParaRPr lang="en-GB" sz="3600" i="1">
              <a:solidFill>
                <a:srgbClr val="7215C9"/>
              </a:solidFill>
            </a:endParaRPr>
          </a:p>
        </p:txBody>
      </p:sp>
      <p:pic>
        <p:nvPicPr>
          <p:cNvPr id="16" name="Picture 15">
            <a:extLst>
              <a:ext uri="{FF2B5EF4-FFF2-40B4-BE49-F238E27FC236}">
                <a16:creationId xmlns:a16="http://schemas.microsoft.com/office/drawing/2014/main" id="{1CE8117C-9586-73FA-D765-5F9718B54209}"/>
              </a:ext>
            </a:extLst>
          </p:cNvPr>
          <p:cNvPicPr>
            <a:picLocks noChangeAspect="1"/>
          </p:cNvPicPr>
          <p:nvPr/>
        </p:nvPicPr>
        <p:blipFill>
          <a:blip r:embed="rId3"/>
          <a:srcRect b="51918"/>
          <a:stretch>
            <a:fillRect/>
          </a:stretch>
        </p:blipFill>
        <p:spPr>
          <a:xfrm>
            <a:off x="7813768" y="147804"/>
            <a:ext cx="2384333" cy="1121065"/>
          </a:xfrm>
          <a:prstGeom prst="rect">
            <a:avLst/>
          </a:prstGeom>
        </p:spPr>
      </p:pic>
      <p:sp>
        <p:nvSpPr>
          <p:cNvPr id="24" name="Rectangle: Rounded Corners 23">
            <a:extLst>
              <a:ext uri="{FF2B5EF4-FFF2-40B4-BE49-F238E27FC236}">
                <a16:creationId xmlns:a16="http://schemas.microsoft.com/office/drawing/2014/main" id="{EBBFFF0A-7816-E38D-32EC-A85A2A70B235}"/>
              </a:ext>
            </a:extLst>
          </p:cNvPr>
          <p:cNvSpPr/>
          <p:nvPr/>
        </p:nvSpPr>
        <p:spPr>
          <a:xfrm>
            <a:off x="9259603" y="1589259"/>
            <a:ext cx="2755769" cy="1065229"/>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From 2.5 hours to </a:t>
            </a:r>
          </a:p>
          <a:p>
            <a:pPr algn="ctr"/>
            <a:r>
              <a:rPr lang="en-GB" b="1">
                <a:solidFill>
                  <a:schemeClr val="accent6"/>
                </a:solidFill>
              </a:rPr>
              <a:t>10 minutes to process a legal agreement</a:t>
            </a:r>
          </a:p>
        </p:txBody>
      </p:sp>
      <p:sp>
        <p:nvSpPr>
          <p:cNvPr id="25" name="Rectangle: Rounded Corners 24">
            <a:extLst>
              <a:ext uri="{FF2B5EF4-FFF2-40B4-BE49-F238E27FC236}">
                <a16:creationId xmlns:a16="http://schemas.microsoft.com/office/drawing/2014/main" id="{6A694E98-EDD6-93C6-9266-13DDBD705AB3}"/>
              </a:ext>
            </a:extLst>
          </p:cNvPr>
          <p:cNvSpPr/>
          <p:nvPr/>
        </p:nvSpPr>
        <p:spPr>
          <a:xfrm>
            <a:off x="9259603" y="2744116"/>
            <a:ext cx="2755768" cy="1065229"/>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Dramatically reduced operational cost per document</a:t>
            </a:r>
          </a:p>
        </p:txBody>
      </p:sp>
      <p:sp>
        <p:nvSpPr>
          <p:cNvPr id="27" name="Rectangle: Rounded Corners 26">
            <a:extLst>
              <a:ext uri="{FF2B5EF4-FFF2-40B4-BE49-F238E27FC236}">
                <a16:creationId xmlns:a16="http://schemas.microsoft.com/office/drawing/2014/main" id="{66F89541-ECE5-0836-9359-A5CB6DE6A3D8}"/>
              </a:ext>
            </a:extLst>
          </p:cNvPr>
          <p:cNvSpPr/>
          <p:nvPr/>
        </p:nvSpPr>
        <p:spPr>
          <a:xfrm>
            <a:off x="9259603" y="3923809"/>
            <a:ext cx="2755767" cy="1065229"/>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Increased accuracy &amp; reduced legal/compliance risk</a:t>
            </a:r>
          </a:p>
        </p:txBody>
      </p:sp>
      <p:grpSp>
        <p:nvGrpSpPr>
          <p:cNvPr id="8" name="Group 7">
            <a:extLst>
              <a:ext uri="{FF2B5EF4-FFF2-40B4-BE49-F238E27FC236}">
                <a16:creationId xmlns:a16="http://schemas.microsoft.com/office/drawing/2014/main" id="{8A1537D1-2A0E-3F1F-8610-018F0AA46E37}"/>
              </a:ext>
            </a:extLst>
          </p:cNvPr>
          <p:cNvGrpSpPr/>
          <p:nvPr/>
        </p:nvGrpSpPr>
        <p:grpSpPr>
          <a:xfrm>
            <a:off x="838201" y="1942771"/>
            <a:ext cx="8175242" cy="4767425"/>
            <a:chOff x="996714" y="995990"/>
            <a:chExt cx="8175242" cy="4767425"/>
          </a:xfrm>
        </p:grpSpPr>
        <p:pic>
          <p:nvPicPr>
            <p:cNvPr id="4" name="Picture 3">
              <a:extLst>
                <a:ext uri="{FF2B5EF4-FFF2-40B4-BE49-F238E27FC236}">
                  <a16:creationId xmlns:a16="http://schemas.microsoft.com/office/drawing/2014/main" id="{BAE0CCD1-C0B0-38F4-174F-299994A8916F}"/>
                </a:ext>
              </a:extLst>
            </p:cNvPr>
            <p:cNvPicPr>
              <a:picLocks noChangeAspect="1"/>
            </p:cNvPicPr>
            <p:nvPr/>
          </p:nvPicPr>
          <p:blipFill>
            <a:blip r:embed="rId4"/>
            <a:stretch>
              <a:fillRect/>
            </a:stretch>
          </p:blipFill>
          <p:spPr>
            <a:xfrm>
              <a:off x="996714" y="995990"/>
              <a:ext cx="5965840" cy="3265297"/>
            </a:xfrm>
            <a:prstGeom prst="rect">
              <a:avLst/>
            </a:prstGeom>
            <a:noFill/>
            <a:effectLst>
              <a:outerShdw blurRad="50800" dist="38100" dir="8100000" algn="tr" rotWithShape="0">
                <a:prstClr val="black">
                  <a:alpha val="40000"/>
                </a:prstClr>
              </a:outerShdw>
            </a:effectLst>
          </p:spPr>
        </p:pic>
        <p:pic>
          <p:nvPicPr>
            <p:cNvPr id="19" name="Picture 18">
              <a:extLst>
                <a:ext uri="{FF2B5EF4-FFF2-40B4-BE49-F238E27FC236}">
                  <a16:creationId xmlns:a16="http://schemas.microsoft.com/office/drawing/2014/main" id="{000A28E7-9605-C1B0-5C7B-5A1AA6A481ED}"/>
                </a:ext>
              </a:extLst>
            </p:cNvPr>
            <p:cNvPicPr>
              <a:picLocks noChangeAspect="1"/>
            </p:cNvPicPr>
            <p:nvPr/>
          </p:nvPicPr>
          <p:blipFill>
            <a:blip r:embed="rId5"/>
            <a:stretch>
              <a:fillRect/>
            </a:stretch>
          </p:blipFill>
          <p:spPr>
            <a:xfrm>
              <a:off x="2067114" y="1783000"/>
              <a:ext cx="5965839" cy="3303851"/>
            </a:xfrm>
            <a:prstGeom prst="rect">
              <a:avLst/>
            </a:prstGeom>
            <a:noFill/>
            <a:effectLst>
              <a:outerShdw blurRad="50800" dist="38100" dir="8100000" algn="tr" rotWithShape="0">
                <a:prstClr val="black">
                  <a:alpha val="40000"/>
                </a:prstClr>
              </a:outerShdw>
            </a:effectLst>
          </p:spPr>
        </p:pic>
        <p:pic>
          <p:nvPicPr>
            <p:cNvPr id="15" name="Picture 4">
              <a:extLst>
                <a:ext uri="{FF2B5EF4-FFF2-40B4-BE49-F238E27FC236}">
                  <a16:creationId xmlns:a16="http://schemas.microsoft.com/office/drawing/2014/main" id="{744BDB09-E6AE-3049-ADFF-CD2A33718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516" y="2572697"/>
              <a:ext cx="5322773" cy="283604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49DAF2-91AD-3CF3-4252-2FA28FADC6C1}"/>
                </a:ext>
              </a:extLst>
            </p:cNvPr>
            <p:cNvPicPr>
              <a:picLocks noChangeAspect="1"/>
            </p:cNvPicPr>
            <p:nvPr/>
          </p:nvPicPr>
          <p:blipFill>
            <a:blip r:embed="rId7"/>
            <a:stretch>
              <a:fillRect/>
            </a:stretch>
          </p:blipFill>
          <p:spPr>
            <a:xfrm>
              <a:off x="4872291" y="3380337"/>
              <a:ext cx="4299665" cy="2383078"/>
            </a:xfrm>
            <a:prstGeom prst="rect">
              <a:avLst/>
            </a:prstGeom>
            <a:noFill/>
            <a:effectLst>
              <a:outerShdw blurRad="50800" dist="38100" dir="8100000" algn="tr" rotWithShape="0">
                <a:prstClr val="black">
                  <a:alpha val="40000"/>
                </a:prstClr>
              </a:outerShdw>
            </a:effectLst>
          </p:spPr>
        </p:pic>
        <p:sp>
          <p:nvSpPr>
            <p:cNvPr id="2" name="Rectangle 1">
              <a:extLst>
                <a:ext uri="{FF2B5EF4-FFF2-40B4-BE49-F238E27FC236}">
                  <a16:creationId xmlns:a16="http://schemas.microsoft.com/office/drawing/2014/main" id="{CE9CE742-8A05-139E-CE36-E24FD49E4BC6}"/>
                </a:ext>
              </a:extLst>
            </p:cNvPr>
            <p:cNvSpPr/>
            <p:nvPr/>
          </p:nvSpPr>
          <p:spPr>
            <a:xfrm>
              <a:off x="1184856" y="1085850"/>
              <a:ext cx="489398" cy="266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E33CCD4-6039-EEEA-3731-C7D7248B782A}"/>
                </a:ext>
              </a:extLst>
            </p:cNvPr>
            <p:cNvSpPr/>
            <p:nvPr/>
          </p:nvSpPr>
          <p:spPr>
            <a:xfrm>
              <a:off x="2223081" y="1900238"/>
              <a:ext cx="489398" cy="208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B32D4FE-533A-4926-A753-0CECE7462ACF}"/>
                </a:ext>
              </a:extLst>
            </p:cNvPr>
            <p:cNvSpPr/>
            <p:nvPr/>
          </p:nvSpPr>
          <p:spPr>
            <a:xfrm>
              <a:off x="3213681" y="2628638"/>
              <a:ext cx="489398" cy="266432"/>
            </a:xfrm>
            <a:prstGeom prst="rect">
              <a:avLst/>
            </a:prstGeom>
            <a:solidFill>
              <a:srgbClr val="0F6C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5CBAB63-28E0-0566-8854-2D49159531D0}"/>
                </a:ext>
              </a:extLst>
            </p:cNvPr>
            <p:cNvSpPr/>
            <p:nvPr/>
          </p:nvSpPr>
          <p:spPr>
            <a:xfrm>
              <a:off x="4949825" y="3464187"/>
              <a:ext cx="365125" cy="152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A66E9069-E71A-93B6-828F-1732FF18B4B3}"/>
              </a:ext>
            </a:extLst>
          </p:cNvPr>
          <p:cNvPicPr>
            <a:picLocks noChangeAspect="1"/>
          </p:cNvPicPr>
          <p:nvPr/>
        </p:nvPicPr>
        <p:blipFill>
          <a:blip r:embed="rId3"/>
          <a:srcRect t="41545"/>
          <a:stretch>
            <a:fillRect/>
          </a:stretch>
        </p:blipFill>
        <p:spPr>
          <a:xfrm>
            <a:off x="9807667" y="-94051"/>
            <a:ext cx="2384333" cy="1362920"/>
          </a:xfrm>
          <a:prstGeom prst="rect">
            <a:avLst/>
          </a:prstGeom>
        </p:spPr>
      </p:pic>
      <p:sp>
        <p:nvSpPr>
          <p:cNvPr id="12" name="TextBox 11">
            <a:extLst>
              <a:ext uri="{FF2B5EF4-FFF2-40B4-BE49-F238E27FC236}">
                <a16:creationId xmlns:a16="http://schemas.microsoft.com/office/drawing/2014/main" id="{1CFB557A-E610-1F43-6873-979A532AF44B}"/>
              </a:ext>
            </a:extLst>
          </p:cNvPr>
          <p:cNvSpPr txBox="1"/>
          <p:nvPr/>
        </p:nvSpPr>
        <p:spPr>
          <a:xfrm>
            <a:off x="493559" y="1164235"/>
            <a:ext cx="7710642" cy="646331"/>
          </a:xfrm>
          <a:prstGeom prst="rect">
            <a:avLst/>
          </a:prstGeom>
          <a:noFill/>
        </p:spPr>
        <p:txBody>
          <a:bodyPr wrap="square" rtlCol="0">
            <a:spAutoFit/>
          </a:bodyPr>
          <a:lstStyle/>
          <a:p>
            <a:r>
              <a:rPr lang="en-GB"/>
              <a:t>Agents can analyse a legal contract in 10 minutes and compare to previous versions. Users can query the document using natural language.</a:t>
            </a:r>
          </a:p>
        </p:txBody>
      </p:sp>
    </p:spTree>
    <p:extLst>
      <p:ext uri="{BB962C8B-B14F-4D97-AF65-F5344CB8AC3E}">
        <p14:creationId xmlns:p14="http://schemas.microsoft.com/office/powerpoint/2010/main" val="408225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2928-6302-612D-C836-724A6F68E3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C5DDD5-8E08-EE99-9C7E-F36D2F548C50}"/>
              </a:ext>
            </a:extLst>
          </p:cNvPr>
          <p:cNvSpPr>
            <a:spLocks noGrp="1"/>
          </p:cNvSpPr>
          <p:nvPr>
            <p:ph type="title"/>
          </p:nvPr>
        </p:nvSpPr>
        <p:spPr>
          <a:xfrm>
            <a:off x="173910" y="89417"/>
            <a:ext cx="9140301" cy="701676"/>
          </a:xfrm>
        </p:spPr>
        <p:txBody>
          <a:bodyPr/>
          <a:lstStyle/>
          <a:p>
            <a:r>
              <a:rPr lang="en-GB"/>
              <a:t>Global New Product Development</a:t>
            </a:r>
          </a:p>
        </p:txBody>
      </p:sp>
      <p:sp>
        <p:nvSpPr>
          <p:cNvPr id="6" name="Text Placeholder 5">
            <a:extLst>
              <a:ext uri="{FF2B5EF4-FFF2-40B4-BE49-F238E27FC236}">
                <a16:creationId xmlns:a16="http://schemas.microsoft.com/office/drawing/2014/main" id="{4DA3ED69-118A-2C9A-95C9-F042F56A4AB3}"/>
              </a:ext>
            </a:extLst>
          </p:cNvPr>
          <p:cNvSpPr>
            <a:spLocks noGrp="1"/>
          </p:cNvSpPr>
          <p:nvPr>
            <p:ph type="body" sz="half" idx="2"/>
          </p:nvPr>
        </p:nvSpPr>
        <p:spPr>
          <a:xfrm>
            <a:off x="280005" y="903484"/>
            <a:ext cx="5527749" cy="1799093"/>
          </a:xfrm>
        </p:spPr>
        <p:txBody>
          <a:bodyPr/>
          <a:lstStyle/>
          <a:p>
            <a:pPr marL="285743" indent="-285743">
              <a:buClr>
                <a:schemeClr val="accent6"/>
              </a:buClr>
              <a:buFont typeface="Wingdings" panose="05000000000000000000" pitchFamily="2" charset="2"/>
              <a:buChar char="§"/>
            </a:pPr>
            <a:r>
              <a:rPr lang="en-GB" sz="2000">
                <a:solidFill>
                  <a:srgbClr val="000000"/>
                </a:solidFill>
              </a:rPr>
              <a:t>We partnered with a Global Product Manufacturer to modernise spreadsheet-based and end-of-life legacy systems and workflows by delivering an AI-driven Power Platform solution.</a:t>
            </a:r>
          </a:p>
          <a:p>
            <a:pPr marL="285743" indent="-285743">
              <a:buClr>
                <a:schemeClr val="accent6"/>
              </a:buClr>
              <a:buFont typeface="Wingdings" panose="05000000000000000000" pitchFamily="2" charset="2"/>
              <a:buChar char="§"/>
            </a:pPr>
            <a:endParaRPr lang="en-GB" sz="2000">
              <a:solidFill>
                <a:srgbClr val="000000"/>
              </a:solidFill>
            </a:endParaRPr>
          </a:p>
          <a:p>
            <a:pPr marL="285743" indent="-285743">
              <a:buClr>
                <a:schemeClr val="accent6"/>
              </a:buClr>
              <a:buFont typeface="Wingdings" panose="05000000000000000000" pitchFamily="2" charset="2"/>
              <a:buChar char="§"/>
            </a:pPr>
            <a:r>
              <a:rPr lang="en-GB" sz="2000">
                <a:solidFill>
                  <a:srgbClr val="000000"/>
                </a:solidFill>
              </a:rPr>
              <a:t>Automated AI workflows validate, classify, and extract key fields from documents, then store them in the correct project location in line with governance rules.</a:t>
            </a:r>
          </a:p>
          <a:p>
            <a:pPr marL="285743" indent="-285743">
              <a:buClr>
                <a:schemeClr val="accent6"/>
              </a:buClr>
              <a:buFont typeface="Wingdings" panose="05000000000000000000" pitchFamily="2" charset="2"/>
              <a:buChar char="§"/>
            </a:pPr>
            <a:endParaRPr lang="en-GB" sz="2000">
              <a:solidFill>
                <a:srgbClr val="000000"/>
              </a:solidFill>
            </a:endParaRPr>
          </a:p>
          <a:p>
            <a:pPr marL="285743" indent="-285743">
              <a:buClr>
                <a:schemeClr val="accent6"/>
              </a:buClr>
              <a:buFont typeface="Wingdings" panose="05000000000000000000" pitchFamily="2" charset="2"/>
              <a:buChar char="§"/>
            </a:pPr>
            <a:r>
              <a:rPr lang="en-GB" sz="2000">
                <a:solidFill>
                  <a:srgbClr val="000000"/>
                </a:solidFill>
              </a:rPr>
              <a:t>Automate AI Approvals baked-in, although rolled back as the foundational solution gains traction.</a:t>
            </a:r>
          </a:p>
          <a:p>
            <a:pPr marL="285743" indent="-285743">
              <a:buClr>
                <a:schemeClr val="accent6"/>
              </a:buClr>
              <a:buFont typeface="Wingdings" panose="05000000000000000000" pitchFamily="2" charset="2"/>
              <a:buChar char="§"/>
            </a:pPr>
            <a:endParaRPr lang="en-GB" sz="2000">
              <a:solidFill>
                <a:srgbClr val="000000"/>
              </a:solidFill>
            </a:endParaRPr>
          </a:p>
          <a:p>
            <a:pPr marL="285743" indent="-285743">
              <a:buClr>
                <a:schemeClr val="accent6"/>
              </a:buClr>
              <a:buFont typeface="Wingdings" panose="05000000000000000000" pitchFamily="2" charset="2"/>
              <a:buChar char="§"/>
            </a:pPr>
            <a:r>
              <a:rPr lang="en-GB" sz="2000">
                <a:solidFill>
                  <a:srgbClr val="000000"/>
                </a:solidFill>
              </a:rPr>
              <a:t>This is being featured by Microsoft</a:t>
            </a:r>
          </a:p>
          <a:p>
            <a:endParaRPr lang="en-GB" sz="2000">
              <a:solidFill>
                <a:srgbClr val="000000"/>
              </a:solidFill>
            </a:endParaRPr>
          </a:p>
        </p:txBody>
      </p:sp>
      <p:pic>
        <p:nvPicPr>
          <p:cNvPr id="3" name="Picture 2">
            <a:extLst>
              <a:ext uri="{FF2B5EF4-FFF2-40B4-BE49-F238E27FC236}">
                <a16:creationId xmlns:a16="http://schemas.microsoft.com/office/drawing/2014/main" id="{60E13542-CC31-8645-14CE-9B9F1F94BE82}"/>
              </a:ext>
            </a:extLst>
          </p:cNvPr>
          <p:cNvPicPr>
            <a:picLocks noChangeAspect="1"/>
          </p:cNvPicPr>
          <p:nvPr/>
        </p:nvPicPr>
        <p:blipFill>
          <a:blip r:embed="rId3"/>
          <a:stretch>
            <a:fillRect/>
          </a:stretch>
        </p:blipFill>
        <p:spPr>
          <a:xfrm>
            <a:off x="5986170" y="3295410"/>
            <a:ext cx="4275168" cy="2146013"/>
          </a:xfrm>
          <a:prstGeom prst="rect">
            <a:avLst/>
          </a:prstGeom>
          <a:noFill/>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BE0CFDC8-DD36-82AF-26B2-7A7A96306664}"/>
              </a:ext>
            </a:extLst>
          </p:cNvPr>
          <p:cNvPicPr>
            <a:picLocks noChangeAspect="1"/>
          </p:cNvPicPr>
          <p:nvPr/>
        </p:nvPicPr>
        <p:blipFill>
          <a:blip r:embed="rId4"/>
          <a:stretch>
            <a:fillRect/>
          </a:stretch>
        </p:blipFill>
        <p:spPr>
          <a:xfrm>
            <a:off x="5987723" y="1001741"/>
            <a:ext cx="4273615" cy="2149372"/>
          </a:xfrm>
          <a:prstGeom prst="rect">
            <a:avLst/>
          </a:prstGeom>
          <a:noFill/>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149EDE25-9D51-18E6-D3A1-A333282B3763}"/>
              </a:ext>
            </a:extLst>
          </p:cNvPr>
          <p:cNvSpPr/>
          <p:nvPr/>
        </p:nvSpPr>
        <p:spPr>
          <a:xfrm>
            <a:off x="5925383" y="5719310"/>
            <a:ext cx="2465102" cy="78353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Modernised solution</a:t>
            </a:r>
          </a:p>
        </p:txBody>
      </p:sp>
      <p:sp>
        <p:nvSpPr>
          <p:cNvPr id="12" name="Rectangle: Rounded Corners 11">
            <a:extLst>
              <a:ext uri="{FF2B5EF4-FFF2-40B4-BE49-F238E27FC236}">
                <a16:creationId xmlns:a16="http://schemas.microsoft.com/office/drawing/2014/main" id="{890FC5B5-83CD-3FCE-8611-DEFAA4581ECE}"/>
              </a:ext>
            </a:extLst>
          </p:cNvPr>
          <p:cNvSpPr/>
          <p:nvPr/>
        </p:nvSpPr>
        <p:spPr>
          <a:xfrm>
            <a:off x="8603475" y="5719310"/>
            <a:ext cx="2465102" cy="78353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Faster processing of new products</a:t>
            </a:r>
          </a:p>
        </p:txBody>
      </p:sp>
      <p:sp>
        <p:nvSpPr>
          <p:cNvPr id="13" name="Rectangle: Rounded Corners 12">
            <a:extLst>
              <a:ext uri="{FF2B5EF4-FFF2-40B4-BE49-F238E27FC236}">
                <a16:creationId xmlns:a16="http://schemas.microsoft.com/office/drawing/2014/main" id="{8F8301DA-E4E4-5768-763C-F1EBE5748A68}"/>
              </a:ext>
            </a:extLst>
          </p:cNvPr>
          <p:cNvSpPr/>
          <p:nvPr/>
        </p:nvSpPr>
        <p:spPr>
          <a:xfrm>
            <a:off x="10455411" y="137970"/>
            <a:ext cx="1562679" cy="1306247"/>
          </a:xfrm>
          <a:prstGeom prst="roundRect">
            <a:avLst/>
          </a:prstGeom>
          <a:gradFill flip="none" rotWithShape="1">
            <a:gsLst>
              <a:gs pos="0">
                <a:srgbClr val="FFC000"/>
              </a:gs>
              <a:gs pos="82000">
                <a:srgbClr val="FF0000"/>
              </a:gs>
              <a:gs pos="100000">
                <a:schemeClr val="accent3"/>
              </a:gs>
            </a:gsLst>
            <a:lin ang="0" scaled="1"/>
            <a:tileRect/>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TextBox 13">
            <a:extLst>
              <a:ext uri="{FF2B5EF4-FFF2-40B4-BE49-F238E27FC236}">
                <a16:creationId xmlns:a16="http://schemas.microsoft.com/office/drawing/2014/main" id="{C1852C26-484B-9654-3AB4-96E4321E0E63}"/>
              </a:ext>
            </a:extLst>
          </p:cNvPr>
          <p:cNvSpPr txBox="1"/>
          <p:nvPr/>
        </p:nvSpPr>
        <p:spPr>
          <a:xfrm>
            <a:off x="10537185" y="1045145"/>
            <a:ext cx="1374810" cy="323165"/>
          </a:xfrm>
          <a:prstGeom prst="rect">
            <a:avLst/>
          </a:prstGeom>
          <a:noFill/>
        </p:spPr>
        <p:txBody>
          <a:bodyPr wrap="square" rtlCol="0">
            <a:spAutoFit/>
          </a:bodyPr>
          <a:lstStyle/>
          <a:p>
            <a:pPr algn="ctr"/>
            <a:r>
              <a:rPr lang="en-GB" sz="1500" b="1">
                <a:solidFill>
                  <a:schemeClr val="bg1"/>
                </a:solidFill>
              </a:rPr>
              <a:t>AI Foundry</a:t>
            </a:r>
          </a:p>
        </p:txBody>
      </p:sp>
      <p:pic>
        <p:nvPicPr>
          <p:cNvPr id="15" name="Picture 12" descr="Microsoft Azure AI Foundry | AI Services for Australian Enterprises">
            <a:extLst>
              <a:ext uri="{FF2B5EF4-FFF2-40B4-BE49-F238E27FC236}">
                <a16:creationId xmlns:a16="http://schemas.microsoft.com/office/drawing/2014/main" id="{B414931F-866F-E308-B4B8-0BDA83179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5587" y="220440"/>
            <a:ext cx="762328" cy="7623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Microsoft Power Platform Logo PNG, SVG, AI Vector – Free Download">
            <a:extLst>
              <a:ext uri="{FF2B5EF4-FFF2-40B4-BE49-F238E27FC236}">
                <a16:creationId xmlns:a16="http://schemas.microsoft.com/office/drawing/2014/main" id="{D8EE26A5-0F68-957D-1C1A-E9EB767DF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0317" y="1889943"/>
            <a:ext cx="462663" cy="525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Microsoft outlook logo transparent PNG 29824490 PNG">
            <a:extLst>
              <a:ext uri="{FF2B5EF4-FFF2-40B4-BE49-F238E27FC236}">
                <a16:creationId xmlns:a16="http://schemas.microsoft.com/office/drawing/2014/main" id="{B61C3192-2674-7DFD-A912-A8C799402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8784" y="4341184"/>
            <a:ext cx="756466" cy="7564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MS office logo on transparent background 14018577 Vector Art at Vecteezy">
            <a:extLst>
              <a:ext uri="{FF2B5EF4-FFF2-40B4-BE49-F238E27FC236}">
                <a16:creationId xmlns:a16="http://schemas.microsoft.com/office/drawing/2014/main" id="{7EC72075-0703-16E7-EFF8-612FF4FA4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8662" y="3001973"/>
            <a:ext cx="696713" cy="6967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5D8E03A-AD96-E143-86B9-D202EA6A4E54}"/>
              </a:ext>
            </a:extLst>
          </p:cNvPr>
          <p:cNvPicPr>
            <a:picLocks noChangeAspect="1"/>
          </p:cNvPicPr>
          <p:nvPr/>
        </p:nvPicPr>
        <p:blipFill>
          <a:blip r:embed="rId9"/>
          <a:stretch>
            <a:fillRect/>
          </a:stretch>
        </p:blipFill>
        <p:spPr>
          <a:xfrm>
            <a:off x="10790684" y="3769637"/>
            <a:ext cx="489626" cy="544465"/>
          </a:xfrm>
          <a:prstGeom prst="rect">
            <a:avLst/>
          </a:prstGeom>
        </p:spPr>
      </p:pic>
      <p:pic>
        <p:nvPicPr>
          <p:cNvPr id="20" name="Picture 19">
            <a:extLst>
              <a:ext uri="{FF2B5EF4-FFF2-40B4-BE49-F238E27FC236}">
                <a16:creationId xmlns:a16="http://schemas.microsoft.com/office/drawing/2014/main" id="{CE1C10D0-DE99-3D26-1408-B3CDDA261616}"/>
              </a:ext>
            </a:extLst>
          </p:cNvPr>
          <p:cNvPicPr>
            <a:picLocks noChangeAspect="1"/>
          </p:cNvPicPr>
          <p:nvPr/>
        </p:nvPicPr>
        <p:blipFill>
          <a:blip r:embed="rId10"/>
          <a:stretch>
            <a:fillRect/>
          </a:stretch>
        </p:blipFill>
        <p:spPr>
          <a:xfrm>
            <a:off x="10534435" y="2481567"/>
            <a:ext cx="925165" cy="520406"/>
          </a:xfrm>
          <a:prstGeom prst="rect">
            <a:avLst/>
          </a:prstGeom>
        </p:spPr>
      </p:pic>
    </p:spTree>
    <p:extLst>
      <p:ext uri="{BB962C8B-B14F-4D97-AF65-F5344CB8AC3E}">
        <p14:creationId xmlns:p14="http://schemas.microsoft.com/office/powerpoint/2010/main" val="142561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E994-BA3B-DFF9-DE73-0EB09AD092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3068F0-EFB7-4D3C-A268-B4695160AC4F}"/>
              </a:ext>
            </a:extLst>
          </p:cNvPr>
          <p:cNvSpPr>
            <a:spLocks noGrp="1"/>
          </p:cNvSpPr>
          <p:nvPr>
            <p:ph type="ctrTitle"/>
          </p:nvPr>
        </p:nvSpPr>
        <p:spPr>
          <a:xfrm>
            <a:off x="356937" y="3429000"/>
            <a:ext cx="8861386" cy="3946967"/>
          </a:xfrm>
        </p:spPr>
        <p:txBody>
          <a:bodyPr/>
          <a:lstStyle/>
          <a:p>
            <a:r>
              <a:rPr lang="en-GB"/>
              <a:t>The Risks: </a:t>
            </a:r>
            <a:br>
              <a:rPr lang="en-GB"/>
            </a:br>
            <a:r>
              <a:rPr lang="en-GB"/>
              <a:t>Why Responsible AI Matters</a:t>
            </a:r>
          </a:p>
        </p:txBody>
      </p:sp>
    </p:spTree>
    <p:extLst>
      <p:ext uri="{BB962C8B-B14F-4D97-AF65-F5344CB8AC3E}">
        <p14:creationId xmlns:p14="http://schemas.microsoft.com/office/powerpoint/2010/main" val="1377361460"/>
      </p:ext>
    </p:extLst>
  </p:cSld>
  <p:clrMapOvr>
    <a:masterClrMapping/>
  </p:clrMapOvr>
</p:sld>
</file>

<file path=ppt/theme/theme1.xml><?xml version="1.0" encoding="utf-8"?>
<a:theme xmlns:a="http://schemas.openxmlformats.org/drawingml/2006/main" name="1_Office Theme">
  <a:themeElements>
    <a:clrScheme name="Kerv">
      <a:dk1>
        <a:srgbClr val="787090"/>
      </a:dk1>
      <a:lt1>
        <a:srgbClr val="FFFFFF"/>
      </a:lt1>
      <a:dk2>
        <a:srgbClr val="621BC4"/>
      </a:dk2>
      <a:lt2>
        <a:srgbClr val="FFFFFF"/>
      </a:lt2>
      <a:accent1>
        <a:srgbClr val="621BC4"/>
      </a:accent1>
      <a:accent2>
        <a:srgbClr val="92F300"/>
      </a:accent2>
      <a:accent3>
        <a:srgbClr val="FF2770"/>
      </a:accent3>
      <a:accent4>
        <a:srgbClr val="19BCFF"/>
      </a:accent4>
      <a:accent5>
        <a:srgbClr val="523373"/>
      </a:accent5>
      <a:accent6>
        <a:srgbClr val="006A5E"/>
      </a:accent6>
      <a:hlink>
        <a:srgbClr val="007BD8"/>
      </a:hlink>
      <a:folHlink>
        <a:srgbClr val="90134D"/>
      </a:folHlink>
    </a:clrScheme>
    <a:fontScheme name="Kerv_Trebuche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rv_PPT_AWv2 edited to supply" id="{A1EAC0F6-1B1B-F24B-8F94-335CEF71C40A}" vid="{EBE852C7-9985-B246-87A1-1AB71B9EB31F}"/>
    </a:ext>
  </a:extLst>
</a:theme>
</file>

<file path=ppt/theme/theme2.xml><?xml version="1.0" encoding="utf-8"?>
<a:theme xmlns:a="http://schemas.openxmlformats.org/drawingml/2006/main" name="2_Office Theme">
  <a:themeElements>
    <a:clrScheme name="Kerv">
      <a:dk1>
        <a:srgbClr val="75708F"/>
      </a:dk1>
      <a:lt1>
        <a:srgbClr val="FFFFFF"/>
      </a:lt1>
      <a:dk2>
        <a:srgbClr val="7215C9"/>
      </a:dk2>
      <a:lt2>
        <a:srgbClr val="FFFFFF"/>
      </a:lt2>
      <a:accent1>
        <a:srgbClr val="7215C9"/>
      </a:accent1>
      <a:accent2>
        <a:srgbClr val="B2F22B"/>
      </a:accent2>
      <a:accent3>
        <a:srgbClr val="FF2B6E"/>
      </a:accent3>
      <a:accent4>
        <a:srgbClr val="6BBAFF"/>
      </a:accent4>
      <a:accent5>
        <a:srgbClr val="4D3670"/>
      </a:accent5>
      <a:accent6>
        <a:srgbClr val="006B5E"/>
      </a:accent6>
      <a:hlink>
        <a:srgbClr val="6BBAFF"/>
      </a:hlink>
      <a:folHlink>
        <a:srgbClr val="7A1A4D"/>
      </a:folHlink>
    </a:clrScheme>
    <a:fontScheme name="Kerv_Trebuche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rv PP template - multi slide pick n mix - V2.0 June 2022" id="{5CC06801-7EF9-401B-B66F-D68200B12D2B}" vid="{FA699CCC-AA44-4983-B6F6-D013BE68CC7E}"/>
    </a:ext>
  </a:extLst>
</a:theme>
</file>

<file path=ppt/theme/theme3.xml><?xml version="1.0" encoding="utf-8"?>
<a:theme xmlns:a="http://schemas.openxmlformats.org/drawingml/2006/main" name="Office Theme">
  <a:themeElements>
    <a:clrScheme name="Kerv">
      <a:dk1>
        <a:srgbClr val="75708F"/>
      </a:dk1>
      <a:lt1>
        <a:srgbClr val="FFFFFF"/>
      </a:lt1>
      <a:dk2>
        <a:srgbClr val="7215C9"/>
      </a:dk2>
      <a:lt2>
        <a:srgbClr val="FFFFFF"/>
      </a:lt2>
      <a:accent1>
        <a:srgbClr val="7215C9"/>
      </a:accent1>
      <a:accent2>
        <a:srgbClr val="B2F22B"/>
      </a:accent2>
      <a:accent3>
        <a:srgbClr val="FF2B6E"/>
      </a:accent3>
      <a:accent4>
        <a:srgbClr val="6BBAFF"/>
      </a:accent4>
      <a:accent5>
        <a:srgbClr val="4D3670"/>
      </a:accent5>
      <a:accent6>
        <a:srgbClr val="006B5E"/>
      </a:accent6>
      <a:hlink>
        <a:srgbClr val="6BBAFF"/>
      </a:hlink>
      <a:folHlink>
        <a:srgbClr val="7A1A4D"/>
      </a:folHlink>
    </a:clrScheme>
    <a:fontScheme name="Kerv_Trebuche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rv PP template - multi slide pick n mix - V2.0 June 2022" id="{5CC06801-7EF9-401B-B66F-D68200B12D2B}" vid="{FA699CCC-AA44-4983-B6F6-D013BE68CC7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6" ma:contentTypeDescription="Create a new document." ma:contentTypeScope="" ma:versionID="452cf507fc1a566322eac0bb5e55ce2c">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375e70638621d1ae94645430edeec2b7"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D9F70-7173-4BDC-86C0-DEEE03E90ABD}">
  <ds:schemaRefs>
    <ds:schemaRef ds:uri="http://schemas.microsoft.com/sharepoint/v3/contenttype/forms"/>
  </ds:schemaRefs>
</ds:datastoreItem>
</file>

<file path=customXml/itemProps2.xml><?xml version="1.0" encoding="utf-8"?>
<ds:datastoreItem xmlns:ds="http://schemas.openxmlformats.org/officeDocument/2006/customXml" ds:itemID="{860B1ED9-34F0-4DE5-98F6-7B4CA0BEA508}">
  <ds:schemaRefs>
    <ds:schemaRef ds:uri="40eebb42-87d1-4320-8d44-23b3d71fecb7"/>
    <ds:schemaRef ds:uri="afa96529-a04c-4c30-ba6c-662f8092d1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8153f9ac-e59a-426b-a15b-e8bacf5d4f99"/>
    <ds:schemaRef ds:uri="40e56490-e826-4ce1-8582-61b6aeb083a6"/>
  </ds:schemaRefs>
</ds:datastoreItem>
</file>

<file path=customXml/itemProps3.xml><?xml version="1.0" encoding="utf-8"?>
<ds:datastoreItem xmlns:ds="http://schemas.openxmlformats.org/officeDocument/2006/customXml" ds:itemID="{6965153C-12F5-49E4-B895-4DFD42882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53f9ac-e59a-426b-a15b-e8bacf5d4f99"/>
    <ds:schemaRef ds:uri="40e56490-e826-4ce1-8582-61b6aeb0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40</Notes>
  <HiddenSlides>0</HiddenSlide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1_Office Theme</vt:lpstr>
      <vt:lpstr>2_Office Theme</vt:lpstr>
      <vt:lpstr>Office Theme</vt:lpstr>
      <vt:lpstr>Enabling Responsible AI  within the  Microsoft AI Landscape</vt:lpstr>
      <vt:lpstr>Your presenter</vt:lpstr>
      <vt:lpstr>Today’s presentation</vt:lpstr>
      <vt:lpstr>Microsoft Agentic AI &amp;  Real Industry Applications</vt:lpstr>
      <vt:lpstr>Agentic Capability  within Microsoft AI Business Solutions</vt:lpstr>
      <vt:lpstr>Desk Booking Agent</vt:lpstr>
      <vt:lpstr>Legal Assistant</vt:lpstr>
      <vt:lpstr>Global New Product Development</vt:lpstr>
      <vt:lpstr>The Risks:  Why Responsible AI Matters</vt:lpstr>
      <vt:lpstr>PowerPoint Presentation</vt:lpstr>
      <vt:lpstr>Responsible AI</vt:lpstr>
      <vt:lpstr>PowerPoint Presentation</vt:lpstr>
      <vt:lpstr>PowerPoint Presentation</vt:lpstr>
      <vt:lpstr>PowerPoint Presentation</vt:lpstr>
      <vt:lpstr>Safeguarding Chicken wiring your estate &amp; environments</vt:lpstr>
      <vt:lpstr>Enabling Responsible AI</vt:lpstr>
      <vt:lpstr>Data Governance</vt:lpstr>
      <vt:lpstr>Data Governance</vt:lpstr>
      <vt:lpstr>PowerPoint Presentation</vt:lpstr>
      <vt:lpstr>Administration &amp; Compliance</vt:lpstr>
      <vt:lpstr>Monitoring without action is pointless          Action without automation is exhausting</vt:lpstr>
      <vt:lpstr>PowerPoint Presentation</vt:lpstr>
      <vt:lpstr>Baselining Governance</vt:lpstr>
      <vt:lpstr>Baselining Governance</vt:lpstr>
      <vt:lpstr>Baselining Governance</vt:lpstr>
      <vt:lpstr>Baselining Governance</vt:lpstr>
      <vt:lpstr>Baselining Governance</vt:lpstr>
      <vt:lpstr>Onboarding AI</vt:lpstr>
      <vt:lpstr>Not all AI is made equal… Risk categories of AI</vt:lpstr>
      <vt:lpstr>Governance &amp; Risk Management</vt:lpstr>
      <vt:lpstr>Governance &amp; Risk Management</vt:lpstr>
      <vt:lpstr>Risk Assessment</vt:lpstr>
      <vt:lpstr>Risk Management Framework - Tooling</vt:lpstr>
      <vt:lpstr>Responsible AI Solution Development</vt:lpstr>
      <vt:lpstr>Bias Assessment</vt:lpstr>
      <vt:lpstr>Explainability</vt:lpstr>
      <vt:lpstr>Putting explainability into action</vt:lpstr>
      <vt:lpstr>Red Teaming</vt:lpstr>
      <vt:lpstr>Red Teaming Process</vt:lpstr>
      <vt:lpstr>Responsible AI Development Lifecycle When developing AI powered solutions</vt:lpstr>
      <vt:lpstr>Monitoring and ROI</vt:lpstr>
      <vt:lpstr>Monitoring</vt:lpstr>
      <vt:lpstr>Outcomes and ROI Model</vt:lpstr>
      <vt:lpstr>Built in ROI calculators</vt:lpstr>
      <vt:lpstr>Responsible AI Assessment</vt:lpstr>
      <vt:lpstr>Enabling Responsible AI</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 Dorrington</dc:creator>
  <cp:revision>5</cp:revision>
  <dcterms:created xsi:type="dcterms:W3CDTF">2026-03-06T12:13:35Z</dcterms:created>
  <dcterms:modified xsi:type="dcterms:W3CDTF">2026-03-19T10:44:16Z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6867cdc-6a55-42b7-b43e-9ab0af6221ff_Enabled">
    <vt:lpwstr>true</vt:lpwstr>
  </property>
  <property fmtid="{D5CDD505-2E9C-101B-9397-08002B2CF9AE}" pid="3" name="MSIP_Label_f6867cdc-6a55-42b7-b43e-9ab0af6221ff_SetDate">
    <vt:lpwstr>2026-03-06T12:25:22Z</vt:lpwstr>
  </property>
  <property fmtid="{D5CDD505-2E9C-101B-9397-08002B2CF9AE}" pid="4" name="MSIP_Label_f6867cdc-6a55-42b7-b43e-9ab0af6221ff_Method">
    <vt:lpwstr>Standard</vt:lpwstr>
  </property>
  <property fmtid="{D5CDD505-2E9C-101B-9397-08002B2CF9AE}" pid="5" name="MSIP_Label_f6867cdc-6a55-42b7-b43e-9ab0af6221ff_Name">
    <vt:lpwstr>General</vt:lpwstr>
  </property>
  <property fmtid="{D5CDD505-2E9C-101B-9397-08002B2CF9AE}" pid="6" name="MSIP_Label_f6867cdc-6a55-42b7-b43e-9ab0af6221ff_SiteId">
    <vt:lpwstr>741678da-616a-4cd9-a82b-b5b4cf804f44</vt:lpwstr>
  </property>
  <property fmtid="{D5CDD505-2E9C-101B-9397-08002B2CF9AE}" pid="7" name="MSIP_Label_f6867cdc-6a55-42b7-b43e-9ab0af6221ff_ActionId">
    <vt:lpwstr>4d15a34e-06ed-4e82-91fe-bd5ac1659e3e</vt:lpwstr>
  </property>
  <property fmtid="{D5CDD505-2E9C-101B-9397-08002B2CF9AE}" pid="8" name="MSIP_Label_f6867cdc-6a55-42b7-b43e-9ab0af6221ff_ContentBits">
    <vt:lpwstr>0</vt:lpwstr>
  </property>
  <property fmtid="{D5CDD505-2E9C-101B-9397-08002B2CF9AE}" pid="9" name="MSIP_Label_f6867cdc-6a55-42b7-b43e-9ab0af6221ff_Tag">
    <vt:lpwstr>10, 3, 0, 1</vt:lpwstr>
  </property>
  <property fmtid="{D5CDD505-2E9C-101B-9397-08002B2CF9AE}" pid="10" name="ContentTypeId">
    <vt:lpwstr>0x01010079A3BD4337237141BE49743F30880AA8</vt:lpwstr>
  </property>
  <property fmtid="{D5CDD505-2E9C-101B-9397-08002B2CF9AE}" pid="11" name="MediaServiceImageTags">
    <vt:lpwstr/>
  </property>
</Properties>
</file>