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25"/>
  </p:notesMasterIdLst>
  <p:sldIdLst>
    <p:sldId id="256" r:id="rId6"/>
    <p:sldId id="2145706456" r:id="rId7"/>
    <p:sldId id="2145706430" r:id="rId8"/>
    <p:sldId id="2145706431" r:id="rId9"/>
    <p:sldId id="2145706432" r:id="rId10"/>
    <p:sldId id="2145706457" r:id="rId11"/>
    <p:sldId id="2145706435" r:id="rId12"/>
    <p:sldId id="2145706448" r:id="rId13"/>
    <p:sldId id="2145706450" r:id="rId14"/>
    <p:sldId id="2145706437" r:id="rId15"/>
    <p:sldId id="259" r:id="rId16"/>
    <p:sldId id="2145706440" r:id="rId17"/>
    <p:sldId id="2145706451" r:id="rId18"/>
    <p:sldId id="2145706452" r:id="rId19"/>
    <p:sldId id="2145706453" r:id="rId20"/>
    <p:sldId id="2145706446" r:id="rId21"/>
    <p:sldId id="2145706458" r:id="rId22"/>
    <p:sldId id="2145706454" r:id="rId23"/>
    <p:sldId id="21457064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EBC1A4-82A6-9E9D-B408-E492D93A53D8}" name="Olivia McMillan" initials="OM" userId="S::olivia.mcmillan@iplicit.com::a899b7fb-3e34-4fea-8f69-a6e089b9e6a8" providerId="AD"/>
  <p188:author id="{09F134E5-C2B2-D1D6-6C5D-B82274398435}" name="Ben Crow" initials="BC" userId="S::ben.crow@iplicit.com::6c5a1cb2-a2fe-4079-b989-54f0b7436935" providerId="AD"/>
  <p188:author id="{F2AEE6EC-E763-8721-5E8B-4A2D1C3048B3}" name="Jack Doyle [PR &amp; COMMS]" initials="JD" userId="S::jack.doyle@iPlicit.com::6cace62a-b1c8-4a40-a48e-e2bfd1a294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3B"/>
    <a:srgbClr val="FE026E"/>
    <a:srgbClr val="00B5E2"/>
    <a:srgbClr val="FFCCE2"/>
    <a:srgbClr val="E6F8FC"/>
    <a:srgbClr val="FE006E"/>
    <a:srgbClr val="050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F9547-F6A1-49D8-8892-32BD43FA6DDE}" v="77" dt="2026-03-02T10:56:26.044"/>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48" autoAdjust="0"/>
  </p:normalViewPr>
  <p:slideViewPr>
    <p:cSldViewPr snapToGrid="0">
      <p:cViewPr varScale="1">
        <p:scale>
          <a:sx n="96" d="100"/>
          <a:sy n="96" d="100"/>
        </p:scale>
        <p:origin x="111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99B8E-CE7E-4F5F-A630-860882AE27B3}"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4F7F8-036F-44C9-9FFE-F80A8A64BF29}" type="slidenum">
              <a:rPr lang="en-GB" smtClean="0"/>
              <a:t>‹#›</a:t>
            </a:fld>
            <a:endParaRPr lang="en-GB"/>
          </a:p>
        </p:txBody>
      </p:sp>
    </p:spTree>
    <p:extLst>
      <p:ext uri="{BB962C8B-B14F-4D97-AF65-F5344CB8AC3E}">
        <p14:creationId xmlns:p14="http://schemas.microsoft.com/office/powerpoint/2010/main" val="120102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a:t>Good afternoon, I am Paul Sparkes, I am the Chief Product Officer here at </a:t>
            </a:r>
            <a:r>
              <a:rPr lang="en-US" b="1" err="1"/>
              <a:t>iplicit</a:t>
            </a:r>
            <a:r>
              <a:rPr lang="en-US" b="1"/>
              <a:t> – the powerful accounting software for modern finance teams</a:t>
            </a:r>
          </a:p>
          <a:p>
            <a:endParaRPr lang="en-US" b="1"/>
          </a:p>
          <a:p>
            <a:r>
              <a:rPr lang="en-US" b="1"/>
              <a:t>...Welcome to our discussion around how charity finance teams can embrace AI, but more importantly not be dragged into the goldrush, we think having a well thought out strategy is more important...</a:t>
            </a:r>
            <a:endParaRPr lang="en-US" b="1">
              <a:solidFill>
                <a:srgbClr val="000000"/>
              </a:solidFill>
            </a:endParaRPr>
          </a:p>
          <a:p>
            <a:pPr>
              <a:buFont typeface="Arial,Sans-Serif"/>
            </a:pPr>
            <a:r>
              <a:rPr lang="en-US" b="1">
                <a:solidFill>
                  <a:srgbClr val="242424"/>
                </a:solidFill>
              </a:rPr>
              <a:t> </a:t>
            </a:r>
            <a:endParaRPr lang="en-US" b="1"/>
          </a:p>
          <a:p>
            <a:pPr>
              <a:buFont typeface="Arial,Sans-Serif"/>
            </a:pPr>
            <a:endParaRPr lang="en-US" b="1">
              <a:solidFill>
                <a:srgbClr val="000000"/>
              </a:solidFill>
            </a:endParaRPr>
          </a:p>
          <a:p>
            <a:endParaRPr lang="en-GB"/>
          </a:p>
          <a:p>
            <a:endParaRPr lang="en-GB"/>
          </a:p>
        </p:txBody>
      </p:sp>
      <p:sp>
        <p:nvSpPr>
          <p:cNvPr id="4" name="Slide Number Placeholder 3"/>
          <p:cNvSpPr>
            <a:spLocks noGrp="1"/>
          </p:cNvSpPr>
          <p:nvPr>
            <p:ph type="sldNum" sz="quarter" idx="5"/>
          </p:nvPr>
        </p:nvSpPr>
        <p:spPr/>
        <p:txBody>
          <a:bodyPr/>
          <a:lstStyle/>
          <a:p>
            <a:fld id="{5AF4F7F8-036F-44C9-9FFE-F80A8A64BF29}" type="slidenum">
              <a:rPr lang="en-GB" smtClean="0"/>
              <a:t>1</a:t>
            </a:fld>
            <a:endParaRPr lang="en-GB"/>
          </a:p>
        </p:txBody>
      </p:sp>
    </p:spTree>
    <p:extLst>
      <p:ext uri="{BB962C8B-B14F-4D97-AF65-F5344CB8AC3E}">
        <p14:creationId xmlns:p14="http://schemas.microsoft.com/office/powerpoint/2010/main" val="25005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Font typeface="Arial"/>
              <a:defRPr/>
            </a:pPr>
            <a:r>
              <a:rPr lang="en-GB" b="1" dirty="0"/>
              <a:t>So firstly.... </a:t>
            </a:r>
            <a:r>
              <a:rPr lang="en-GB" b="1" u="sng" dirty="0">
                <a:highlight>
                  <a:srgbClr val="FFFF00"/>
                </a:highlight>
              </a:rPr>
              <a:t>Core systems</a:t>
            </a:r>
            <a:r>
              <a:rPr lang="en-GB" b="1" dirty="0"/>
              <a:t> </a:t>
            </a:r>
            <a:endParaRPr lang="en-GB" b="1" i="1" dirty="0"/>
          </a:p>
          <a:p>
            <a:pPr>
              <a:buFont typeface="Arial"/>
              <a:defRPr/>
            </a:pPr>
            <a:endParaRPr lang="en-GB" b="1" dirty="0"/>
          </a:p>
          <a:p>
            <a:pPr>
              <a:buFont typeface="Arial"/>
              <a:defRPr/>
            </a:pPr>
            <a:r>
              <a:rPr lang="en-GB" b="1" dirty="0"/>
              <a:t>What are the tell-tale signs a finance function’s system isn’t ready?</a:t>
            </a:r>
            <a:endParaRPr lang="en-GB" b="1" i="1" dirty="0"/>
          </a:p>
          <a:p>
            <a:pPr>
              <a:buFont typeface="Arial"/>
              <a:defRPr/>
            </a:pPr>
            <a:endParaRPr lang="en-GB" b="1" dirty="0"/>
          </a:p>
          <a:p>
            <a:pPr marL="285750" indent="-285750">
              <a:buFont typeface="Arial"/>
              <a:buChar char="•"/>
              <a:defRPr/>
            </a:pPr>
            <a:r>
              <a:rPr lang="en-GB" sz="1200" b="1" i="0" kern="1200" dirty="0">
                <a:solidFill>
                  <a:schemeClr val="tx1"/>
                </a:solidFill>
                <a:effectLst/>
                <a:latin typeface="+mn-lt"/>
                <a:ea typeface="+mn-ea"/>
                <a:cs typeface="+mn-cs"/>
              </a:rPr>
              <a:t>Do you feel your finance system can scale reliably with your organisation, without a corresponding rise in the number of staff? </a:t>
            </a:r>
            <a:endParaRPr lang="en-GB" b="1" i="1" dirty="0"/>
          </a:p>
          <a:p>
            <a:pPr marL="285750" indent="-285750">
              <a:buFont typeface="Arial"/>
              <a:buChar char="•"/>
              <a:defRPr/>
            </a:pPr>
            <a:r>
              <a:rPr lang="en-GB" sz="1200" b="1" i="0" kern="1200" dirty="0">
                <a:solidFill>
                  <a:schemeClr val="tx1"/>
                </a:solidFill>
                <a:effectLst/>
                <a:latin typeface="+mn-lt"/>
                <a:ea typeface="+mn-ea"/>
                <a:cs typeface="+mn-cs"/>
              </a:rPr>
              <a:t>Does your software automate the processing of invoices and match them with supplier records and POs?</a:t>
            </a:r>
            <a:endParaRPr lang="en-GB" b="1" i="1" dirty="0"/>
          </a:p>
          <a:p>
            <a:pPr marL="285750" indent="-285750">
              <a:buFont typeface="Arial"/>
              <a:buChar char="•"/>
              <a:defRPr/>
            </a:pPr>
            <a:r>
              <a:rPr lang="en-GB" sz="1200" b="1" i="0" kern="1200" dirty="0">
                <a:solidFill>
                  <a:schemeClr val="tx1"/>
                </a:solidFill>
                <a:effectLst/>
                <a:latin typeface="+mn-lt"/>
                <a:ea typeface="+mn-ea"/>
                <a:cs typeface="+mn-cs"/>
              </a:rPr>
              <a:t>Can it use machine learning to make these matches better? </a:t>
            </a:r>
            <a:endParaRPr lang="en-GB" b="1" i="1" dirty="0"/>
          </a:p>
          <a:p>
            <a:pPr marL="285750" indent="-285750">
              <a:buFont typeface="Arial"/>
              <a:buChar char="•"/>
              <a:defRPr/>
            </a:pPr>
            <a:r>
              <a:rPr lang="en-GB" sz="1200" b="1" i="0" kern="1200" dirty="0">
                <a:solidFill>
                  <a:schemeClr val="tx1"/>
                </a:solidFill>
                <a:effectLst/>
                <a:latin typeface="+mn-lt"/>
                <a:ea typeface="+mn-ea"/>
                <a:cs typeface="+mn-cs"/>
              </a:rPr>
              <a:t>Can your system schedule recurring tasks and processes?  </a:t>
            </a:r>
            <a:endParaRPr lang="en-GB" b="1" i="1" dirty="0"/>
          </a:p>
          <a:p>
            <a:pPr marL="285750" indent="-285750">
              <a:buFont typeface="Arial"/>
              <a:buChar char="•"/>
              <a:defRPr/>
            </a:pPr>
            <a:r>
              <a:rPr lang="en-GB" sz="1200" b="1" i="0" kern="1200" dirty="0">
                <a:solidFill>
                  <a:schemeClr val="tx1"/>
                </a:solidFill>
                <a:effectLst/>
                <a:latin typeface="+mn-lt"/>
                <a:ea typeface="+mn-ea"/>
                <a:cs typeface="+mn-cs"/>
              </a:rPr>
              <a:t>Are you happy with the number of third-party applications connected to the finance system? </a:t>
            </a:r>
            <a:endParaRPr lang="en-GB" b="1" i="1" dirty="0"/>
          </a:p>
          <a:p>
            <a:endParaRPr lang="en-US" b="1" dirty="0"/>
          </a:p>
          <a:p>
            <a:pPr>
              <a:buFont typeface="Arial"/>
              <a:defRPr/>
            </a:pPr>
            <a:r>
              <a:rPr lang="en-GB" b="1" dirty="0"/>
              <a:t>Secondly... </a:t>
            </a:r>
            <a:r>
              <a:rPr lang="en-GB" b="1" u="sng" dirty="0">
                <a:highlight>
                  <a:srgbClr val="FFFF00"/>
                </a:highlight>
              </a:rPr>
              <a:t>Data quality</a:t>
            </a:r>
            <a:r>
              <a:rPr lang="en-GB" b="1" u="sng" dirty="0"/>
              <a:t> </a:t>
            </a:r>
            <a:endParaRPr lang="en-GB" dirty="0"/>
          </a:p>
          <a:p>
            <a:pPr>
              <a:buFont typeface="Arial"/>
              <a:defRPr/>
            </a:pPr>
            <a:endParaRPr lang="en-GB" b="1" dirty="0"/>
          </a:p>
          <a:p>
            <a:pPr>
              <a:buFont typeface="Arial"/>
              <a:defRPr/>
            </a:pPr>
            <a:r>
              <a:rPr lang="en-GB" b="1" dirty="0"/>
              <a:t>What practical steps can teams take to build trustworthy data foundations now? </a:t>
            </a:r>
            <a:endParaRPr lang="en-GB" dirty="0"/>
          </a:p>
          <a:p>
            <a:pPr marL="628650" lvl="1" indent="-171450">
              <a:buFont typeface="Arial" panose="020B0604020202020204" pitchFamily="34" charset="0"/>
              <a:buChar char="•"/>
              <a:defRPr/>
            </a:pPr>
            <a:endParaRPr lang="en-US" b="1" dirty="0">
              <a:ea typeface="+mn-lt"/>
              <a:cs typeface="+mn-lt"/>
            </a:endParaRPr>
          </a:p>
          <a:p>
            <a:pPr marL="628650" marR="0" lvl="1" indent="-171450" algn="l" defTabSz="914400">
              <a:lnSpc>
                <a:spcPct val="100000"/>
              </a:lnSpc>
              <a:spcBef>
                <a:spcPts val="0"/>
              </a:spcBef>
              <a:spcAft>
                <a:spcPts val="0"/>
              </a:spcAft>
              <a:buClrTx/>
              <a:buSzTx/>
              <a:buFont typeface="Arial" panose="020B0604020202020204" pitchFamily="34" charset="0"/>
              <a:buChar char="•"/>
              <a:tabLst/>
              <a:defRPr/>
            </a:pPr>
            <a:r>
              <a:rPr lang="en-US" sz="1200" b="1" dirty="0">
                <a:ea typeface="+mn-lt"/>
                <a:cs typeface="+mn-lt"/>
              </a:rPr>
              <a:t>Does your finance system allow secure cloud data access?</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effectLst/>
                <a:latin typeface="+mn-lt"/>
                <a:ea typeface="+mn-ea"/>
                <a:cs typeface="+mn-cs"/>
              </a:rPr>
              <a:t>Is your system providing real time financial information? </a:t>
            </a:r>
            <a:endParaRPr lang="en-GB" sz="1200" b="1" i="0" kern="1200" dirty="0">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effectLst/>
                <a:latin typeface="+mn-lt"/>
                <a:ea typeface="+mn-ea"/>
                <a:cs typeface="+mn-cs"/>
              </a:rPr>
              <a:t>Can you produce management information within 5-10 days of month-end? </a:t>
            </a:r>
            <a:endParaRPr lang="en-GB" sz="1200" b="1" i="0" kern="1200" dirty="0">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effectLst/>
                <a:latin typeface="+mn-lt"/>
                <a:ea typeface="+mn-ea"/>
                <a:cs typeface="+mn-cs"/>
              </a:rPr>
              <a:t>Have you stopped crosschecking all data to see if it’s accurate? </a:t>
            </a:r>
            <a:endParaRPr lang="en-GB" sz="1200" b="1" i="0" kern="1200" dirty="0">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effectLst/>
                <a:latin typeface="+mn-lt"/>
                <a:ea typeface="+mn-ea"/>
                <a:cs typeface="+mn-cs"/>
              </a:rPr>
              <a:t>Does the finance system connect smoothly with other software without rekeying of data? </a:t>
            </a:r>
            <a:endParaRPr lang="en-GB" sz="1200" b="1" i="0" kern="1200" dirty="0">
              <a:effectLst/>
              <a:latin typeface="+mn-lt"/>
            </a:endParaRPr>
          </a:p>
          <a:p>
            <a:pPr marL="628650" lvl="1" indent="-171450">
              <a:buFont typeface="Arial" panose="020B0604020202020204" pitchFamily="34" charset="0"/>
              <a:buChar char="•"/>
              <a:defRPr/>
            </a:pPr>
            <a:r>
              <a:rPr lang="en-US" sz="1200" b="1" dirty="0">
                <a:latin typeface="Jost"/>
              </a:rPr>
              <a:t>What would support you </a:t>
            </a:r>
            <a:r>
              <a:rPr lang="en-US" b="1" dirty="0">
                <a:latin typeface="Jost"/>
              </a:rPr>
              <a:t>and your stakeholders to</a:t>
            </a:r>
            <a:r>
              <a:rPr lang="en-US" sz="1200" b="1" dirty="0">
                <a:latin typeface="Jost"/>
              </a:rPr>
              <a:t> make decisions faster?</a:t>
            </a:r>
          </a:p>
          <a:p>
            <a:endParaRPr lang="en-US" b="1" dirty="0"/>
          </a:p>
          <a:p>
            <a:endParaRPr lang="en-US" b="1" dirty="0"/>
          </a:p>
          <a:p>
            <a:pPr>
              <a:buFont typeface="Arial"/>
              <a:defRPr/>
            </a:pPr>
            <a:r>
              <a:rPr lang="en-GB" b="1" dirty="0"/>
              <a:t>Lastly... </a:t>
            </a:r>
            <a:r>
              <a:rPr lang="en-GB" b="1" u="sng" dirty="0">
                <a:highlight>
                  <a:srgbClr val="FFFF00"/>
                </a:highlight>
              </a:rPr>
              <a:t>Team confidence</a:t>
            </a:r>
            <a:r>
              <a:rPr lang="en-GB" b="1" dirty="0"/>
              <a:t> </a:t>
            </a:r>
            <a:endParaRPr lang="en-GB" dirty="0"/>
          </a:p>
          <a:p>
            <a:pPr>
              <a:buFont typeface="Arial"/>
              <a:defRPr/>
            </a:pPr>
            <a:endParaRPr lang="en-GB" b="1" dirty="0"/>
          </a:p>
          <a:p>
            <a:pPr>
              <a:buFont typeface="Arial"/>
              <a:defRPr/>
            </a:pPr>
            <a:r>
              <a:rPr lang="en-GB" b="1" dirty="0"/>
              <a:t>How do you help your people feel empowered (and not threatened) by AI?</a:t>
            </a:r>
            <a:endParaRPr lang="en-GB" dirty="0"/>
          </a:p>
          <a:p>
            <a:pPr marL="171450" lvl="0" indent="-171450">
              <a:buFont typeface="Arial"/>
              <a:buChar char="•"/>
              <a:defRPr/>
            </a:pPr>
            <a:endParaRPr lang="en-GB" b="1" dirty="0"/>
          </a:p>
          <a:p>
            <a:pPr marL="171450" indent="-171450">
              <a:buFont typeface="Arial"/>
              <a:buChar char="•"/>
              <a:defRPr/>
            </a:pPr>
            <a:r>
              <a:rPr lang="en-US" b="1" dirty="0"/>
              <a:t>We need to educate the users as to the 'why'</a:t>
            </a:r>
            <a:endParaRPr lang="en-GB" dirty="0"/>
          </a:p>
          <a:p>
            <a:pPr marL="171450" indent="-171450">
              <a:buFont typeface="Arial"/>
              <a:buChar char="•"/>
              <a:defRPr/>
            </a:pPr>
            <a:r>
              <a:rPr lang="en-US" b="1" dirty="0"/>
              <a:t>'Why' we need to carefully consider how we adopt AI, 'what' tools we do and should use, and 'how' it will affect their work.</a:t>
            </a:r>
            <a:endParaRPr lang="en-GB" dirty="0"/>
          </a:p>
          <a:p>
            <a:pPr>
              <a:defRPr/>
            </a:pPr>
            <a:endParaRPr lang="en-US" b="1" dirty="0"/>
          </a:p>
          <a:p>
            <a:endParaRPr lang="en-US" b="1" dirty="0"/>
          </a:p>
          <a:p>
            <a:r>
              <a:rPr lang="en-US" b="1" dirty="0"/>
              <a:t>So to be an AI Winner...</a:t>
            </a:r>
            <a:endParaRPr lang="en-US" dirty="0"/>
          </a:p>
          <a:p>
            <a:endParaRPr lang="en-US" b="1" dirty="0"/>
          </a:p>
          <a:p>
            <a:pPr marL="171450" indent="-171450">
              <a:buFont typeface="Arial"/>
              <a:buChar char="•"/>
            </a:pPr>
            <a:r>
              <a:rPr lang="en-GB" b="1" i="1" dirty="0"/>
              <a:t>The Core finance systems is in check ✅</a:t>
            </a:r>
            <a:endParaRPr lang="en-US" dirty="0"/>
          </a:p>
          <a:p>
            <a:pPr marL="171450" indent="-171450">
              <a:buFont typeface="Arial"/>
              <a:buChar char="•"/>
            </a:pPr>
            <a:r>
              <a:rPr lang="en-GB" b="1" i="1" dirty="0"/>
              <a:t>The Data IS well structured and accessible ✅</a:t>
            </a:r>
            <a:endParaRPr lang="en-US" dirty="0"/>
          </a:p>
          <a:p>
            <a:pPr marL="171450" indent="-171450">
              <a:buFont typeface="Arial"/>
              <a:buChar char="•"/>
            </a:pPr>
            <a:r>
              <a:rPr lang="en-GB" b="1" i="1" dirty="0"/>
              <a:t>Your teams have the confidence to use AI without fear or hesitation…✅</a:t>
            </a:r>
            <a:endParaRPr lang="en-US" dirty="0"/>
          </a:p>
          <a:p>
            <a:pPr marL="171450" indent="-171450">
              <a:buFont typeface="Arial"/>
              <a:buChar char="•"/>
            </a:pPr>
            <a:endParaRPr lang="en-US" b="1" dirty="0"/>
          </a:p>
          <a:p>
            <a:endParaRPr lang="en-GB" dirty="0"/>
          </a:p>
        </p:txBody>
      </p:sp>
      <p:sp>
        <p:nvSpPr>
          <p:cNvPr id="4" name="Slide Number Placeholder 3"/>
          <p:cNvSpPr>
            <a:spLocks noGrp="1"/>
          </p:cNvSpPr>
          <p:nvPr>
            <p:ph type="sldNum" sz="quarter" idx="5"/>
          </p:nvPr>
        </p:nvSpPr>
        <p:spPr/>
        <p:txBody>
          <a:bodyPr/>
          <a:lstStyle/>
          <a:p>
            <a:fld id="{5AF4F7F8-036F-44C9-9FFE-F80A8A64BF29}" type="slidenum">
              <a:rPr lang="en-GB" smtClean="0"/>
              <a:t>11</a:t>
            </a:fld>
            <a:endParaRPr lang="en-GB"/>
          </a:p>
        </p:txBody>
      </p:sp>
    </p:spTree>
    <p:extLst>
      <p:ext uri="{BB962C8B-B14F-4D97-AF65-F5344CB8AC3E}">
        <p14:creationId xmlns:p14="http://schemas.microsoft.com/office/powerpoint/2010/main" val="27194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43FCF-11AE-0E51-8A84-D59480FFB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4BB81-44A6-8AAD-2616-CF20775C33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80E825A-2828-4084-E1D5-9B3D80FACBD9}"/>
              </a:ext>
            </a:extLst>
          </p:cNvPr>
          <p:cNvSpPr>
            <a:spLocks noGrp="1"/>
          </p:cNvSpPr>
          <p:nvPr>
            <p:ph type="body" idx="1"/>
          </p:nvPr>
        </p:nvSpPr>
        <p:spPr/>
        <p:txBody>
          <a:bodyPr/>
          <a:lstStyle/>
          <a:p>
            <a:pPr>
              <a:defRPr/>
            </a:pPr>
            <a:r>
              <a:rPr lang="en-GB" b="1"/>
              <a:t>So that's what it takes, but where to start?</a:t>
            </a:r>
            <a:endParaRPr lang="en-GB" sz="1200" b="1"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0D90A16-BA9E-ECAA-2566-222A98ACF568}"/>
              </a:ext>
            </a:extLst>
          </p:cNvPr>
          <p:cNvSpPr>
            <a:spLocks noGrp="1"/>
          </p:cNvSpPr>
          <p:nvPr>
            <p:ph type="sldNum" sz="quarter" idx="5"/>
          </p:nvPr>
        </p:nvSpPr>
        <p:spPr/>
        <p:txBody>
          <a:bodyPr/>
          <a:lstStyle/>
          <a:p>
            <a:fld id="{5AF4F7F8-036F-44C9-9FFE-F80A8A64BF29}" type="slidenum">
              <a:rPr lang="en-GB" smtClean="0"/>
              <a:t>12</a:t>
            </a:fld>
            <a:endParaRPr lang="en-GB"/>
          </a:p>
        </p:txBody>
      </p:sp>
    </p:spTree>
    <p:extLst>
      <p:ext uri="{BB962C8B-B14F-4D97-AF65-F5344CB8AC3E}">
        <p14:creationId xmlns:p14="http://schemas.microsoft.com/office/powerpoint/2010/main" val="72538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Font typeface="Arial"/>
            </a:pPr>
            <a:r>
              <a:rPr lang="en-US" b="1"/>
              <a:t>So, being practical and realistic -  what are the 3 pragmatic things YOU can do in the next 6 months to get AI-ready?</a:t>
            </a:r>
          </a:p>
          <a:p>
            <a:pPr marL="0" indent="0">
              <a:buFont typeface="Arial"/>
              <a:buNone/>
            </a:pPr>
            <a:endParaRPr lang="en-US" b="1" i="1"/>
          </a:p>
          <a:p>
            <a:r>
              <a:rPr lang="en-GB" b="1" u="sng"/>
              <a:t>1) Core</a:t>
            </a:r>
            <a:r>
              <a:rPr lang="en-GB" sz="1200" b="1" u="sng" kern="1200">
                <a:solidFill>
                  <a:schemeClr val="tx1"/>
                </a:solidFill>
                <a:effectLst/>
                <a:latin typeface="+mn-lt"/>
                <a:ea typeface="+mn-ea"/>
                <a:cs typeface="+mn-cs"/>
              </a:rPr>
              <a:t> finance </a:t>
            </a:r>
            <a:r>
              <a:rPr lang="en-GB" b="1" u="sng"/>
              <a:t>systems</a:t>
            </a:r>
          </a:p>
          <a:p>
            <a:endParaRPr lang="en-GB" b="1"/>
          </a:p>
          <a:p>
            <a:pPr marL="285750" indent="-285750">
              <a:buFont typeface="Arial"/>
              <a:buChar char="•"/>
            </a:pPr>
            <a:r>
              <a:rPr lang="en-GB" b="1"/>
              <a:t>Consider modernising</a:t>
            </a:r>
            <a:r>
              <a:rPr lang="en-GB" sz="1200" b="1" kern="1200">
                <a:solidFill>
                  <a:schemeClr val="tx1"/>
                </a:solidFill>
                <a:effectLst/>
                <a:latin typeface="+mn-lt"/>
                <a:ea typeface="+mn-ea"/>
                <a:cs typeface="+mn-cs"/>
              </a:rPr>
              <a:t> the core with a view to adopting AI </a:t>
            </a:r>
            <a:r>
              <a:rPr lang="en-GB" b="1"/>
              <a:t>later</a:t>
            </a:r>
            <a:endParaRPr lang="en-GB"/>
          </a:p>
          <a:p>
            <a:pPr marL="285750" indent="-285750">
              <a:buFont typeface="Arial"/>
              <a:buChar char="•"/>
            </a:pPr>
            <a:r>
              <a:rPr lang="en-GB" b="1"/>
              <a:t>Moving </a:t>
            </a:r>
            <a:r>
              <a:rPr lang="en-GB" sz="1200" b="1" kern="1200">
                <a:solidFill>
                  <a:schemeClr val="tx1"/>
                </a:solidFill>
                <a:effectLst/>
                <a:latin typeface="+mn-lt"/>
                <a:ea typeface="+mn-ea"/>
                <a:cs typeface="+mn-cs"/>
              </a:rPr>
              <a:t>away from legacy on-prem finance systems (or </a:t>
            </a:r>
            <a:r>
              <a:rPr lang="en-GB" b="1"/>
              <a:t>outgrown entry level systems</a:t>
            </a:r>
            <a:r>
              <a:rPr lang="en-GB" sz="1200" b="1" kern="1200">
                <a:solidFill>
                  <a:schemeClr val="tx1"/>
                </a:solidFill>
                <a:effectLst/>
                <a:latin typeface="+mn-lt"/>
                <a:ea typeface="+mn-ea"/>
                <a:cs typeface="+mn-cs"/>
              </a:rPr>
              <a:t>) </a:t>
            </a:r>
            <a:r>
              <a:rPr lang="en-GB" b="1"/>
              <a:t>is a logical step to get AI ready</a:t>
            </a:r>
            <a:endParaRPr lang="en-GB"/>
          </a:p>
          <a:p>
            <a:pPr marL="285750" indent="-285750">
              <a:buFont typeface="Arial"/>
              <a:buChar char="•"/>
            </a:pPr>
            <a:r>
              <a:rPr lang="en-GB" b="1"/>
              <a:t>Choose</a:t>
            </a:r>
            <a:r>
              <a:rPr lang="en-GB" sz="1200" b="1" kern="1200">
                <a:solidFill>
                  <a:schemeClr val="tx1"/>
                </a:solidFill>
                <a:effectLst/>
                <a:latin typeface="+mn-lt"/>
                <a:ea typeface="+mn-ea"/>
                <a:cs typeface="+mn-cs"/>
              </a:rPr>
              <a:t> a system that integrates seamlessly with </a:t>
            </a:r>
            <a:r>
              <a:rPr lang="en-GB" b="1"/>
              <a:t>other cloud based </a:t>
            </a:r>
            <a:r>
              <a:rPr lang="en-GB" sz="1200" b="1" kern="1200">
                <a:solidFill>
                  <a:schemeClr val="tx1"/>
                </a:solidFill>
                <a:effectLst/>
                <a:latin typeface="+mn-lt"/>
                <a:ea typeface="+mn-ea"/>
                <a:cs typeface="+mn-cs"/>
              </a:rPr>
              <a:t>systems (CRM, inventory management, payments, Excel, etc.)</a:t>
            </a:r>
            <a:endParaRPr lang="en-GB"/>
          </a:p>
          <a:p>
            <a:pPr marL="285750" indent="-285750">
              <a:buFont typeface="Arial"/>
              <a:buChar char="•"/>
            </a:pPr>
            <a:endParaRPr lang="en-GB" b="1" u="sng"/>
          </a:p>
          <a:p>
            <a:r>
              <a:rPr lang="en-GB" b="1" u="sng"/>
              <a:t>2) Data</a:t>
            </a:r>
            <a:r>
              <a:rPr lang="en-GB" sz="1200" b="1" u="sng" kern="1200">
                <a:solidFill>
                  <a:schemeClr val="tx1"/>
                </a:solidFill>
                <a:effectLst/>
                <a:latin typeface="+mn-lt"/>
                <a:ea typeface="+mn-ea"/>
                <a:cs typeface="+mn-cs"/>
              </a:rPr>
              <a:t> </a:t>
            </a:r>
            <a:r>
              <a:rPr lang="en-GB" b="1" u="sng"/>
              <a:t>quality</a:t>
            </a:r>
            <a:endParaRPr lang="en-GB"/>
          </a:p>
          <a:p>
            <a:endParaRPr lang="en-GB" b="1"/>
          </a:p>
          <a:p>
            <a:pPr marL="285750" indent="-285750">
              <a:buFont typeface="Arial"/>
              <a:buChar char="•"/>
            </a:pPr>
            <a:r>
              <a:rPr lang="en-GB" b="1"/>
              <a:t>Obviously your data needs to be in the cloud </a:t>
            </a:r>
            <a:endParaRPr lang="en-GB"/>
          </a:p>
          <a:p>
            <a:pPr marL="285750" indent="-285750">
              <a:buFont typeface="Arial"/>
              <a:buChar char="•"/>
            </a:pPr>
            <a:r>
              <a:rPr lang="en-GB" b="1"/>
              <a:t>Ensure it's clean  and available in real time</a:t>
            </a:r>
            <a:endParaRPr lang="en-GB"/>
          </a:p>
          <a:p>
            <a:pPr marL="285750" indent="-285750">
              <a:buFont typeface="Arial"/>
              <a:buChar char="•"/>
            </a:pPr>
            <a:r>
              <a:rPr lang="en-GB" b="1"/>
              <a:t>Ensure its</a:t>
            </a:r>
            <a:r>
              <a:rPr lang="en-GB" sz="1200" b="1" kern="1200">
                <a:solidFill>
                  <a:schemeClr val="tx1"/>
                </a:solidFill>
                <a:effectLst/>
                <a:latin typeface="+mn-lt"/>
                <a:ea typeface="+mn-ea"/>
                <a:cs typeface="+mn-cs"/>
              </a:rPr>
              <a:t> working harmoniously with other data-streams within your business</a:t>
            </a:r>
            <a:endParaRPr lang="en-GB"/>
          </a:p>
          <a:p>
            <a:pPr marL="285750" indent="-285750">
              <a:buFont typeface="Arial"/>
              <a:buChar char="•"/>
            </a:pPr>
            <a:r>
              <a:rPr lang="en-GB" b="1"/>
              <a:t>Eliminate</a:t>
            </a:r>
            <a:r>
              <a:rPr lang="en-GB" sz="1200" b="1" kern="1200">
                <a:solidFill>
                  <a:schemeClr val="tx1"/>
                </a:solidFill>
                <a:effectLst/>
                <a:latin typeface="+mn-lt"/>
                <a:ea typeface="+mn-ea"/>
                <a:cs typeface="+mn-cs"/>
              </a:rPr>
              <a:t> as much manual re-keying/ intervention as possible to minimise errors</a:t>
            </a:r>
            <a:r>
              <a:rPr lang="en-GB" b="1"/>
              <a:t> – the mantra is</a:t>
            </a:r>
            <a:r>
              <a:rPr lang="en-GB" sz="1200" b="1" kern="1200">
                <a:solidFill>
                  <a:schemeClr val="tx1"/>
                </a:solidFill>
                <a:effectLst/>
                <a:latin typeface="+mn-lt"/>
                <a:ea typeface="+mn-ea"/>
                <a:cs typeface="+mn-cs"/>
              </a:rPr>
              <a:t> </a:t>
            </a:r>
            <a:r>
              <a:rPr lang="en-GB" b="1"/>
              <a:t>'garbage</a:t>
            </a:r>
            <a:r>
              <a:rPr lang="en-GB" sz="1200" b="1" kern="1200">
                <a:solidFill>
                  <a:schemeClr val="tx1"/>
                </a:solidFill>
                <a:effectLst/>
                <a:latin typeface="+mn-lt"/>
                <a:ea typeface="+mn-ea"/>
                <a:cs typeface="+mn-cs"/>
              </a:rPr>
              <a:t> in-garbage </a:t>
            </a:r>
            <a:r>
              <a:rPr lang="en-GB" b="1"/>
              <a:t>out'</a:t>
            </a:r>
            <a:endParaRPr lang="en-GB"/>
          </a:p>
          <a:p>
            <a:endParaRPr lang="en-GB" b="1" u="sng"/>
          </a:p>
          <a:p>
            <a:pPr>
              <a:buFont typeface="Arial"/>
            </a:pPr>
            <a:r>
              <a:rPr lang="en-GB" b="1" u="sng"/>
              <a:t>3) Team</a:t>
            </a:r>
            <a:r>
              <a:rPr lang="en-GB" sz="1200" b="1" u="sng" kern="1200">
                <a:solidFill>
                  <a:schemeClr val="tx1"/>
                </a:solidFill>
                <a:effectLst/>
                <a:latin typeface="+mn-lt"/>
                <a:ea typeface="+mn-ea"/>
                <a:cs typeface="+mn-cs"/>
              </a:rPr>
              <a:t> </a:t>
            </a:r>
            <a:r>
              <a:rPr lang="en-GB" b="1" u="sng"/>
              <a:t>confidence</a:t>
            </a:r>
            <a:endParaRPr lang="en-GB"/>
          </a:p>
          <a:p>
            <a:endParaRPr lang="en-GB" b="1"/>
          </a:p>
          <a:p>
            <a:pPr marL="285750" indent="-285750">
              <a:buFont typeface="Arial"/>
              <a:buChar char="•"/>
            </a:pPr>
            <a:r>
              <a:rPr lang="en-GB" b="1"/>
              <a:t>Get</a:t>
            </a:r>
            <a:r>
              <a:rPr lang="en-GB" sz="1200" b="1" kern="1200">
                <a:solidFill>
                  <a:schemeClr val="tx1"/>
                </a:solidFill>
                <a:effectLst/>
                <a:latin typeface="+mn-lt"/>
                <a:ea typeface="+mn-ea"/>
                <a:cs typeface="+mn-cs"/>
              </a:rPr>
              <a:t> your team up to scratch on the new cloud-core finance system and integrated systems (foundational skill</a:t>
            </a:r>
            <a:r>
              <a:rPr lang="en-GB" b="1"/>
              <a:t>)</a:t>
            </a:r>
            <a:endParaRPr lang="en-GB"/>
          </a:p>
          <a:p>
            <a:pPr marL="285750" indent="-285750">
              <a:buFont typeface="Arial"/>
              <a:buChar char="•"/>
            </a:pPr>
            <a:r>
              <a:rPr lang="en-GB" b="1"/>
              <a:t>Engage</a:t>
            </a:r>
            <a:r>
              <a:rPr lang="en-GB" sz="1200" b="1" kern="1200">
                <a:solidFill>
                  <a:schemeClr val="tx1"/>
                </a:solidFill>
                <a:effectLst/>
                <a:latin typeface="+mn-lt"/>
                <a:ea typeface="+mn-ea"/>
                <a:cs typeface="+mn-cs"/>
              </a:rPr>
              <a:t> them early-on in the AI adoption plan </a:t>
            </a:r>
            <a:r>
              <a:rPr lang="en-GB" b="1"/>
              <a:t>and establish</a:t>
            </a:r>
            <a:r>
              <a:rPr lang="en-GB" sz="1200" b="1" kern="1200">
                <a:solidFill>
                  <a:schemeClr val="tx1"/>
                </a:solidFill>
                <a:effectLst/>
                <a:latin typeface="+mn-lt"/>
                <a:ea typeface="+mn-ea"/>
                <a:cs typeface="+mn-cs"/>
              </a:rPr>
              <a:t> what they would like to achieve with </a:t>
            </a:r>
            <a:r>
              <a:rPr lang="en-GB" b="1"/>
              <a:t>AI</a:t>
            </a:r>
            <a:endParaRPr lang="en-GB"/>
          </a:p>
          <a:p>
            <a:pPr marL="285750" indent="-285750">
              <a:buFont typeface="Arial"/>
              <a:buChar char="•"/>
            </a:pPr>
            <a:r>
              <a:rPr lang="en-GB" b="1"/>
              <a:t>Position</a:t>
            </a:r>
            <a:r>
              <a:rPr lang="en-GB" sz="1200" b="1" kern="1200">
                <a:solidFill>
                  <a:schemeClr val="tx1"/>
                </a:solidFill>
                <a:effectLst/>
                <a:latin typeface="+mn-lt"/>
                <a:ea typeface="+mn-ea"/>
                <a:cs typeface="+mn-cs"/>
              </a:rPr>
              <a:t> AI as something that will work </a:t>
            </a:r>
            <a:r>
              <a:rPr lang="en-GB" sz="1200" b="1" u="sng" kern="1200">
                <a:solidFill>
                  <a:schemeClr val="tx1"/>
                </a:solidFill>
                <a:effectLst/>
                <a:latin typeface="+mn-lt"/>
                <a:ea typeface="+mn-ea"/>
                <a:cs typeface="+mn-cs"/>
              </a:rPr>
              <a:t>for</a:t>
            </a:r>
            <a:r>
              <a:rPr lang="en-GB" sz="1200" b="1" u="none" kern="1200">
                <a:solidFill>
                  <a:schemeClr val="tx1"/>
                </a:solidFill>
                <a:effectLst/>
                <a:latin typeface="+mn-lt"/>
                <a:ea typeface="+mn-ea"/>
                <a:cs typeface="+mn-cs"/>
              </a:rPr>
              <a:t> them, not in place of them, </a:t>
            </a:r>
            <a:endParaRPr lang="en-GB"/>
          </a:p>
          <a:p>
            <a:pPr marL="285750" indent="-285750">
              <a:buFont typeface="Arial"/>
              <a:buChar char="•"/>
            </a:pPr>
            <a:r>
              <a:rPr lang="en-GB" b="1"/>
              <a:t>Encourage</a:t>
            </a:r>
            <a:r>
              <a:rPr lang="en-GB" sz="1200" b="1" u="none" kern="1200">
                <a:solidFill>
                  <a:schemeClr val="tx1"/>
                </a:solidFill>
                <a:effectLst/>
                <a:latin typeface="+mn-lt"/>
                <a:ea typeface="+mn-ea"/>
                <a:cs typeface="+mn-cs"/>
              </a:rPr>
              <a:t> curiosity</a:t>
            </a:r>
            <a:r>
              <a:rPr lang="en-GB" b="1"/>
              <a:t>,</a:t>
            </a:r>
            <a:r>
              <a:rPr lang="en-GB" sz="1200" b="1" u="none" kern="1200">
                <a:solidFill>
                  <a:schemeClr val="tx1"/>
                </a:solidFill>
                <a:effectLst/>
                <a:latin typeface="+mn-lt"/>
                <a:ea typeface="+mn-ea"/>
                <a:cs typeface="+mn-cs"/>
              </a:rPr>
              <a:t> optimism </a:t>
            </a:r>
            <a:r>
              <a:rPr lang="en-GB" b="1"/>
              <a:t>and open-mindedness</a:t>
            </a:r>
            <a:r>
              <a:rPr lang="en-GB" sz="1200" b="1" u="none" kern="1200">
                <a:solidFill>
                  <a:schemeClr val="tx1"/>
                </a:solidFill>
                <a:effectLst/>
                <a:latin typeface="+mn-lt"/>
                <a:ea typeface="+mn-ea"/>
                <a:cs typeface="+mn-cs"/>
              </a:rPr>
              <a:t> with AI</a:t>
            </a:r>
            <a:endParaRPr lang="en-GB"/>
          </a:p>
          <a:p>
            <a:pPr marL="285750" indent="-285750">
              <a:buFont typeface="Arial"/>
              <a:buChar char="•"/>
            </a:pPr>
            <a:r>
              <a:rPr lang="en-GB" b="1"/>
              <a:t>Encourage</a:t>
            </a:r>
            <a:r>
              <a:rPr lang="en-GB" sz="1200" b="1" u="none" kern="1200">
                <a:solidFill>
                  <a:schemeClr val="tx1"/>
                </a:solidFill>
                <a:effectLst/>
                <a:latin typeface="+mn-lt"/>
                <a:ea typeface="+mn-ea"/>
                <a:cs typeface="+mn-cs"/>
              </a:rPr>
              <a:t> </a:t>
            </a:r>
            <a:r>
              <a:rPr lang="en-GB" b="1"/>
              <a:t>them </a:t>
            </a:r>
            <a:r>
              <a:rPr lang="en-GB" sz="1200" b="1" u="none" kern="1200">
                <a:solidFill>
                  <a:schemeClr val="tx1"/>
                </a:solidFill>
                <a:effectLst/>
                <a:latin typeface="+mn-lt"/>
                <a:ea typeface="+mn-ea"/>
                <a:cs typeface="+mn-cs"/>
              </a:rPr>
              <a:t>to look for enhanced ways of working with AI and share </a:t>
            </a:r>
            <a:r>
              <a:rPr lang="en-GB" b="1"/>
              <a:t>that </a:t>
            </a:r>
            <a:r>
              <a:rPr lang="en-GB" sz="1200" b="1" u="none" kern="1200">
                <a:solidFill>
                  <a:schemeClr val="tx1"/>
                </a:solidFill>
                <a:effectLst/>
                <a:latin typeface="+mn-lt"/>
                <a:ea typeface="+mn-ea"/>
                <a:cs typeface="+mn-cs"/>
              </a:rPr>
              <a:t>with the business</a:t>
            </a:r>
            <a:endParaRPr lang="en-GB" i="0"/>
          </a:p>
        </p:txBody>
      </p:sp>
      <p:sp>
        <p:nvSpPr>
          <p:cNvPr id="4" name="Slide Number Placeholder 3"/>
          <p:cNvSpPr>
            <a:spLocks noGrp="1"/>
          </p:cNvSpPr>
          <p:nvPr>
            <p:ph type="sldNum" sz="quarter" idx="5"/>
          </p:nvPr>
        </p:nvSpPr>
        <p:spPr/>
        <p:txBody>
          <a:bodyPr/>
          <a:lstStyle/>
          <a:p>
            <a:fld id="{5AF4F7F8-036F-44C9-9FFE-F80A8A64BF29}" type="slidenum">
              <a:rPr lang="en-GB" smtClean="0"/>
              <a:t>16</a:t>
            </a:fld>
            <a:endParaRPr lang="en-GB"/>
          </a:p>
        </p:txBody>
      </p:sp>
    </p:spTree>
    <p:extLst>
      <p:ext uri="{BB962C8B-B14F-4D97-AF65-F5344CB8AC3E}">
        <p14:creationId xmlns:p14="http://schemas.microsoft.com/office/powerpoint/2010/main" val="347444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 over 200+ medium-sized charities and nonprofits using </a:t>
            </a:r>
            <a:r>
              <a:rPr lang="en-GB" err="1"/>
              <a:t>iplicit</a:t>
            </a:r>
            <a:r>
              <a:rPr lang="en-GB"/>
              <a:t>, you are exactly who we built the software for</a:t>
            </a:r>
          </a:p>
        </p:txBody>
      </p:sp>
      <p:sp>
        <p:nvSpPr>
          <p:cNvPr id="4" name="Slide Number Placeholder 3"/>
          <p:cNvSpPr>
            <a:spLocks noGrp="1"/>
          </p:cNvSpPr>
          <p:nvPr>
            <p:ph type="sldNum" sz="quarter" idx="5"/>
          </p:nvPr>
        </p:nvSpPr>
        <p:spPr/>
        <p:txBody>
          <a:bodyPr/>
          <a:lstStyle/>
          <a:p>
            <a:fld id="{5AF4F7F8-036F-44C9-9FFE-F80A8A64BF29}" type="slidenum">
              <a:rPr lang="en-GB" smtClean="0"/>
              <a:t>18</a:t>
            </a:fld>
            <a:endParaRPr lang="en-GB"/>
          </a:p>
        </p:txBody>
      </p:sp>
    </p:spTree>
    <p:extLst>
      <p:ext uri="{BB962C8B-B14F-4D97-AF65-F5344CB8AC3E}">
        <p14:creationId xmlns:p14="http://schemas.microsoft.com/office/powerpoint/2010/main" val="251357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r>
              <a:rPr lang="en-US" b="1" dirty="0">
                <a:highlight>
                  <a:srgbClr val="FFFF00"/>
                </a:highlight>
              </a:rPr>
              <a:t>In summary</a:t>
            </a:r>
            <a:endParaRPr lang="en-US" dirty="0"/>
          </a:p>
          <a:p>
            <a:pPr>
              <a:defRPr/>
            </a:pPr>
            <a:endParaRPr lang="en-US" b="1"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If you ignore AI completely for now, what’s the actual risk? </a:t>
            </a:r>
          </a:p>
          <a:p>
            <a:pPr marL="171450" indent="-171450">
              <a:buFontTx/>
              <a:buChar char="-"/>
              <a:defRPr/>
            </a:pPr>
            <a:r>
              <a:rPr lang="en-US" b="0" dirty="0"/>
              <a:t>Yet if you chase the hype too much, what’s also the risk?</a:t>
            </a:r>
          </a:p>
          <a:p>
            <a:pPr marL="171450" indent="-171450">
              <a:buFontTx/>
              <a:buChar char="-"/>
              <a:defRPr/>
            </a:pPr>
            <a:r>
              <a:rPr lang="en-US" b="0" dirty="0"/>
              <a:t>So where should you land? </a:t>
            </a:r>
          </a:p>
          <a:p>
            <a:pPr>
              <a:defRPr/>
            </a:pPr>
            <a:endParaRPr lang="en-US" b="1" dirty="0"/>
          </a:p>
          <a:p>
            <a:pPr>
              <a:defRPr/>
            </a:pPr>
            <a:r>
              <a:rPr lang="en-US" b="1" dirty="0"/>
              <a:t>We think somewhere in the middle – a pragmatic, measured plan for getting ready for AI, so that when YOU do, you  can embrace it properly and to its full potential</a:t>
            </a:r>
          </a:p>
          <a:p>
            <a:endParaRPr lang="en-GB" b="1" dirty="0"/>
          </a:p>
          <a:p>
            <a:r>
              <a:rPr lang="en-US" b="1" dirty="0"/>
              <a:t>To close, we would love to share </a:t>
            </a:r>
            <a:r>
              <a:rPr lang="en-US" b="1" u="sng" dirty="0"/>
              <a:t>a link for a practical guide with AI which features insights from a variety of our partners about the real-life ways they’re using AI within their finance functions today.</a:t>
            </a:r>
            <a:endParaRPr lang="en-GB" u="sng" dirty="0"/>
          </a:p>
          <a:p>
            <a:endParaRPr lang="en-US" b="1" dirty="0"/>
          </a:p>
          <a:p>
            <a:r>
              <a:rPr lang="en-US" b="1" dirty="0"/>
              <a:t>Scan the QR code to access this guide </a:t>
            </a:r>
          </a:p>
          <a:p>
            <a:endParaRPr lang="en-US" b="1" dirty="0"/>
          </a:p>
          <a:p>
            <a:r>
              <a:rPr lang="en-US" b="1" dirty="0"/>
              <a:t>Thank you</a:t>
            </a:r>
          </a:p>
          <a:p>
            <a:endParaRPr lang="en-US" b="1" dirty="0"/>
          </a:p>
          <a:p>
            <a:endParaRPr lang="en-GB" b="1" dirty="0"/>
          </a:p>
        </p:txBody>
      </p:sp>
      <p:sp>
        <p:nvSpPr>
          <p:cNvPr id="4" name="Slide Number Placeholder 3"/>
          <p:cNvSpPr>
            <a:spLocks noGrp="1"/>
          </p:cNvSpPr>
          <p:nvPr>
            <p:ph type="sldNum" sz="quarter" idx="5"/>
          </p:nvPr>
        </p:nvSpPr>
        <p:spPr/>
        <p:txBody>
          <a:bodyPr/>
          <a:lstStyle/>
          <a:p>
            <a:fld id="{5AF4F7F8-036F-44C9-9FFE-F80A8A64BF29}" type="slidenum">
              <a:rPr lang="en-GB" smtClean="0"/>
              <a:t>19</a:t>
            </a:fld>
            <a:endParaRPr lang="en-GB"/>
          </a:p>
        </p:txBody>
      </p:sp>
    </p:spTree>
    <p:extLst>
      <p:ext uri="{BB962C8B-B14F-4D97-AF65-F5344CB8AC3E}">
        <p14:creationId xmlns:p14="http://schemas.microsoft.com/office/powerpoint/2010/main" val="981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r>
              <a:rPr lang="en-GB" sz="1200" b="1" kern="1200">
                <a:solidFill>
                  <a:schemeClr val="tx1"/>
                </a:solidFill>
                <a:effectLst/>
                <a:latin typeface="+mn-lt"/>
                <a:ea typeface="+mn-ea"/>
                <a:cs typeface="+mn-cs"/>
              </a:rPr>
              <a:t>AI has arrived </a:t>
            </a:r>
            <a:r>
              <a:rPr lang="en-GB" b="1"/>
              <a:t>for the finance function and</a:t>
            </a:r>
            <a:r>
              <a:rPr lang="en-GB" sz="1200" b="1" kern="1200">
                <a:solidFill>
                  <a:schemeClr val="tx1"/>
                </a:solidFill>
                <a:effectLst/>
                <a:latin typeface="+mn-lt"/>
                <a:ea typeface="+mn-ea"/>
                <a:cs typeface="+mn-cs"/>
              </a:rPr>
              <a:t> is promising to shave hours off our </a:t>
            </a:r>
            <a:r>
              <a:rPr lang="en-GB" b="1"/>
              <a:t>day-to-day. It could improve</a:t>
            </a:r>
            <a:r>
              <a:rPr lang="en-GB" sz="1200" b="1" kern="1200">
                <a:solidFill>
                  <a:schemeClr val="tx1"/>
                </a:solidFill>
                <a:effectLst/>
                <a:latin typeface="+mn-lt"/>
                <a:ea typeface="+mn-ea"/>
                <a:cs typeface="+mn-cs"/>
              </a:rPr>
              <a:t> accuracy, enhance decision-making, deliver better insights, and more. </a:t>
            </a:r>
            <a:endParaRPr lang="en-GB" sz="1200" kern="1200">
              <a:solidFill>
                <a:schemeClr val="tx1"/>
              </a:solidFill>
              <a:effectLst/>
              <a:latin typeface="+mn-lt"/>
            </a:endParaRPr>
          </a:p>
          <a:p>
            <a:pPr marL="171450" indent="-171450">
              <a:buChar char="-"/>
              <a:defRPr/>
            </a:pPr>
            <a:endParaRPr lang="en-GB" b="1"/>
          </a:p>
          <a:p>
            <a:pPr>
              <a:defRPr/>
            </a:pPr>
            <a:r>
              <a:rPr lang="en-GB" sz="1200" b="1" kern="1200">
                <a:solidFill>
                  <a:schemeClr val="tx1"/>
                </a:solidFill>
                <a:effectLst/>
                <a:latin typeface="+mn-lt"/>
                <a:ea typeface="+mn-ea"/>
                <a:cs typeface="+mn-cs"/>
              </a:rPr>
              <a:t>But while this </a:t>
            </a:r>
            <a:r>
              <a:rPr lang="en-GB" b="1"/>
              <a:t>is very</a:t>
            </a:r>
            <a:r>
              <a:rPr lang="en-GB" sz="1200" b="1" kern="1200">
                <a:solidFill>
                  <a:schemeClr val="tx1"/>
                </a:solidFill>
                <a:effectLst/>
                <a:latin typeface="+mn-lt"/>
                <a:ea typeface="+mn-ea"/>
                <a:cs typeface="+mn-cs"/>
              </a:rPr>
              <a:t> exciting </a:t>
            </a:r>
            <a:r>
              <a:rPr lang="en-GB" b="1"/>
              <a:t>–&gt;</a:t>
            </a:r>
            <a:r>
              <a:rPr lang="en-GB" sz="1200" b="1" kern="1200">
                <a:solidFill>
                  <a:schemeClr val="tx1"/>
                </a:solidFill>
                <a:effectLst/>
                <a:latin typeface="+mn-lt"/>
                <a:ea typeface="+mn-ea"/>
                <a:cs typeface="+mn-cs"/>
              </a:rPr>
              <a:t> being blinded by the hype and rushing in with the wrong set up will only lead to</a:t>
            </a:r>
            <a:r>
              <a:rPr lang="en-GB" b="1"/>
              <a:t> poor</a:t>
            </a:r>
            <a:r>
              <a:rPr lang="en-GB" sz="1200" b="1" kern="1200">
                <a:solidFill>
                  <a:schemeClr val="tx1"/>
                </a:solidFill>
                <a:effectLst/>
                <a:latin typeface="+mn-lt"/>
                <a:ea typeface="+mn-ea"/>
                <a:cs typeface="+mn-cs"/>
              </a:rPr>
              <a:t> results… which could get your charity finance team into some trouble</a:t>
            </a:r>
            <a:endParaRPr lang="en-GB"/>
          </a:p>
          <a:p>
            <a:pPr>
              <a:defRPr/>
            </a:pPr>
            <a:endParaRPr lang="en-GB" b="1"/>
          </a:p>
          <a:p>
            <a:pPr>
              <a:defRPr/>
            </a:pPr>
            <a:r>
              <a:rPr lang="en-GB" b="1"/>
              <a:t>As we say, its exciting, but don't rush... AI is more than a badge software companies like to add to their products, it's a way of evolving how you consume data and make decisions, so should be considered carefully as it is not the solution for everything...</a:t>
            </a:r>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1"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F4F7F8-036F-44C9-9FFE-F80A8A64BF29}" type="slidenum">
              <a:rPr lang="en-GB" smtClean="0"/>
              <a:t>3</a:t>
            </a:fld>
            <a:endParaRPr lang="en-GB"/>
          </a:p>
        </p:txBody>
      </p:sp>
    </p:spTree>
    <p:extLst>
      <p:ext uri="{BB962C8B-B14F-4D97-AF65-F5344CB8AC3E}">
        <p14:creationId xmlns:p14="http://schemas.microsoft.com/office/powerpoint/2010/main" val="52065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r>
              <a:rPr lang="en-GB" b="1"/>
              <a:t>So, a quick show of hands - how many of your businesses' have an established AI strategy that you know of (aside from just security access policies)?</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a:defRPr/>
            </a:pPr>
            <a:endParaRPr lang="en-GB" i="1"/>
          </a:p>
          <a:p>
            <a:pPr marL="0" marR="0" lvl="0" indent="0" algn="l" defTabSz="914400">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Test the temperature in the room – find out whether Charity FDs are feeling confident vs. unprepared (or a mix of both!)</a:t>
            </a:r>
            <a:br>
              <a:rPr lang="en-GB" sz="1200" i="1" kern="1200">
                <a:effectLst/>
                <a:cs typeface="+mn-lt"/>
              </a:rPr>
            </a:br>
            <a:endParaRPr lang="en-GB" sz="1200" i="1"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Commentary and acknowledgement of the room and how many people raised their hands</a:t>
            </a:r>
            <a:endParaRPr lang="en-GB" sz="1200" i="1" kern="1200">
              <a:solidFill>
                <a:schemeClr val="tx1"/>
              </a:solidFill>
              <a:effectLst/>
              <a:latin typeface="+mn-lt"/>
            </a:endParaRPr>
          </a:p>
          <a:p>
            <a:pPr>
              <a:defRPr/>
            </a:pPr>
            <a:endParaRPr lang="en-GB" i="1"/>
          </a:p>
          <a:p>
            <a:pPr marR="0" lvl="0" algn="l" defTabSz="914400">
              <a:lnSpc>
                <a:spcPct val="100000"/>
              </a:lnSpc>
              <a:spcBef>
                <a:spcPts val="0"/>
              </a:spcBef>
              <a:spcAft>
                <a:spcPts val="0"/>
              </a:spcAft>
              <a:buClrTx/>
              <a:buSzTx/>
              <a:tabLst/>
              <a:defRPr/>
            </a:pPr>
            <a:r>
              <a:rPr lang="en-GB" sz="1200" i="1" kern="1200">
                <a:solidFill>
                  <a:schemeClr val="tx1"/>
                </a:solidFill>
                <a:effectLst/>
                <a:latin typeface="+mn-lt"/>
                <a:ea typeface="+mn-ea"/>
                <a:cs typeface="+mn-cs"/>
              </a:rPr>
              <a:t>Use as a natural pivot into </a:t>
            </a:r>
            <a:r>
              <a:rPr lang="en-GB" sz="1200" i="1" kern="1200" err="1">
                <a:solidFill>
                  <a:schemeClr val="tx1"/>
                </a:solidFill>
                <a:effectLst/>
                <a:latin typeface="+mn-lt"/>
                <a:ea typeface="+mn-ea"/>
                <a:cs typeface="+mn-cs"/>
              </a:rPr>
              <a:t>iplicit’s</a:t>
            </a:r>
            <a:r>
              <a:rPr lang="en-GB" sz="1200" i="1" kern="1200">
                <a:solidFill>
                  <a:schemeClr val="tx1"/>
                </a:solidFill>
                <a:effectLst/>
                <a:latin typeface="+mn-lt"/>
                <a:ea typeface="+mn-ea"/>
                <a:cs typeface="+mn-cs"/>
              </a:rPr>
              <a:t> new market research stats [NEXT SLIDE]</a:t>
            </a:r>
            <a:endParaRPr lang="en-GB" sz="1200" kern="1200">
              <a:solidFill>
                <a:schemeClr val="tx1"/>
              </a:solidFill>
              <a:effectLst/>
              <a:latin typeface="+mn-lt"/>
            </a:endParaRPr>
          </a:p>
          <a:p>
            <a:endParaRPr lang="en-GB"/>
          </a:p>
        </p:txBody>
      </p:sp>
      <p:sp>
        <p:nvSpPr>
          <p:cNvPr id="4" name="Slide Number Placeholder 3"/>
          <p:cNvSpPr>
            <a:spLocks noGrp="1"/>
          </p:cNvSpPr>
          <p:nvPr>
            <p:ph type="sldNum" sz="quarter" idx="5"/>
          </p:nvPr>
        </p:nvSpPr>
        <p:spPr/>
        <p:txBody>
          <a:bodyPr/>
          <a:lstStyle/>
          <a:p>
            <a:fld id="{5AF4F7F8-036F-44C9-9FFE-F80A8A64BF29}" type="slidenum">
              <a:rPr lang="en-GB" smtClean="0"/>
              <a:t>4</a:t>
            </a:fld>
            <a:endParaRPr lang="en-GB"/>
          </a:p>
        </p:txBody>
      </p:sp>
    </p:spTree>
    <p:extLst>
      <p:ext uri="{BB962C8B-B14F-4D97-AF65-F5344CB8AC3E}">
        <p14:creationId xmlns:p14="http://schemas.microsoft.com/office/powerpoint/2010/main" val="286752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r>
              <a:rPr lang="en-GB" b="1"/>
              <a:t>Your feedback aligns with what we have learnt... we do a lot of research and have commissioned a report we can share </a:t>
            </a:r>
            <a:r>
              <a:rPr lang="en-GB" b="1" u="sng"/>
              <a:t>details of </a:t>
            </a:r>
            <a:r>
              <a:rPr lang="en-GB" b="1"/>
              <a:t>with you at the end of this presentation</a:t>
            </a:r>
            <a:endParaRPr lang="en-GB" sz="1200" b="1" kern="1200">
              <a:solidFill>
                <a:schemeClr val="tx1"/>
              </a:solidFill>
              <a:effectLst/>
              <a:latin typeface="+mn-lt"/>
            </a:endParaRPr>
          </a:p>
          <a:p>
            <a:pPr marL="0" marR="0" lvl="0" indent="0" algn="l" defTabSz="914400">
              <a:lnSpc>
                <a:spcPct val="100000"/>
              </a:lnSpc>
              <a:spcBef>
                <a:spcPts val="0"/>
              </a:spcBef>
              <a:spcAft>
                <a:spcPts val="0"/>
              </a:spcAft>
              <a:buClrTx/>
              <a:buSzTx/>
              <a:buFontTx/>
              <a:buNone/>
              <a:tabLst/>
              <a:defRPr/>
            </a:pPr>
            <a:endParaRPr lang="en-GB" sz="1200" b="1" i="0" kern="1200">
              <a:solidFill>
                <a:schemeClr val="tx1"/>
              </a:solidFill>
              <a:effectLst/>
              <a:latin typeface="+mn-lt"/>
            </a:endParaRPr>
          </a:p>
          <a:p>
            <a:pPr marL="628650" lvl="1" indent="-171450">
              <a:buFont typeface="Arial"/>
              <a:buChar char="•"/>
              <a:defRPr/>
            </a:pPr>
            <a:r>
              <a:rPr lang="en-GB" b="1"/>
              <a:t>We know that almost two in five midmarket FDs are hesitant about adopting AI in their finance function – so the other 60% are diving right in!</a:t>
            </a:r>
            <a:endParaRPr lang="en-GB" b="1">
              <a:solidFill>
                <a:srgbClr val="444444"/>
              </a:solidFill>
            </a:endParaRPr>
          </a:p>
          <a:p>
            <a:pPr marL="628650" lvl="1" indent="-171450">
              <a:buFont typeface="Arial"/>
              <a:buChar char="•"/>
              <a:defRPr/>
            </a:pPr>
            <a:r>
              <a:rPr lang="en-GB" b="1"/>
              <a:t>While just over half claim to have a formal policy or framework in place for the safe/ compliant use of AI</a:t>
            </a:r>
            <a:endParaRPr lang="en-GB" b="1">
              <a:solidFill>
                <a:srgbClr val="444444"/>
              </a:solidFill>
            </a:endParaRPr>
          </a:p>
          <a:p>
            <a:pPr marL="628650" lvl="1" indent="-171450">
              <a:buFont typeface="Arial"/>
              <a:buChar char="•"/>
              <a:defRPr/>
            </a:pPr>
            <a:r>
              <a:rPr lang="en-GB" b="1"/>
              <a:t>The other half don’t – and 58% say they are concerned about the security/ compliance risks of adopting AI without clear governance…</a:t>
            </a:r>
            <a:endParaRPr lang="en-GB" b="1">
              <a:solidFill>
                <a:srgbClr val="444444"/>
              </a:solidFill>
            </a:endParaRPr>
          </a:p>
          <a:p>
            <a:pPr marL="628650" lvl="1" indent="-171450">
              <a:buFont typeface="Arial"/>
              <a:buChar char="•"/>
              <a:defRPr/>
            </a:pPr>
            <a:endParaRPr lang="en-GB" b="1" i="1"/>
          </a:p>
          <a:p>
            <a:pPr lvl="1">
              <a:defRPr/>
            </a:pPr>
            <a:r>
              <a:rPr lang="en-GB" i="1"/>
              <a:t>(</a:t>
            </a:r>
            <a:r>
              <a:rPr lang="en-GB" i="1">
                <a:solidFill>
                  <a:srgbClr val="000000"/>
                </a:solidFill>
              </a:rPr>
              <a:t>talk through the stats on screen...)</a:t>
            </a:r>
            <a:endParaRPr lang="en-GB">
              <a:solidFill>
                <a:srgbClr val="444444"/>
              </a:solidFill>
            </a:endParaRPr>
          </a:p>
          <a:p>
            <a:pPr>
              <a:defRPr/>
            </a:pPr>
            <a:endParaRPr lang="en-GB">
              <a:solidFill>
                <a:srgbClr val="444444"/>
              </a:solidFill>
            </a:endParaRPr>
          </a:p>
          <a:p>
            <a:pPr marL="171450" indent="-171450">
              <a:buChar char="-"/>
              <a:defRPr/>
            </a:pPr>
            <a:endParaRPr lang="en-GB">
              <a:solidFill>
                <a:srgbClr val="000000"/>
              </a:solidFill>
            </a:endParaRPr>
          </a:p>
          <a:p>
            <a:pPr marL="171450" indent="-171450">
              <a:buChar char="-"/>
              <a:defRPr/>
            </a:pPr>
            <a:endParaRPr lang="en-GB">
              <a:solidFill>
                <a:srgbClr val="000000"/>
              </a:solidFill>
            </a:endParaRPr>
          </a:p>
        </p:txBody>
      </p:sp>
      <p:sp>
        <p:nvSpPr>
          <p:cNvPr id="4" name="Slide Number Placeholder 3"/>
          <p:cNvSpPr>
            <a:spLocks noGrp="1"/>
          </p:cNvSpPr>
          <p:nvPr>
            <p:ph type="sldNum" sz="quarter" idx="5"/>
          </p:nvPr>
        </p:nvSpPr>
        <p:spPr/>
        <p:txBody>
          <a:bodyPr/>
          <a:lstStyle/>
          <a:p>
            <a:fld id="{5AF4F7F8-036F-44C9-9FFE-F80A8A64BF29}" type="slidenum">
              <a:rPr lang="en-GB" smtClean="0"/>
              <a:t>5</a:t>
            </a:fld>
            <a:endParaRPr lang="en-GB"/>
          </a:p>
        </p:txBody>
      </p:sp>
    </p:spTree>
    <p:extLst>
      <p:ext uri="{BB962C8B-B14F-4D97-AF65-F5344CB8AC3E}">
        <p14:creationId xmlns:p14="http://schemas.microsoft.com/office/powerpoint/2010/main" val="203844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EE1F6-225D-7032-3F75-502932B3F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3A558-0E9A-5FCB-74D7-CD19193EF28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6C00770-FB0C-761B-516A-A3D47F1E7734}"/>
              </a:ext>
            </a:extLst>
          </p:cNvPr>
          <p:cNvSpPr>
            <a:spLocks noGrp="1"/>
          </p:cNvSpPr>
          <p:nvPr>
            <p:ph type="body" idx="1"/>
          </p:nvPr>
        </p:nvSpPr>
        <p:spPr/>
        <p:txBody>
          <a:bodyPr/>
          <a:lstStyle/>
          <a:p>
            <a:pPr marL="0" indent="0">
              <a:buNone/>
              <a:defRPr/>
            </a:pPr>
            <a:r>
              <a:rPr lang="en-US" dirty="0"/>
              <a:t>Based on a recent survey carried out by Charity Excellence on AI adoption, the results show that very few charities are well prepared…</a:t>
            </a:r>
          </a:p>
          <a:p>
            <a:pPr marL="171450" indent="-171450">
              <a:buChar char="-"/>
              <a:defRPr/>
            </a:pPr>
            <a:endParaRPr lang="en-US" dirty="0"/>
          </a:p>
          <a:p>
            <a:pPr marL="171450" indent="-171450">
              <a:buChar char="-"/>
              <a:defRPr/>
            </a:pPr>
            <a:r>
              <a:rPr lang="en-US" dirty="0"/>
              <a:t>Only 33% had policy or procedures in place to safeguard the charity and beneficiaries from AI harm.</a:t>
            </a:r>
          </a:p>
          <a:p>
            <a:pPr marL="171450" indent="-171450">
              <a:buChar char="-"/>
              <a:defRPr/>
            </a:pPr>
            <a:r>
              <a:rPr lang="en-US" dirty="0">
                <a:solidFill>
                  <a:srgbClr val="000000"/>
                </a:solidFill>
              </a:rPr>
              <a:t>Only 49% have procedures in place to ensure that no one enters sensitive personal or financial data into an AI system that might share it, train on it or hold it outside the EU/UK.</a:t>
            </a:r>
          </a:p>
          <a:p>
            <a:pPr marL="171450" indent="-171450">
              <a:buChar char="-"/>
              <a:defRPr/>
            </a:pPr>
            <a:r>
              <a:rPr lang="en-US" dirty="0">
                <a:solidFill>
                  <a:srgbClr val="000000"/>
                </a:solidFill>
              </a:rPr>
              <a:t>Only 33% say their people have been given the training &amp; support they need to be able to identify and deal with the risks it poses for their nonprofit and their beneficiaries.</a:t>
            </a:r>
          </a:p>
          <a:p>
            <a:pPr marL="171450" indent="-171450">
              <a:buChar char="-"/>
              <a:defRPr/>
            </a:pPr>
            <a:endParaRPr lang="en-GB" dirty="0">
              <a:solidFill>
                <a:srgbClr val="000000"/>
              </a:solidFill>
            </a:endParaRPr>
          </a:p>
        </p:txBody>
      </p:sp>
      <p:sp>
        <p:nvSpPr>
          <p:cNvPr id="4" name="Slide Number Placeholder 3">
            <a:extLst>
              <a:ext uri="{FF2B5EF4-FFF2-40B4-BE49-F238E27FC236}">
                <a16:creationId xmlns:a16="http://schemas.microsoft.com/office/drawing/2014/main" id="{32DDC3AB-F008-8B25-EAB2-EB13F6E5FF34}"/>
              </a:ext>
            </a:extLst>
          </p:cNvPr>
          <p:cNvSpPr>
            <a:spLocks noGrp="1"/>
          </p:cNvSpPr>
          <p:nvPr>
            <p:ph type="sldNum" sz="quarter" idx="5"/>
          </p:nvPr>
        </p:nvSpPr>
        <p:spPr/>
        <p:txBody>
          <a:bodyPr/>
          <a:lstStyle/>
          <a:p>
            <a:fld id="{5AF4F7F8-036F-44C9-9FFE-F80A8A64BF29}" type="slidenum">
              <a:rPr lang="en-GB" smtClean="0"/>
              <a:t>6</a:t>
            </a:fld>
            <a:endParaRPr lang="en-GB"/>
          </a:p>
        </p:txBody>
      </p:sp>
    </p:spTree>
    <p:extLst>
      <p:ext uri="{BB962C8B-B14F-4D97-AF65-F5344CB8AC3E}">
        <p14:creationId xmlns:p14="http://schemas.microsoft.com/office/powerpoint/2010/main" val="184051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dirty="0"/>
              <a:t>For the leaders I have spoken to that </a:t>
            </a:r>
            <a:r>
              <a:rPr lang="en-US" b="1" u="sng" dirty="0"/>
              <a:t>ARE </a:t>
            </a:r>
            <a:r>
              <a:rPr lang="en-US" b="1" u="none" dirty="0"/>
              <a:t>taking the leap of faith and trying to adopt AI within their finance function – </a:t>
            </a:r>
            <a:r>
              <a:rPr lang="en-US" b="1" dirty="0"/>
              <a:t>there was a</a:t>
            </a:r>
            <a:r>
              <a:rPr lang="en-US" b="1" u="none" dirty="0"/>
              <a:t> ‘reality </a:t>
            </a:r>
            <a:r>
              <a:rPr lang="en-US" b="1" dirty="0"/>
              <a:t>check’ </a:t>
            </a:r>
            <a:r>
              <a:rPr lang="en-US" b="1" u="none" dirty="0"/>
              <a:t>…</a:t>
            </a:r>
            <a:endParaRPr lang="en-US" b="1" dirty="0"/>
          </a:p>
          <a:p>
            <a:endParaRPr lang="en-US" b="1" i="1" dirty="0"/>
          </a:p>
          <a:p>
            <a:r>
              <a:rPr lang="en-US" b="1" dirty="0"/>
              <a:t>...</a:t>
            </a:r>
            <a:r>
              <a:rPr lang="en-US" b="1" u="none" dirty="0"/>
              <a:t>for a large portion of the midmarket, the </a:t>
            </a:r>
            <a:r>
              <a:rPr lang="en-US" b="1" u="sng" dirty="0"/>
              <a:t>underlying</a:t>
            </a:r>
            <a:r>
              <a:rPr lang="en-US" b="1" dirty="0"/>
              <a:t> tech</a:t>
            </a:r>
            <a:r>
              <a:rPr lang="en-US" b="1" u="none" dirty="0"/>
              <a:t> maturity isn’t where it needs to be…</a:t>
            </a:r>
            <a:endParaRPr lang="en-GB" b="1" dirty="0"/>
          </a:p>
          <a:p>
            <a:pPr marL="0" indent="0">
              <a:buFontTx/>
              <a:buNone/>
            </a:pPr>
            <a:endParaRPr lang="en-US" b="1" dirty="0"/>
          </a:p>
          <a:p>
            <a:r>
              <a:rPr lang="en-US" b="1" u="sng" dirty="0"/>
              <a:t>So what is the reality;</a:t>
            </a:r>
          </a:p>
          <a:p>
            <a:pPr>
              <a:buFont typeface="Arial"/>
            </a:pPr>
            <a:endParaRPr lang="en-US" b="1" u="sng" dirty="0">
              <a:highlight>
                <a:srgbClr val="FFFF00"/>
              </a:highlight>
            </a:endParaRPr>
          </a:p>
          <a:p>
            <a:r>
              <a:rPr lang="en-US" b="1" u="sng" dirty="0">
                <a:highlight>
                  <a:srgbClr val="FFFF00"/>
                </a:highlight>
              </a:rPr>
              <a:t>1) Data is not easily accessed</a:t>
            </a:r>
            <a:endParaRPr lang="en-US" b="1" dirty="0"/>
          </a:p>
          <a:p>
            <a:pPr marL="285750" indent="-285750">
              <a:buFont typeface="Arial"/>
              <a:buChar char="•"/>
            </a:pPr>
            <a:endParaRPr lang="en-US" b="1" dirty="0"/>
          </a:p>
          <a:p>
            <a:pPr marL="285750" indent="-285750">
              <a:buFont typeface="Arial"/>
              <a:buChar char="•"/>
            </a:pPr>
            <a:r>
              <a:rPr lang="en-US" b="1" dirty="0"/>
              <a:t>We know that there are tens of thousands of organizations still running their finance function using BOTH outdated legacy systems from the noughties AND manual spreadsheets </a:t>
            </a:r>
            <a:endParaRPr lang="en-US" dirty="0"/>
          </a:p>
          <a:p>
            <a:pPr marL="285750" indent="-285750">
              <a:buFont typeface="Arial"/>
              <a:buChar char="•"/>
            </a:pPr>
            <a:r>
              <a:rPr lang="en-US" b="1" dirty="0"/>
              <a:t>These systems CAN BE, error-prone data repositories, that require a lot of manual intervention to get numbers to add up</a:t>
            </a:r>
            <a:endParaRPr lang="en-US" dirty="0"/>
          </a:p>
          <a:p>
            <a:pPr marL="285750" indent="-285750">
              <a:buFont typeface="Arial"/>
              <a:buChar char="•"/>
            </a:pPr>
            <a:r>
              <a:rPr lang="en-US" b="1" dirty="0"/>
              <a:t>They ALSO don’t interact or integrate easily with other cloud-based systems, used by other departments</a:t>
            </a:r>
            <a:endParaRPr lang="en-US" dirty="0"/>
          </a:p>
          <a:p>
            <a:pPr marL="285750" indent="-285750">
              <a:buFont typeface="Arial"/>
              <a:buChar char="•"/>
            </a:pPr>
            <a:r>
              <a:rPr lang="en-US" b="1" dirty="0"/>
              <a:t>For finance teams, adding AI into the mix with an inefficient on-premises system, WITH poor data infrastructure, is like putting a </a:t>
            </a:r>
            <a:r>
              <a:rPr lang="en-US" b="1" dirty="0" err="1"/>
              <a:t>bandaid</a:t>
            </a:r>
            <a:r>
              <a:rPr lang="en-US" b="1" dirty="0"/>
              <a:t> on a broken leg!</a:t>
            </a:r>
            <a:endParaRPr lang="en-US" dirty="0"/>
          </a:p>
          <a:p>
            <a:pPr marL="171450" indent="-171450">
              <a:buFont typeface="Arial"/>
              <a:buChar char="•"/>
            </a:pPr>
            <a:endParaRPr lang="en-US" b="1" u="sng" dirty="0">
              <a:highlight>
                <a:srgbClr val="FFFF00"/>
              </a:highlight>
            </a:endParaRPr>
          </a:p>
          <a:p>
            <a:r>
              <a:rPr lang="en-US" b="1" u="sng" dirty="0">
                <a:highlight>
                  <a:srgbClr val="FFFF00"/>
                </a:highlight>
              </a:rPr>
              <a:t>2) As a result – AI is not delivering against the hype</a:t>
            </a:r>
            <a:r>
              <a:rPr lang="en-US" b="1" dirty="0">
                <a:highlight>
                  <a:srgbClr val="FFFF00"/>
                </a:highlight>
              </a:rPr>
              <a:t> </a:t>
            </a:r>
            <a:endParaRPr lang="en-GB" dirty="0"/>
          </a:p>
          <a:p>
            <a:pPr marL="171450" indent="-171450">
              <a:buFont typeface="Arial"/>
              <a:buChar char="•"/>
            </a:pPr>
            <a:endParaRPr lang="en-US" b="1" dirty="0"/>
          </a:p>
          <a:p>
            <a:pPr marL="285750" indent="-285750">
              <a:buFont typeface="Arial"/>
              <a:buChar char="•"/>
            </a:pPr>
            <a:r>
              <a:rPr lang="en-US" b="1" dirty="0"/>
              <a:t>AI Promises a lot of things - Such as enhanced decision-making by identifying patterns and trends for you..</a:t>
            </a:r>
            <a:endParaRPr lang="en-GB" dirty="0"/>
          </a:p>
          <a:p>
            <a:pPr marL="285750" indent="-285750">
              <a:buFont typeface="Arial"/>
              <a:buChar char="•"/>
            </a:pPr>
            <a:r>
              <a:rPr lang="en-US" b="1" dirty="0"/>
              <a:t>But when your core finance system isn’t running like a well-oiled, cloud connected machine, it quickly turns to chaos - and you get garbage-in and garbage-out.</a:t>
            </a:r>
            <a:endParaRPr lang="en-GB" dirty="0"/>
          </a:p>
          <a:p>
            <a:pPr marL="285750" indent="-285750">
              <a:buFont typeface="Arial"/>
              <a:buChar char="•"/>
            </a:pPr>
            <a:r>
              <a:rPr lang="en-US" b="1" dirty="0"/>
              <a:t>Finance leaders tell us it still ends up taking too much time to make data-led decisions, because they spend vast a</a:t>
            </a:r>
            <a:r>
              <a:rPr lang="en-GB" sz="1200" b="1" i="0" kern="1200" dirty="0">
                <a:solidFill>
                  <a:schemeClr val="tx1"/>
                </a:solidFill>
                <a:effectLst/>
                <a:latin typeface="+mn-lt"/>
                <a:ea typeface="+mn-ea"/>
                <a:cs typeface="+mn-cs"/>
              </a:rPr>
              <a:t>mounts of time rehashing data to find the patterns and trends</a:t>
            </a:r>
            <a:r>
              <a:rPr lang="en-GB" b="1" dirty="0"/>
              <a:t>.</a:t>
            </a:r>
            <a:endParaRPr lang="en-GB" dirty="0"/>
          </a:p>
          <a:p>
            <a:pPr marL="285750" indent="-285750">
              <a:buFont typeface="Arial"/>
              <a:buChar char="•"/>
            </a:pPr>
            <a:r>
              <a:rPr lang="en-GB" b="1" dirty="0"/>
              <a:t>They spend</a:t>
            </a:r>
            <a:r>
              <a:rPr lang="en-GB" sz="1200" b="1" i="0" kern="1200" dirty="0">
                <a:solidFill>
                  <a:schemeClr val="tx1"/>
                </a:solidFill>
                <a:effectLst/>
                <a:latin typeface="+mn-lt"/>
                <a:ea typeface="+mn-ea"/>
                <a:cs typeface="+mn-cs"/>
              </a:rPr>
              <a:t> </a:t>
            </a:r>
            <a:r>
              <a:rPr lang="en-GB" b="1" dirty="0"/>
              <a:t>a lot of time still messing around with Excel or </a:t>
            </a:r>
            <a:r>
              <a:rPr lang="en-GB" sz="1200" b="1" i="0" kern="1200" dirty="0">
                <a:solidFill>
                  <a:schemeClr val="tx1"/>
                </a:solidFill>
                <a:effectLst/>
                <a:latin typeface="+mn-lt"/>
                <a:ea typeface="+mn-ea"/>
                <a:cs typeface="+mn-cs"/>
              </a:rPr>
              <a:t> reporting packs. </a:t>
            </a:r>
            <a:endParaRPr lang="en-GB" dirty="0"/>
          </a:p>
          <a:p>
            <a:pPr marL="285750" indent="-285750">
              <a:buFont typeface="Arial"/>
              <a:buChar char="•"/>
            </a:pPr>
            <a:r>
              <a:rPr lang="en-GB" sz="1200" b="1" i="0" kern="1200" dirty="0">
                <a:solidFill>
                  <a:schemeClr val="tx1"/>
                </a:solidFill>
                <a:effectLst/>
                <a:latin typeface="+mn-lt"/>
                <a:ea typeface="+mn-ea"/>
                <a:cs typeface="+mn-cs"/>
              </a:rPr>
              <a:t>AI cannot solve your data woes if it was doomed from the get-go!</a:t>
            </a:r>
            <a:endParaRPr lang="en-GB" dirty="0"/>
          </a:p>
          <a:p>
            <a:pPr marL="0" indent="0">
              <a:buFontTx/>
              <a:buNone/>
            </a:pPr>
            <a:endParaRPr lang="en-GB" sz="1200" b="1" i="0" kern="1200" dirty="0">
              <a:solidFill>
                <a:schemeClr val="tx1"/>
              </a:solidFill>
              <a:effectLst/>
              <a:latin typeface="+mn-lt"/>
            </a:endParaRPr>
          </a:p>
          <a:p>
            <a:pPr>
              <a:defRPr/>
            </a:pPr>
            <a:r>
              <a:rPr lang="en-GB" b="1" u="sng" dirty="0">
                <a:highlight>
                  <a:srgbClr val="FFFF00"/>
                </a:highlight>
              </a:rPr>
              <a:t>3) And</a:t>
            </a:r>
            <a:r>
              <a:rPr lang="en-GB" sz="1200" b="1" i="0" u="sng" kern="1200" dirty="0">
                <a:solidFill>
                  <a:schemeClr val="tx1"/>
                </a:solidFill>
                <a:effectLst/>
                <a:highlight>
                  <a:srgbClr val="FFFF00"/>
                </a:highlight>
                <a:latin typeface="+mn-lt"/>
                <a:ea typeface="+mn-ea"/>
                <a:cs typeface="+mn-cs"/>
              </a:rPr>
              <a:t> of course, like the majority of businesses across the country, ChatGPT and Microsoft Copilot is </a:t>
            </a:r>
            <a:r>
              <a:rPr lang="en-GB" b="1" u="sng" dirty="0">
                <a:highlight>
                  <a:srgbClr val="FFFF00"/>
                </a:highlight>
              </a:rPr>
              <a:t>Omnipresent</a:t>
            </a:r>
            <a:r>
              <a:rPr lang="en-GB" sz="1200" b="1" i="0" kern="1200" dirty="0">
                <a:solidFill>
                  <a:schemeClr val="tx1"/>
                </a:solidFill>
                <a:effectLst/>
                <a:latin typeface="+mn-lt"/>
                <a:ea typeface="+mn-ea"/>
                <a:cs typeface="+mn-cs"/>
              </a:rPr>
              <a:t> </a:t>
            </a:r>
            <a:endParaRPr lang="en-GB" b="1" dirty="0"/>
          </a:p>
          <a:p>
            <a:pPr marL="171450" indent="-171450">
              <a:buFont typeface="Arial"/>
              <a:buChar char="•"/>
              <a:defRPr/>
            </a:pPr>
            <a:endParaRPr lang="en-GB" b="1" dirty="0"/>
          </a:p>
          <a:p>
            <a:pPr marL="285750" indent="-285750">
              <a:buFont typeface="Arial"/>
              <a:buChar char="•"/>
              <a:defRPr/>
            </a:pPr>
            <a:r>
              <a:rPr lang="en-GB" b="1" dirty="0"/>
              <a:t>These are often</a:t>
            </a:r>
            <a:r>
              <a:rPr lang="en-GB" sz="1200" b="1" i="0" kern="1200" dirty="0">
                <a:solidFill>
                  <a:schemeClr val="tx1"/>
                </a:solidFill>
                <a:effectLst/>
                <a:latin typeface="+mn-lt"/>
                <a:ea typeface="+mn-ea"/>
                <a:cs typeface="+mn-cs"/>
              </a:rPr>
              <a:t> used by individual team members in different ways and for different purposes</a:t>
            </a:r>
            <a:endParaRPr lang="en-GB" dirty="0"/>
          </a:p>
          <a:p>
            <a:pPr marL="285750" indent="-285750">
              <a:buFont typeface="Arial"/>
              <a:buChar char="•"/>
              <a:defRPr/>
            </a:pPr>
            <a:r>
              <a:rPr lang="en-GB" sz="1200" b="1" i="0" kern="1200" dirty="0">
                <a:solidFill>
                  <a:schemeClr val="tx1"/>
                </a:solidFill>
                <a:effectLst/>
                <a:latin typeface="+mn-lt"/>
                <a:ea typeface="+mn-ea"/>
                <a:cs typeface="+mn-cs"/>
              </a:rPr>
              <a:t>There are concerns about this shadow AI usage - loading sensitive data into the likes of ChatGPT </a:t>
            </a:r>
            <a:r>
              <a:rPr lang="en-GB" b="1" dirty="0"/>
              <a:t>isn't the best strategy...</a:t>
            </a:r>
            <a:endParaRPr lang="en-GB" dirty="0"/>
          </a:p>
          <a:p>
            <a:pPr marL="285750" indent="-285750">
              <a:buFont typeface="Arial"/>
              <a:buChar char="•"/>
              <a:defRPr/>
            </a:pPr>
            <a:r>
              <a:rPr lang="en-GB" sz="1200" b="1" i="0" kern="1200" dirty="0">
                <a:solidFill>
                  <a:schemeClr val="tx1"/>
                </a:solidFill>
                <a:effectLst/>
                <a:latin typeface="+mn-lt"/>
                <a:ea typeface="+mn-ea"/>
                <a:cs typeface="+mn-cs"/>
              </a:rPr>
              <a:t>While CoPilot is generally viewed as more a trusted solution (thanks to </a:t>
            </a:r>
            <a:r>
              <a:rPr lang="en-GB" b="1" dirty="0"/>
              <a:t>it's enterprise</a:t>
            </a:r>
            <a:r>
              <a:rPr lang="en-GB" sz="1200" b="1" i="0" kern="1200" dirty="0">
                <a:solidFill>
                  <a:schemeClr val="tx1"/>
                </a:solidFill>
                <a:effectLst/>
                <a:latin typeface="+mn-lt"/>
                <a:ea typeface="+mn-ea"/>
                <a:cs typeface="+mn-cs"/>
              </a:rPr>
              <a:t> data encryption) </a:t>
            </a:r>
            <a:r>
              <a:rPr lang="en-GB" b="1" dirty="0"/>
              <a:t>–&gt;</a:t>
            </a:r>
            <a:r>
              <a:rPr lang="en-GB" sz="1200" b="1" i="0" kern="1200" dirty="0">
                <a:solidFill>
                  <a:schemeClr val="tx1"/>
                </a:solidFill>
                <a:effectLst/>
                <a:latin typeface="+mn-lt"/>
                <a:ea typeface="+mn-ea"/>
                <a:cs typeface="+mn-cs"/>
              </a:rPr>
              <a:t> it still raises concerns </a:t>
            </a:r>
            <a:r>
              <a:rPr lang="en-GB" b="1" dirty="0"/>
              <a:t>around the unknown of how that data is being used and stored.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 </a:t>
            </a:r>
            <a:endParaRPr lang="en-GB" sz="1200" b="1" i="0" kern="1200" dirty="0">
              <a:solidFill>
                <a:schemeClr val="tx1"/>
              </a:solidFill>
              <a:effectLst/>
              <a:latin typeface="+mn-lt"/>
            </a:endParaRPr>
          </a:p>
          <a:p>
            <a:pPr>
              <a:defRPr/>
            </a:pPr>
            <a:r>
              <a:rPr lang="en-GB" b="1" u="sng" dirty="0">
                <a:highlight>
                  <a:srgbClr val="FFFF00"/>
                </a:highlight>
              </a:rPr>
              <a:t>4) The</a:t>
            </a:r>
            <a:r>
              <a:rPr lang="en-GB" sz="1200" b="1" i="0" u="sng" kern="1200" dirty="0">
                <a:solidFill>
                  <a:schemeClr val="tx1"/>
                </a:solidFill>
                <a:effectLst/>
                <a:highlight>
                  <a:srgbClr val="FFFF00"/>
                </a:highlight>
                <a:latin typeface="+mn-lt"/>
                <a:ea typeface="+mn-ea"/>
                <a:cs typeface="+mn-cs"/>
              </a:rPr>
              <a:t> preference is definitely to have AI embedded in the finance tool itself</a:t>
            </a:r>
            <a:r>
              <a:rPr lang="en-GB" sz="1200" b="1" i="0" u="sng"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 </a:t>
            </a:r>
            <a:endParaRPr lang="en-GB" dirty="0"/>
          </a:p>
          <a:p>
            <a:pPr marL="285750" indent="-285750">
              <a:buFont typeface="Arial"/>
              <a:buChar char="•"/>
              <a:defRPr/>
            </a:pPr>
            <a:endParaRPr lang="en-GB" b="1" dirty="0"/>
          </a:p>
          <a:p>
            <a:pPr marL="285750" indent="-285750">
              <a:buFont typeface="Arial"/>
              <a:buChar char="•"/>
              <a:defRPr/>
            </a:pPr>
            <a:r>
              <a:rPr lang="en-GB" b="1" dirty="0"/>
              <a:t>But</a:t>
            </a:r>
            <a:r>
              <a:rPr lang="en-GB" sz="1200" b="1" i="0" kern="1200" dirty="0">
                <a:solidFill>
                  <a:schemeClr val="tx1"/>
                </a:solidFill>
                <a:effectLst/>
                <a:latin typeface="+mn-lt"/>
                <a:ea typeface="+mn-ea"/>
                <a:cs typeface="+mn-cs"/>
              </a:rPr>
              <a:t> again, it takes us right back around to the same point: a powerful cloud core and robust must data infrastructure must come first…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AF4F7F8-036F-44C9-9FFE-F80A8A64BF29}" type="slidenum">
              <a:rPr lang="en-GB" smtClean="0"/>
              <a:t>7</a:t>
            </a:fld>
            <a:endParaRPr lang="en-GB"/>
          </a:p>
        </p:txBody>
      </p:sp>
    </p:spTree>
    <p:extLst>
      <p:ext uri="{BB962C8B-B14F-4D97-AF65-F5344CB8AC3E}">
        <p14:creationId xmlns:p14="http://schemas.microsoft.com/office/powerpoint/2010/main" val="19298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C3E7B-D132-3123-34E0-9A1D0C9B9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2A79A-26CE-19D4-0177-7B1903D21C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16E42D1-7BBF-DC34-4B57-5AF2CD451E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1C2B48F-DA1E-ADB0-56B2-ED9228EE2C3C}"/>
              </a:ext>
            </a:extLst>
          </p:cNvPr>
          <p:cNvSpPr>
            <a:spLocks noGrp="1"/>
          </p:cNvSpPr>
          <p:nvPr>
            <p:ph type="sldNum" sz="quarter" idx="5"/>
          </p:nvPr>
        </p:nvSpPr>
        <p:spPr/>
        <p:txBody>
          <a:bodyPr/>
          <a:lstStyle/>
          <a:p>
            <a:fld id="{5AF4F7F8-036F-44C9-9FFE-F80A8A64BF29}" type="slidenum">
              <a:rPr lang="en-GB" smtClean="0"/>
              <a:t>8</a:t>
            </a:fld>
            <a:endParaRPr lang="en-GB"/>
          </a:p>
        </p:txBody>
      </p:sp>
    </p:spTree>
    <p:extLst>
      <p:ext uri="{BB962C8B-B14F-4D97-AF65-F5344CB8AC3E}">
        <p14:creationId xmlns:p14="http://schemas.microsoft.com/office/powerpoint/2010/main" val="400498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918A7-222E-4079-31C7-A65B2E997D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9A792-6B6E-4F85-1182-8A79B786957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F450F84-B4DD-F204-729F-FE6614B60C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65E0DF9-7382-73B9-C420-949CDE557BB5}"/>
              </a:ext>
            </a:extLst>
          </p:cNvPr>
          <p:cNvSpPr>
            <a:spLocks noGrp="1"/>
          </p:cNvSpPr>
          <p:nvPr>
            <p:ph type="sldNum" sz="quarter" idx="5"/>
          </p:nvPr>
        </p:nvSpPr>
        <p:spPr/>
        <p:txBody>
          <a:bodyPr/>
          <a:lstStyle/>
          <a:p>
            <a:fld id="{5AF4F7F8-036F-44C9-9FFE-F80A8A64BF29}" type="slidenum">
              <a:rPr lang="en-GB" smtClean="0"/>
              <a:t>9</a:t>
            </a:fld>
            <a:endParaRPr lang="en-GB"/>
          </a:p>
        </p:txBody>
      </p:sp>
    </p:spTree>
    <p:extLst>
      <p:ext uri="{BB962C8B-B14F-4D97-AF65-F5344CB8AC3E}">
        <p14:creationId xmlns:p14="http://schemas.microsoft.com/office/powerpoint/2010/main" val="183722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9BFE-D98F-ABA5-AABB-C7BA17CC4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FDB59-1846-9CB4-5BD3-A03F7591828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A6FE4AC-F54F-3824-C72B-3A47B8AF7D8F}"/>
              </a:ext>
            </a:extLst>
          </p:cNvPr>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But what if there was a scenario where core finance systems were in check? Where the data </a:t>
            </a:r>
            <a:r>
              <a:rPr lang="en-GB" sz="1200" b="1" u="sng" kern="1200" dirty="0">
                <a:solidFill>
                  <a:schemeClr val="tx1"/>
                </a:solidFill>
                <a:effectLst/>
                <a:latin typeface="+mn-lt"/>
                <a:ea typeface="+mn-ea"/>
                <a:cs typeface="+mn-cs"/>
              </a:rPr>
              <a:t>was</a:t>
            </a:r>
            <a:r>
              <a:rPr lang="en-GB" sz="1200" b="1" kern="1200" dirty="0">
                <a:solidFill>
                  <a:schemeClr val="tx1"/>
                </a:solidFill>
                <a:effectLst/>
                <a:latin typeface="+mn-lt"/>
                <a:ea typeface="+mn-ea"/>
                <a:cs typeface="+mn-cs"/>
              </a:rPr>
              <a:t> well structured and accessible? </a:t>
            </a:r>
            <a:endParaRPr lang="en-US" dirty="0"/>
          </a:p>
          <a:p>
            <a:endParaRPr lang="en-GB" b="1" dirty="0"/>
          </a:p>
          <a:p>
            <a:r>
              <a:rPr lang="en-GB" sz="1200" b="1" kern="1200" dirty="0">
                <a:solidFill>
                  <a:schemeClr val="tx1"/>
                </a:solidFill>
                <a:effectLst/>
                <a:latin typeface="+mn-lt"/>
                <a:ea typeface="+mn-ea"/>
                <a:cs typeface="+mn-cs"/>
              </a:rPr>
              <a:t>And finance teams had the confidence to use AI without fear or hesitation…</a:t>
            </a:r>
            <a:endParaRPr lang="en-GB" dirty="0"/>
          </a:p>
          <a:p>
            <a:pPr marL="171450" indent="-171450">
              <a:buFont typeface="Arial"/>
              <a:buChar char="•"/>
            </a:pPr>
            <a:endParaRPr lang="en-US" b="1" dirty="0"/>
          </a:p>
          <a:p>
            <a:r>
              <a:rPr lang="en-GB" sz="1200" b="1" kern="1200" dirty="0">
                <a:solidFill>
                  <a:schemeClr val="tx1"/>
                </a:solidFill>
                <a:effectLst/>
                <a:latin typeface="+mn-lt"/>
                <a:ea typeface="+mn-ea"/>
                <a:cs typeface="+mn-cs"/>
              </a:rPr>
              <a:t>The real AI winners will be those</a:t>
            </a:r>
            <a:r>
              <a:rPr lang="en-GB" b="1" dirty="0"/>
              <a:t> who</a:t>
            </a:r>
            <a:r>
              <a:rPr lang="en-GB" sz="1200" b="1" kern="1200" dirty="0">
                <a:solidFill>
                  <a:schemeClr val="tx1"/>
                </a:solidFill>
                <a:effectLst/>
                <a:latin typeface="+mn-lt"/>
                <a:ea typeface="+mn-ea"/>
                <a:cs typeface="+mn-cs"/>
              </a:rPr>
              <a:t> ensure </a:t>
            </a:r>
            <a:r>
              <a:rPr lang="en-GB" b="1" dirty="0"/>
              <a:t>that the</a:t>
            </a:r>
            <a:r>
              <a:rPr lang="en-GB" sz="1200" b="1" kern="1200" dirty="0">
                <a:solidFill>
                  <a:schemeClr val="tx1"/>
                </a:solidFill>
                <a:effectLst/>
                <a:latin typeface="+mn-lt"/>
                <a:ea typeface="+mn-ea"/>
                <a:cs typeface="+mn-cs"/>
              </a:rPr>
              <a:t> three core pillars </a:t>
            </a:r>
            <a:r>
              <a:rPr lang="en-GB" b="1" dirty="0"/>
              <a:t>are in place first;</a:t>
            </a:r>
            <a:endParaRPr lang="en-GB" dirty="0"/>
          </a:p>
          <a:p>
            <a:pPr marL="285750" indent="-285750">
              <a:buFont typeface="Arial"/>
              <a:buChar char="•"/>
            </a:pPr>
            <a:r>
              <a:rPr lang="en-GB" b="1" u="sng" dirty="0"/>
              <a:t>Core</a:t>
            </a:r>
            <a:r>
              <a:rPr lang="en-GB" sz="1200" b="1" u="sng" kern="1200" dirty="0">
                <a:solidFill>
                  <a:schemeClr val="tx1"/>
                </a:solidFill>
                <a:effectLst/>
                <a:latin typeface="+mn-lt"/>
                <a:ea typeface="+mn-ea"/>
                <a:cs typeface="+mn-cs"/>
              </a:rPr>
              <a:t> </a:t>
            </a:r>
            <a:r>
              <a:rPr lang="en-GB" b="1" u="sng" dirty="0"/>
              <a:t>systems</a:t>
            </a:r>
            <a:endParaRPr lang="en-GB" dirty="0"/>
          </a:p>
          <a:p>
            <a:pPr marL="285750" indent="-285750">
              <a:buFont typeface="Arial"/>
              <a:buChar char="•"/>
            </a:pPr>
            <a:r>
              <a:rPr lang="en-GB" b="1" u="sng" dirty="0"/>
              <a:t>Data</a:t>
            </a:r>
            <a:endParaRPr lang="en-GB" dirty="0"/>
          </a:p>
          <a:p>
            <a:pPr marL="285750" indent="-285750">
              <a:buFont typeface="Arial"/>
              <a:buChar char="•"/>
            </a:pPr>
            <a:r>
              <a:rPr lang="en-GB" b="1" dirty="0"/>
              <a:t>and </a:t>
            </a:r>
            <a:r>
              <a:rPr lang="en-GB" b="1" u="sng" dirty="0"/>
              <a:t>Team</a:t>
            </a:r>
            <a:r>
              <a:rPr lang="en-GB" sz="1200" b="1" u="sng" kern="1200" dirty="0">
                <a:solidFill>
                  <a:schemeClr val="tx1"/>
                </a:solidFill>
                <a:effectLst/>
                <a:latin typeface="+mn-lt"/>
                <a:ea typeface="+mn-ea"/>
                <a:cs typeface="+mn-cs"/>
              </a:rPr>
              <a:t> confidence</a:t>
            </a:r>
            <a:r>
              <a:rPr lang="en-GB" sz="1200" b="1" kern="1200" dirty="0">
                <a:solidFill>
                  <a:schemeClr val="tx1"/>
                </a:solidFill>
                <a:effectLst/>
                <a:latin typeface="+mn-lt"/>
                <a:ea typeface="+mn-ea"/>
                <a:cs typeface="+mn-cs"/>
              </a:rPr>
              <a:t> </a:t>
            </a:r>
          </a:p>
          <a:p>
            <a:pPr marL="285750" indent="-285750">
              <a:buFont typeface="Arial"/>
              <a:buChar char="•"/>
            </a:pPr>
            <a:endParaRPr lang="en-GB" sz="1200" b="1" kern="1200" dirty="0">
              <a:solidFill>
                <a:schemeClr val="tx1"/>
              </a:solidFill>
              <a:effectLst/>
              <a:latin typeface="+mn-lt"/>
              <a:ea typeface="+mn-ea"/>
              <a:cs typeface="+mn-cs"/>
            </a:endParaRPr>
          </a:p>
          <a:p>
            <a:pPr marL="285750" indent="-285750">
              <a:buFont typeface="Arial"/>
              <a:buChar char="•"/>
            </a:pPr>
            <a:endParaRPr lang="en-GB" b="1" dirty="0"/>
          </a:p>
          <a:p>
            <a:r>
              <a:rPr lang="en-GB" b="1" dirty="0"/>
              <a:t>That</a:t>
            </a:r>
            <a:r>
              <a:rPr lang="en-GB" sz="1200" b="1" kern="1200" dirty="0">
                <a:solidFill>
                  <a:schemeClr val="tx1"/>
                </a:solidFill>
                <a:effectLst/>
                <a:latin typeface="+mn-lt"/>
                <a:ea typeface="+mn-ea"/>
                <a:cs typeface="+mn-cs"/>
              </a:rPr>
              <a:t> </a:t>
            </a:r>
            <a:r>
              <a:rPr lang="en-GB" b="1" dirty="0"/>
              <a:t>means you need to take a</a:t>
            </a:r>
            <a:r>
              <a:rPr lang="en-GB" sz="1200" b="1" kern="1200" dirty="0">
                <a:solidFill>
                  <a:schemeClr val="tx1"/>
                </a:solidFill>
                <a:effectLst/>
                <a:latin typeface="+mn-lt"/>
                <a:ea typeface="+mn-ea"/>
                <a:cs typeface="+mn-cs"/>
              </a:rPr>
              <a:t> pragmatic approach </a:t>
            </a:r>
            <a:r>
              <a:rPr lang="en-GB" b="1" dirty="0"/>
              <a:t>to </a:t>
            </a:r>
            <a:r>
              <a:rPr lang="en-GB" sz="1200" b="1" kern="1200" dirty="0">
                <a:solidFill>
                  <a:schemeClr val="tx1"/>
                </a:solidFill>
                <a:effectLst/>
                <a:latin typeface="+mn-lt"/>
                <a:ea typeface="+mn-ea"/>
                <a:cs typeface="+mn-cs"/>
              </a:rPr>
              <a:t>start getting AI ready</a:t>
            </a:r>
            <a:r>
              <a:rPr lang="en-GB" b="1" dirty="0"/>
              <a:t>...</a:t>
            </a:r>
            <a:endParaRPr lang="en-GB" dirty="0"/>
          </a:p>
        </p:txBody>
      </p:sp>
      <p:sp>
        <p:nvSpPr>
          <p:cNvPr id="4" name="Slide Number Placeholder 3">
            <a:extLst>
              <a:ext uri="{FF2B5EF4-FFF2-40B4-BE49-F238E27FC236}">
                <a16:creationId xmlns:a16="http://schemas.microsoft.com/office/drawing/2014/main" id="{7020D908-742A-2AC5-6967-EAE04CC24CCB}"/>
              </a:ext>
            </a:extLst>
          </p:cNvPr>
          <p:cNvSpPr>
            <a:spLocks noGrp="1"/>
          </p:cNvSpPr>
          <p:nvPr>
            <p:ph type="sldNum" sz="quarter" idx="5"/>
          </p:nvPr>
        </p:nvSpPr>
        <p:spPr/>
        <p:txBody>
          <a:bodyPr/>
          <a:lstStyle/>
          <a:p>
            <a:fld id="{5AF4F7F8-036F-44C9-9FFE-F80A8A64BF29}" type="slidenum">
              <a:rPr lang="en-GB" smtClean="0"/>
              <a:t>10</a:t>
            </a:fld>
            <a:endParaRPr lang="en-GB"/>
          </a:p>
        </p:txBody>
      </p:sp>
    </p:spTree>
    <p:extLst>
      <p:ext uri="{BB962C8B-B14F-4D97-AF65-F5344CB8AC3E}">
        <p14:creationId xmlns:p14="http://schemas.microsoft.com/office/powerpoint/2010/main" val="2605438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name@iplicit.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eft Aligned)">
    <p:spTree>
      <p:nvGrpSpPr>
        <p:cNvPr id="1" name=""/>
        <p:cNvGrpSpPr/>
        <p:nvPr/>
      </p:nvGrpSpPr>
      <p:grpSpPr>
        <a:xfrm>
          <a:off x="0" y="0"/>
          <a:ext cx="0" cy="0"/>
          <a:chOff x="0" y="0"/>
          <a:chExt cx="0" cy="0"/>
        </a:xfrm>
      </p:grpSpPr>
      <p:pic>
        <p:nvPicPr>
          <p:cNvPr id="14" name="Picture 13" descr="A blue and black background&#10;&#10;Description automatically generated with medium confidence">
            <a:extLst>
              <a:ext uri="{FF2B5EF4-FFF2-40B4-BE49-F238E27FC236}">
                <a16:creationId xmlns:a16="http://schemas.microsoft.com/office/drawing/2014/main" id="{60D1B8A8-627C-CA9E-CABB-BA5836B3CC98}"/>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38E92F-724A-6904-01D9-A62DE4DDAF5B}"/>
              </a:ext>
            </a:extLst>
          </p:cNvPr>
          <p:cNvSpPr>
            <a:spLocks noGrp="1"/>
          </p:cNvSpPr>
          <p:nvPr>
            <p:ph type="ctrTitle" hasCustomPrompt="1"/>
          </p:nvPr>
        </p:nvSpPr>
        <p:spPr>
          <a:xfrm>
            <a:off x="605481" y="2015613"/>
            <a:ext cx="5744519" cy="1600200"/>
          </a:xfrm>
        </p:spPr>
        <p:txBody>
          <a:bodyPr anchor="b">
            <a:normAutofit/>
          </a:bodyPr>
          <a:lstStyle>
            <a:lvl1pPr algn="l">
              <a:defRPr sz="4500" baseline="0">
                <a:solidFill>
                  <a:schemeClr val="bg1"/>
                </a:solidFill>
              </a:defRPr>
            </a:lvl1pPr>
          </a:lstStyle>
          <a:p>
            <a:r>
              <a:rPr lang="en-GB"/>
              <a:t>Presentation title.</a:t>
            </a:r>
            <a:endParaRPr lang="en-US"/>
          </a:p>
        </p:txBody>
      </p:sp>
      <p:sp>
        <p:nvSpPr>
          <p:cNvPr id="7" name="Footer Placeholder 4">
            <a:extLst>
              <a:ext uri="{FF2B5EF4-FFF2-40B4-BE49-F238E27FC236}">
                <a16:creationId xmlns:a16="http://schemas.microsoft.com/office/drawing/2014/main" id="{AD2498C4-66BF-7D21-C3AD-806EC3474FA8}"/>
              </a:ext>
            </a:extLst>
          </p:cNvPr>
          <p:cNvSpPr>
            <a:spLocks noGrp="1" noRot="1" noMove="1" noResize="1" noEditPoints="1" noAdjustHandles="1" noChangeArrowheads="1" noChangeShapeType="1"/>
          </p:cNvSpPr>
          <p:nvPr>
            <p:ph type="ftr" sz="quarter" idx="3"/>
          </p:nvPr>
        </p:nvSpPr>
        <p:spPr>
          <a:xfrm>
            <a:off x="533919" y="6039846"/>
            <a:ext cx="4114800" cy="365125"/>
          </a:xfrm>
          <a:prstGeom prst="rect">
            <a:avLst/>
          </a:prstGeom>
        </p:spPr>
        <p:txBody>
          <a:bodyPr vert="horz" lIns="91440" tIns="45720" rIns="91440" bIns="45720" rtlCol="0" anchor="ctr"/>
          <a:lstStyle>
            <a:lvl1pPr algn="l">
              <a:defRPr sz="1200" b="0" i="0" spc="180" baseline="0">
                <a:solidFill>
                  <a:schemeClr val="tx1">
                    <a:tint val="82000"/>
                  </a:schemeClr>
                </a:solidFill>
                <a:latin typeface="Jost Medium" pitchFamily="2" charset="77"/>
              </a:defRPr>
            </a:lvl1pPr>
          </a:lstStyle>
          <a:p>
            <a:r>
              <a:rPr lang="en-GB">
                <a:solidFill>
                  <a:srgbClr val="0DACDE"/>
                </a:solidFill>
              </a:rPr>
              <a:t>POWERFUL ACCOUNTING SOFTWARE</a:t>
            </a:r>
          </a:p>
        </p:txBody>
      </p:sp>
      <p:sp>
        <p:nvSpPr>
          <p:cNvPr id="6" name="Text Placeholder 5">
            <a:extLst>
              <a:ext uri="{FF2B5EF4-FFF2-40B4-BE49-F238E27FC236}">
                <a16:creationId xmlns:a16="http://schemas.microsoft.com/office/drawing/2014/main" id="{06CB88D3-7D03-6B21-C189-8C5D5E30FD26}"/>
              </a:ext>
            </a:extLst>
          </p:cNvPr>
          <p:cNvSpPr>
            <a:spLocks noGrp="1"/>
          </p:cNvSpPr>
          <p:nvPr>
            <p:ph type="body" sz="quarter" idx="10" hasCustomPrompt="1"/>
          </p:nvPr>
        </p:nvSpPr>
        <p:spPr>
          <a:xfrm>
            <a:off x="604838" y="3615813"/>
            <a:ext cx="9144001" cy="1663700"/>
          </a:xfrm>
        </p:spPr>
        <p:txBody>
          <a:bodyPr/>
          <a:lstStyle>
            <a:lvl1pPr marL="0" indent="0">
              <a:lnSpc>
                <a:spcPct val="150000"/>
              </a:lnSpc>
              <a:buNone/>
              <a:defRPr sz="1400" cap="none" baseline="0">
                <a:solidFill>
                  <a:schemeClr val="bg1"/>
                </a:solidFill>
                <a:latin typeface="Jost Medium"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Presentation sub line or Presenter and role.</a:t>
            </a:r>
            <a:br>
              <a:rPr lang="en-GB"/>
            </a:br>
            <a:endParaRPr lang="en-US"/>
          </a:p>
          <a:p>
            <a:pPr lvl="0"/>
            <a:endParaRPr lang="en-US"/>
          </a:p>
        </p:txBody>
      </p:sp>
      <p:sp>
        <p:nvSpPr>
          <p:cNvPr id="9" name="Footer Placeholder 4">
            <a:extLst>
              <a:ext uri="{FF2B5EF4-FFF2-40B4-BE49-F238E27FC236}">
                <a16:creationId xmlns:a16="http://schemas.microsoft.com/office/drawing/2014/main" id="{DB4B2CDE-17F1-9CEF-DC0D-DE9A3D30A69F}"/>
              </a:ext>
            </a:extLst>
          </p:cNvPr>
          <p:cNvSpPr txBox="1">
            <a:spLocks/>
          </p:cNvSpPr>
          <p:nvPr userDrawn="1"/>
        </p:nvSpPr>
        <p:spPr>
          <a:xfrm>
            <a:off x="533919" y="603984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spc="180" baseline="0">
                <a:solidFill>
                  <a:schemeClr val="tx1">
                    <a:tint val="82000"/>
                  </a:schemeClr>
                </a:solidFill>
                <a:latin typeface="Jos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0DACDE"/>
                </a:solidFill>
              </a:rPr>
              <a:t>POWERFUL ACCOUNTING SOFTWARE</a:t>
            </a:r>
          </a:p>
        </p:txBody>
      </p:sp>
      <p:pic>
        <p:nvPicPr>
          <p:cNvPr id="3" name="Picture 2">
            <a:extLst>
              <a:ext uri="{FF2B5EF4-FFF2-40B4-BE49-F238E27FC236}">
                <a16:creationId xmlns:a16="http://schemas.microsoft.com/office/drawing/2014/main" id="{B274074E-DC78-83EF-F832-2AAECE1CAC5E}"/>
              </a:ext>
            </a:extLst>
          </p:cNvPr>
          <p:cNvPicPr>
            <a:picLocks noChangeAspect="1"/>
          </p:cNvPicPr>
          <p:nvPr userDrawn="1"/>
        </p:nvPicPr>
        <p:blipFill>
          <a:blip r:embed="rId3"/>
          <a:srcRect/>
          <a:stretch/>
        </p:blipFill>
        <p:spPr>
          <a:xfrm>
            <a:off x="605481" y="563676"/>
            <a:ext cx="1190368" cy="1190368"/>
          </a:xfrm>
          <a:prstGeom prst="rect">
            <a:avLst/>
          </a:prstGeom>
        </p:spPr>
      </p:pic>
    </p:spTree>
    <p:extLst>
      <p:ext uri="{BB962C8B-B14F-4D97-AF65-F5344CB8AC3E}">
        <p14:creationId xmlns:p14="http://schemas.microsoft.com/office/powerpoint/2010/main" val="143335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12EE14-42AE-3DE6-DD6F-12F55B486EE9}"/>
              </a:ext>
            </a:extLst>
          </p:cNvPr>
          <p:cNvSpPr>
            <a:spLocks noGrp="1"/>
          </p:cNvSpPr>
          <p:nvPr>
            <p:ph type="title" hasCustomPrompt="1"/>
          </p:nvPr>
        </p:nvSpPr>
        <p:spPr>
          <a:xfrm>
            <a:off x="605481" y="2043376"/>
            <a:ext cx="2523799" cy="1325563"/>
          </a:xfrm>
        </p:spPr>
        <p:txBody>
          <a:bodyPr anchor="b"/>
          <a:lstStyle/>
          <a:p>
            <a:r>
              <a:rPr lang="en-GB"/>
              <a:t>00</a:t>
            </a:r>
            <a:endParaRPr lang="en-US"/>
          </a:p>
        </p:txBody>
      </p:sp>
      <p:sp>
        <p:nvSpPr>
          <p:cNvPr id="4" name="Content Placeholder 2">
            <a:extLst>
              <a:ext uri="{FF2B5EF4-FFF2-40B4-BE49-F238E27FC236}">
                <a16:creationId xmlns:a16="http://schemas.microsoft.com/office/drawing/2014/main" id="{D21E89E3-301D-AA8E-85B1-CB02CC4869EE}"/>
              </a:ext>
            </a:extLst>
          </p:cNvPr>
          <p:cNvSpPr>
            <a:spLocks noGrp="1"/>
          </p:cNvSpPr>
          <p:nvPr>
            <p:ph idx="1" hasCustomPrompt="1"/>
          </p:nvPr>
        </p:nvSpPr>
        <p:spPr>
          <a:xfrm>
            <a:off x="605481" y="3507372"/>
            <a:ext cx="2523799" cy="505828"/>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THIS IS THE STAT TITLE</a:t>
            </a:r>
          </a:p>
        </p:txBody>
      </p:sp>
      <p:sp>
        <p:nvSpPr>
          <p:cNvPr id="5" name="Content Placeholder 2">
            <a:extLst>
              <a:ext uri="{FF2B5EF4-FFF2-40B4-BE49-F238E27FC236}">
                <a16:creationId xmlns:a16="http://schemas.microsoft.com/office/drawing/2014/main" id="{FEACEB56-78C7-F857-8A23-063E4D9BF9E8}"/>
              </a:ext>
            </a:extLst>
          </p:cNvPr>
          <p:cNvSpPr>
            <a:spLocks noGrp="1"/>
          </p:cNvSpPr>
          <p:nvPr>
            <p:ph idx="10" hasCustomPrompt="1"/>
          </p:nvPr>
        </p:nvSpPr>
        <p:spPr>
          <a:xfrm>
            <a:off x="3386819" y="3498950"/>
            <a:ext cx="2523799" cy="505828"/>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THIS IS THE STAT TITLE</a:t>
            </a:r>
          </a:p>
        </p:txBody>
      </p:sp>
      <p:sp>
        <p:nvSpPr>
          <p:cNvPr id="6" name="Content Placeholder 2">
            <a:extLst>
              <a:ext uri="{FF2B5EF4-FFF2-40B4-BE49-F238E27FC236}">
                <a16:creationId xmlns:a16="http://schemas.microsoft.com/office/drawing/2014/main" id="{4AC932CE-18DC-C4FA-9C3C-9483BCA22342}"/>
              </a:ext>
            </a:extLst>
          </p:cNvPr>
          <p:cNvSpPr>
            <a:spLocks noGrp="1"/>
          </p:cNvSpPr>
          <p:nvPr>
            <p:ph idx="11" hasCustomPrompt="1"/>
          </p:nvPr>
        </p:nvSpPr>
        <p:spPr>
          <a:xfrm>
            <a:off x="6180819" y="3498950"/>
            <a:ext cx="2523799" cy="505828"/>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THIS IS THE STAT TITLE</a:t>
            </a:r>
          </a:p>
        </p:txBody>
      </p:sp>
      <p:sp>
        <p:nvSpPr>
          <p:cNvPr id="7" name="Content Placeholder 2">
            <a:extLst>
              <a:ext uri="{FF2B5EF4-FFF2-40B4-BE49-F238E27FC236}">
                <a16:creationId xmlns:a16="http://schemas.microsoft.com/office/drawing/2014/main" id="{C06163BA-5BB6-CE8F-CF08-2EF1F5D99B7C}"/>
              </a:ext>
            </a:extLst>
          </p:cNvPr>
          <p:cNvSpPr>
            <a:spLocks noGrp="1"/>
          </p:cNvSpPr>
          <p:nvPr>
            <p:ph idx="12" hasCustomPrompt="1"/>
          </p:nvPr>
        </p:nvSpPr>
        <p:spPr>
          <a:xfrm>
            <a:off x="8995139" y="3507372"/>
            <a:ext cx="2523799" cy="505828"/>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THIS IS THE STAT TITLE</a:t>
            </a:r>
          </a:p>
        </p:txBody>
      </p:sp>
      <p:sp>
        <p:nvSpPr>
          <p:cNvPr id="8" name="Text Placeholder 5">
            <a:extLst>
              <a:ext uri="{FF2B5EF4-FFF2-40B4-BE49-F238E27FC236}">
                <a16:creationId xmlns:a16="http://schemas.microsoft.com/office/drawing/2014/main" id="{B3EA65E2-88D0-53D0-BB0B-ED898100F403}"/>
              </a:ext>
            </a:extLst>
          </p:cNvPr>
          <p:cNvSpPr>
            <a:spLocks noGrp="1"/>
          </p:cNvSpPr>
          <p:nvPr>
            <p:ph type="body" sz="quarter" idx="13" hasCustomPrompt="1"/>
          </p:nvPr>
        </p:nvSpPr>
        <p:spPr>
          <a:xfrm>
            <a:off x="605479" y="4151633"/>
            <a:ext cx="2523800" cy="922537"/>
          </a:xfrm>
        </p:spPr>
        <p:txBody>
          <a:bodyPr/>
          <a:lstStyle>
            <a:lvl1pPr marL="0" indent="0">
              <a:buNone/>
              <a:defRPr sz="1400" cap="none" baseline="0">
                <a:solidFill>
                  <a:schemeClr val="bg1"/>
                </a:solidFill>
                <a:latin typeface="Jost Medium" pitchFamily="2" charset="77"/>
              </a:defRPr>
            </a:lvl1pPr>
          </a:lstStyle>
          <a:p>
            <a:pPr>
              <a:lnSpc>
                <a:spcPct val="120000"/>
              </a:lnSpc>
            </a:pPr>
            <a:r>
              <a:rPr lang="en-GB" sz="1400" baseline="0">
                <a:solidFill>
                  <a:schemeClr val="bg1"/>
                </a:solidFill>
                <a:latin typeface="Jost Medium" pitchFamily="2" charset="77"/>
              </a:rPr>
              <a:t>This is where you can add, additional information about your statistic</a:t>
            </a:r>
            <a:endParaRPr lang="en-US" sz="1400" baseline="0">
              <a:solidFill>
                <a:schemeClr val="bg1"/>
              </a:solidFill>
              <a:latin typeface="Jost Medium" pitchFamily="2" charset="77"/>
            </a:endParaRPr>
          </a:p>
        </p:txBody>
      </p:sp>
      <p:sp>
        <p:nvSpPr>
          <p:cNvPr id="10" name="Text Placeholder 5">
            <a:extLst>
              <a:ext uri="{FF2B5EF4-FFF2-40B4-BE49-F238E27FC236}">
                <a16:creationId xmlns:a16="http://schemas.microsoft.com/office/drawing/2014/main" id="{8CC8F264-D707-67DE-3766-5856E4690576}"/>
              </a:ext>
            </a:extLst>
          </p:cNvPr>
          <p:cNvSpPr>
            <a:spLocks noGrp="1"/>
          </p:cNvSpPr>
          <p:nvPr>
            <p:ph type="body" sz="quarter" idx="14" hasCustomPrompt="1"/>
          </p:nvPr>
        </p:nvSpPr>
        <p:spPr>
          <a:xfrm>
            <a:off x="3386818" y="4155154"/>
            <a:ext cx="2523800" cy="922537"/>
          </a:xfrm>
        </p:spPr>
        <p:txBody>
          <a:bodyPr/>
          <a:lstStyle>
            <a:lvl1pPr marL="0" indent="0">
              <a:buNone/>
              <a:defRPr sz="1400" cap="none" baseline="0">
                <a:solidFill>
                  <a:schemeClr val="bg1"/>
                </a:solidFill>
                <a:latin typeface="Jost Medium" pitchFamily="2" charset="77"/>
              </a:defRPr>
            </a:lvl1pPr>
          </a:lstStyle>
          <a:p>
            <a:pPr>
              <a:lnSpc>
                <a:spcPct val="120000"/>
              </a:lnSpc>
            </a:pPr>
            <a:r>
              <a:rPr lang="en-GB" sz="1400" baseline="0">
                <a:solidFill>
                  <a:schemeClr val="bg1"/>
                </a:solidFill>
                <a:latin typeface="Jost Medium" pitchFamily="2" charset="77"/>
              </a:rPr>
              <a:t>This is where you can add, additional information about your statistic</a:t>
            </a:r>
            <a:endParaRPr lang="en-US" sz="1400" baseline="0">
              <a:solidFill>
                <a:schemeClr val="bg1"/>
              </a:solidFill>
              <a:latin typeface="Jost Medium" pitchFamily="2" charset="77"/>
            </a:endParaRPr>
          </a:p>
        </p:txBody>
      </p:sp>
      <p:sp>
        <p:nvSpPr>
          <p:cNvPr id="11" name="Text Placeholder 5">
            <a:extLst>
              <a:ext uri="{FF2B5EF4-FFF2-40B4-BE49-F238E27FC236}">
                <a16:creationId xmlns:a16="http://schemas.microsoft.com/office/drawing/2014/main" id="{C75487DC-FEE9-D140-6598-335B1AF823BC}"/>
              </a:ext>
            </a:extLst>
          </p:cNvPr>
          <p:cNvSpPr>
            <a:spLocks noGrp="1"/>
          </p:cNvSpPr>
          <p:nvPr>
            <p:ph type="body" sz="quarter" idx="15" hasCustomPrompt="1"/>
          </p:nvPr>
        </p:nvSpPr>
        <p:spPr>
          <a:xfrm>
            <a:off x="6180819" y="4151633"/>
            <a:ext cx="2523800" cy="922537"/>
          </a:xfrm>
        </p:spPr>
        <p:txBody>
          <a:bodyPr/>
          <a:lstStyle>
            <a:lvl1pPr marL="0" indent="0">
              <a:buNone/>
              <a:defRPr sz="1400" cap="none" baseline="0">
                <a:solidFill>
                  <a:schemeClr val="bg1"/>
                </a:solidFill>
                <a:latin typeface="Jost Medium" pitchFamily="2" charset="77"/>
              </a:defRPr>
            </a:lvl1pPr>
          </a:lstStyle>
          <a:p>
            <a:pPr>
              <a:lnSpc>
                <a:spcPct val="120000"/>
              </a:lnSpc>
            </a:pPr>
            <a:r>
              <a:rPr lang="en-GB" sz="1400" baseline="0">
                <a:solidFill>
                  <a:schemeClr val="bg1"/>
                </a:solidFill>
                <a:latin typeface="Jost Medium" pitchFamily="2" charset="77"/>
              </a:rPr>
              <a:t>This is where you can add, additional information about your statistic</a:t>
            </a:r>
            <a:endParaRPr lang="en-US" sz="1400" baseline="0">
              <a:solidFill>
                <a:schemeClr val="bg1"/>
              </a:solidFill>
              <a:latin typeface="Jost Medium" pitchFamily="2" charset="77"/>
            </a:endParaRPr>
          </a:p>
        </p:txBody>
      </p:sp>
      <p:sp>
        <p:nvSpPr>
          <p:cNvPr id="12" name="Text Placeholder 5">
            <a:extLst>
              <a:ext uri="{FF2B5EF4-FFF2-40B4-BE49-F238E27FC236}">
                <a16:creationId xmlns:a16="http://schemas.microsoft.com/office/drawing/2014/main" id="{60BA8E51-427F-773F-82BC-6AAD0DF53299}"/>
              </a:ext>
            </a:extLst>
          </p:cNvPr>
          <p:cNvSpPr>
            <a:spLocks noGrp="1"/>
          </p:cNvSpPr>
          <p:nvPr>
            <p:ph type="body" sz="quarter" idx="16" hasCustomPrompt="1"/>
          </p:nvPr>
        </p:nvSpPr>
        <p:spPr>
          <a:xfrm>
            <a:off x="8995139" y="4151633"/>
            <a:ext cx="2523800" cy="922537"/>
          </a:xfrm>
        </p:spPr>
        <p:txBody>
          <a:bodyPr/>
          <a:lstStyle>
            <a:lvl1pPr marL="0" indent="0">
              <a:buNone/>
              <a:defRPr sz="1400" cap="none" baseline="0">
                <a:solidFill>
                  <a:schemeClr val="bg1"/>
                </a:solidFill>
                <a:latin typeface="Jost Medium" pitchFamily="2" charset="77"/>
              </a:defRPr>
            </a:lvl1pPr>
          </a:lstStyle>
          <a:p>
            <a:pPr>
              <a:lnSpc>
                <a:spcPct val="120000"/>
              </a:lnSpc>
            </a:pPr>
            <a:r>
              <a:rPr lang="en-GB" sz="1400" baseline="0">
                <a:solidFill>
                  <a:schemeClr val="bg1"/>
                </a:solidFill>
                <a:latin typeface="Jost Medium" pitchFamily="2" charset="77"/>
              </a:rPr>
              <a:t>This is where you can add, additional information about your statistic</a:t>
            </a:r>
            <a:endParaRPr lang="en-US" sz="1400" baseline="0">
              <a:solidFill>
                <a:schemeClr val="bg1"/>
              </a:solidFill>
              <a:latin typeface="Jost Medium" pitchFamily="2" charset="77"/>
            </a:endParaRPr>
          </a:p>
        </p:txBody>
      </p:sp>
      <p:sp>
        <p:nvSpPr>
          <p:cNvPr id="13" name="Text Placeholder 12">
            <a:extLst>
              <a:ext uri="{FF2B5EF4-FFF2-40B4-BE49-F238E27FC236}">
                <a16:creationId xmlns:a16="http://schemas.microsoft.com/office/drawing/2014/main" id="{4307CC54-BAD4-FFFE-22D7-C8BCA4344C36}"/>
              </a:ext>
            </a:extLst>
          </p:cNvPr>
          <p:cNvSpPr>
            <a:spLocks noGrp="1"/>
          </p:cNvSpPr>
          <p:nvPr>
            <p:ph type="body" sz="quarter" idx="17" hasCustomPrompt="1"/>
          </p:nvPr>
        </p:nvSpPr>
        <p:spPr>
          <a:xfrm>
            <a:off x="3386138" y="2043113"/>
            <a:ext cx="2524125" cy="1325562"/>
          </a:xfrm>
        </p:spPr>
        <p:txBody>
          <a:bodyPr anchor="b">
            <a:normAutofit/>
          </a:bodyPr>
          <a:lstStyle>
            <a:lvl1pPr marL="0" indent="0">
              <a:buNone/>
              <a:defRPr sz="4400" b="1" i="0">
                <a:solidFill>
                  <a:schemeClr val="bg1"/>
                </a:solidFill>
                <a:latin typeface="Jost Black" pitchFamily="2" charset="77"/>
                <a:ea typeface="Jost Black" pitchFamily="2" charset="77"/>
              </a:defRPr>
            </a:lvl1pPr>
            <a:lvl5pPr marL="1828800" indent="0" algn="l">
              <a:buNone/>
              <a:defRPr b="1" i="0">
                <a:latin typeface="Jost Black" pitchFamily="2" charset="77"/>
                <a:ea typeface="Jost Black" pitchFamily="2" charset="77"/>
              </a:defRPr>
            </a:lvl5pPr>
          </a:lstStyle>
          <a:p>
            <a:pPr lvl="0"/>
            <a:r>
              <a:rPr lang="en-GB"/>
              <a:t>00</a:t>
            </a:r>
            <a:endParaRPr lang="en-US"/>
          </a:p>
        </p:txBody>
      </p:sp>
      <p:sp>
        <p:nvSpPr>
          <p:cNvPr id="14" name="Text Placeholder 12">
            <a:extLst>
              <a:ext uri="{FF2B5EF4-FFF2-40B4-BE49-F238E27FC236}">
                <a16:creationId xmlns:a16="http://schemas.microsoft.com/office/drawing/2014/main" id="{F84425C4-3130-E770-1188-5229DEF15A39}"/>
              </a:ext>
            </a:extLst>
          </p:cNvPr>
          <p:cNvSpPr>
            <a:spLocks noGrp="1"/>
          </p:cNvSpPr>
          <p:nvPr>
            <p:ph type="body" sz="quarter" idx="18" hasCustomPrompt="1"/>
          </p:nvPr>
        </p:nvSpPr>
        <p:spPr>
          <a:xfrm>
            <a:off x="6193134" y="2043113"/>
            <a:ext cx="2524125" cy="1325562"/>
          </a:xfrm>
        </p:spPr>
        <p:txBody>
          <a:bodyPr anchor="b">
            <a:normAutofit/>
          </a:bodyPr>
          <a:lstStyle>
            <a:lvl1pPr marL="0" indent="0">
              <a:buNone/>
              <a:defRPr sz="4400" b="1" i="0">
                <a:solidFill>
                  <a:schemeClr val="bg1"/>
                </a:solidFill>
                <a:latin typeface="Jost Black" pitchFamily="2" charset="77"/>
                <a:ea typeface="Jost Black" pitchFamily="2" charset="77"/>
              </a:defRPr>
            </a:lvl1pPr>
            <a:lvl5pPr marL="1828800" indent="0" algn="l">
              <a:buNone/>
              <a:defRPr b="1" i="0">
                <a:latin typeface="Jost Black" pitchFamily="2" charset="77"/>
                <a:ea typeface="Jost Black" pitchFamily="2" charset="77"/>
              </a:defRPr>
            </a:lvl5pPr>
          </a:lstStyle>
          <a:p>
            <a:pPr lvl="0"/>
            <a:r>
              <a:rPr lang="en-GB"/>
              <a:t>00</a:t>
            </a:r>
            <a:endParaRPr lang="en-US"/>
          </a:p>
        </p:txBody>
      </p:sp>
      <p:sp>
        <p:nvSpPr>
          <p:cNvPr id="15" name="Text Placeholder 12">
            <a:extLst>
              <a:ext uri="{FF2B5EF4-FFF2-40B4-BE49-F238E27FC236}">
                <a16:creationId xmlns:a16="http://schemas.microsoft.com/office/drawing/2014/main" id="{6AA06BA6-8F37-D38C-C6A0-3B0C98D0424D}"/>
              </a:ext>
            </a:extLst>
          </p:cNvPr>
          <p:cNvSpPr>
            <a:spLocks noGrp="1"/>
          </p:cNvSpPr>
          <p:nvPr>
            <p:ph type="body" sz="quarter" idx="19" hasCustomPrompt="1"/>
          </p:nvPr>
        </p:nvSpPr>
        <p:spPr>
          <a:xfrm>
            <a:off x="8994813" y="2043113"/>
            <a:ext cx="2524125" cy="1325562"/>
          </a:xfrm>
        </p:spPr>
        <p:txBody>
          <a:bodyPr anchor="b">
            <a:normAutofit/>
          </a:bodyPr>
          <a:lstStyle>
            <a:lvl1pPr marL="0" indent="0">
              <a:buNone/>
              <a:defRPr sz="4400" b="1" i="0">
                <a:solidFill>
                  <a:schemeClr val="bg1"/>
                </a:solidFill>
                <a:latin typeface="Jost Black" pitchFamily="2" charset="77"/>
                <a:ea typeface="Jost Black" pitchFamily="2" charset="77"/>
              </a:defRPr>
            </a:lvl1pPr>
            <a:lvl5pPr marL="1828800" indent="0" algn="l">
              <a:buNone/>
              <a:defRPr b="1" i="0">
                <a:latin typeface="Jost Black" pitchFamily="2" charset="77"/>
                <a:ea typeface="Jost Black" pitchFamily="2" charset="77"/>
              </a:defRPr>
            </a:lvl5pPr>
          </a:lstStyle>
          <a:p>
            <a:pPr lvl="0"/>
            <a:r>
              <a:rPr lang="en-GB"/>
              <a:t>00</a:t>
            </a:r>
            <a:endParaRPr lang="en-US"/>
          </a:p>
        </p:txBody>
      </p:sp>
    </p:spTree>
    <p:extLst>
      <p:ext uri="{BB962C8B-B14F-4D97-AF65-F5344CB8AC3E}">
        <p14:creationId xmlns:p14="http://schemas.microsoft.com/office/powerpoint/2010/main" val="282575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E027C3D-787F-D7D9-3019-6E53D2499463}"/>
              </a:ext>
            </a:extLst>
          </p:cNvPr>
          <p:cNvSpPr>
            <a:spLocks noGrp="1"/>
          </p:cNvSpPr>
          <p:nvPr>
            <p:ph type="ftr" sz="quarter" idx="3"/>
          </p:nvPr>
        </p:nvSpPr>
        <p:spPr>
          <a:xfrm>
            <a:off x="533919" y="6039846"/>
            <a:ext cx="4114800" cy="365125"/>
          </a:xfrm>
          <a:prstGeom prst="rect">
            <a:avLst/>
          </a:prstGeom>
        </p:spPr>
        <p:txBody>
          <a:bodyPr vert="horz" lIns="91440" tIns="45720" rIns="91440" bIns="45720" rtlCol="0" anchor="ctr"/>
          <a:lstStyle>
            <a:lvl1pPr algn="l">
              <a:defRPr sz="1000" b="0" i="0" spc="180" baseline="0">
                <a:solidFill>
                  <a:schemeClr val="tx1">
                    <a:tint val="82000"/>
                  </a:schemeClr>
                </a:solidFill>
                <a:latin typeface="Jost Medium" pitchFamily="2" charset="77"/>
              </a:defRPr>
            </a:lvl1pPr>
          </a:lstStyle>
          <a:p>
            <a:r>
              <a:rPr lang="en-GB">
                <a:solidFill>
                  <a:srgbClr val="0DACDE"/>
                </a:solidFill>
              </a:rPr>
              <a:t>POWERFUL ACCOUNTING SOFTWARE</a:t>
            </a:r>
          </a:p>
        </p:txBody>
      </p:sp>
      <p:pic>
        <p:nvPicPr>
          <p:cNvPr id="5" name="Picture 4" descr="A blue and black background&#10;&#10;Description automatically generated with medium confidence">
            <a:extLst>
              <a:ext uri="{FF2B5EF4-FFF2-40B4-BE49-F238E27FC236}">
                <a16:creationId xmlns:a16="http://schemas.microsoft.com/office/drawing/2014/main" id="{27B8F90E-ED77-8024-228D-2C43A7F5125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FAB6F8B7-F759-9B69-5522-54D0AD957041}"/>
              </a:ext>
            </a:extLst>
          </p:cNvPr>
          <p:cNvSpPr>
            <a:spLocks noGrp="1"/>
          </p:cNvSpPr>
          <p:nvPr>
            <p:ph type="ctrTitle" hasCustomPrompt="1"/>
          </p:nvPr>
        </p:nvSpPr>
        <p:spPr>
          <a:xfrm>
            <a:off x="533919" y="2337692"/>
            <a:ext cx="9144000" cy="1600200"/>
          </a:xfrm>
        </p:spPr>
        <p:txBody>
          <a:bodyPr anchor="b">
            <a:normAutofit/>
          </a:bodyPr>
          <a:lstStyle>
            <a:lvl1pPr algn="l">
              <a:defRPr sz="4500" baseline="0"/>
            </a:lvl1pPr>
          </a:lstStyle>
          <a:p>
            <a:r>
              <a:rPr lang="en-GB"/>
              <a:t>Closing statement</a:t>
            </a:r>
            <a:endParaRPr lang="en-US"/>
          </a:p>
        </p:txBody>
      </p:sp>
      <p:sp>
        <p:nvSpPr>
          <p:cNvPr id="7" name="Footer Placeholder 4">
            <a:extLst>
              <a:ext uri="{FF2B5EF4-FFF2-40B4-BE49-F238E27FC236}">
                <a16:creationId xmlns:a16="http://schemas.microsoft.com/office/drawing/2014/main" id="{31E2A369-7B6B-36A2-729C-014A762E126F}"/>
              </a:ext>
            </a:extLst>
          </p:cNvPr>
          <p:cNvSpPr txBox="1">
            <a:spLocks/>
          </p:cNvSpPr>
          <p:nvPr userDrawn="1"/>
        </p:nvSpPr>
        <p:spPr>
          <a:xfrm>
            <a:off x="533919" y="6039846"/>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spc="180" baseline="0">
                <a:solidFill>
                  <a:schemeClr val="tx1">
                    <a:tint val="82000"/>
                  </a:schemeClr>
                </a:solidFill>
                <a:latin typeface="Jos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0DACDE"/>
                </a:solidFill>
              </a:rPr>
              <a:t>POWERFUL ACCOUNTING SOFTWARE</a:t>
            </a:r>
          </a:p>
        </p:txBody>
      </p:sp>
      <p:sp>
        <p:nvSpPr>
          <p:cNvPr id="12" name="Content Placeholder 2">
            <a:extLst>
              <a:ext uri="{FF2B5EF4-FFF2-40B4-BE49-F238E27FC236}">
                <a16:creationId xmlns:a16="http://schemas.microsoft.com/office/drawing/2014/main" id="{A9505F21-1C35-E281-4677-F2027CBDE0C7}"/>
              </a:ext>
            </a:extLst>
          </p:cNvPr>
          <p:cNvSpPr>
            <a:spLocks noGrp="1"/>
          </p:cNvSpPr>
          <p:nvPr>
            <p:ph idx="10" hasCustomPrompt="1"/>
          </p:nvPr>
        </p:nvSpPr>
        <p:spPr>
          <a:xfrm>
            <a:off x="533919" y="3949805"/>
            <a:ext cx="5409239" cy="249656"/>
          </a:xfrm>
        </p:spPr>
        <p:txBody>
          <a:bodyPr>
            <a:noAutofit/>
          </a:bodyPr>
          <a:lstStyle>
            <a:lvl1pPr marL="0" indent="0">
              <a:buFontTx/>
              <a:buNone/>
              <a:defRPr sz="1200" baseline="0">
                <a:solidFill>
                  <a:schemeClr val="bg1"/>
                </a:solidFill>
                <a:latin typeface="Jost Medium"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PRESENTER NAME | ROLE</a:t>
            </a:r>
          </a:p>
        </p:txBody>
      </p:sp>
      <p:sp>
        <p:nvSpPr>
          <p:cNvPr id="14" name="TextBox 13">
            <a:extLst>
              <a:ext uri="{FF2B5EF4-FFF2-40B4-BE49-F238E27FC236}">
                <a16:creationId xmlns:a16="http://schemas.microsoft.com/office/drawing/2014/main" id="{776E982C-AAD6-37A4-E91A-8F61AE9A2985}"/>
              </a:ext>
            </a:extLst>
          </p:cNvPr>
          <p:cNvSpPr txBox="1"/>
          <p:nvPr userDrawn="1"/>
        </p:nvSpPr>
        <p:spPr>
          <a:xfrm>
            <a:off x="540784" y="5585876"/>
            <a:ext cx="2523799" cy="453970"/>
          </a:xfrm>
          <a:prstGeom prst="rect">
            <a:avLst/>
          </a:prstGeom>
          <a:noFill/>
        </p:spPr>
        <p:txBody>
          <a:bodyPr wrap="square">
            <a:spAutoFit/>
          </a:bodyPr>
          <a:lstStyle/>
          <a:p>
            <a:pPr>
              <a:lnSpc>
                <a:spcPct val="120000"/>
              </a:lnSpc>
            </a:pPr>
            <a:r>
              <a:rPr lang="en-GB" sz="1000" baseline="0">
                <a:solidFill>
                  <a:schemeClr val="bg1"/>
                </a:solidFill>
                <a:latin typeface="Jost Medium" pitchFamily="2" charset="77"/>
              </a:rPr>
              <a:t>124 City Road, London, EC1V 2NX</a:t>
            </a:r>
          </a:p>
          <a:p>
            <a:pPr>
              <a:lnSpc>
                <a:spcPct val="120000"/>
              </a:lnSpc>
            </a:pPr>
            <a:r>
              <a:rPr lang="en-GB" sz="1000" baseline="0">
                <a:solidFill>
                  <a:schemeClr val="bg1"/>
                </a:solidFill>
                <a:latin typeface="Jost Medium" pitchFamily="2" charset="77"/>
              </a:rPr>
              <a:t>020 7729 3260</a:t>
            </a:r>
            <a:endParaRPr lang="en-US" sz="1000" baseline="0">
              <a:solidFill>
                <a:schemeClr val="bg1"/>
              </a:solidFill>
              <a:latin typeface="Jost Medium" pitchFamily="2" charset="77"/>
            </a:endParaRPr>
          </a:p>
        </p:txBody>
      </p:sp>
      <p:sp>
        <p:nvSpPr>
          <p:cNvPr id="13" name="Footer Placeholder 4">
            <a:extLst>
              <a:ext uri="{FF2B5EF4-FFF2-40B4-BE49-F238E27FC236}">
                <a16:creationId xmlns:a16="http://schemas.microsoft.com/office/drawing/2014/main" id="{86DF1775-36F9-738A-186A-216A35B1546F}"/>
              </a:ext>
            </a:extLst>
          </p:cNvPr>
          <p:cNvSpPr txBox="1">
            <a:spLocks/>
          </p:cNvSpPr>
          <p:nvPr userDrawn="1"/>
        </p:nvSpPr>
        <p:spPr>
          <a:xfrm>
            <a:off x="533919" y="603984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spc="180" baseline="0">
                <a:solidFill>
                  <a:schemeClr val="tx1">
                    <a:tint val="82000"/>
                  </a:schemeClr>
                </a:solidFill>
                <a:latin typeface="Jos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0DACDE"/>
                </a:solidFill>
              </a:rPr>
              <a:t>POWERFUL ACCOUNTING SOFTWARE</a:t>
            </a:r>
          </a:p>
        </p:txBody>
      </p:sp>
      <p:sp>
        <p:nvSpPr>
          <p:cNvPr id="21" name="Text Placeholder 20">
            <a:extLst>
              <a:ext uri="{FF2B5EF4-FFF2-40B4-BE49-F238E27FC236}">
                <a16:creationId xmlns:a16="http://schemas.microsoft.com/office/drawing/2014/main" id="{8B134777-387E-AA13-89FB-9227D68976D4}"/>
              </a:ext>
            </a:extLst>
          </p:cNvPr>
          <p:cNvSpPr>
            <a:spLocks noGrp="1"/>
          </p:cNvSpPr>
          <p:nvPr>
            <p:ph type="body" sz="quarter" idx="11" hasCustomPrompt="1"/>
          </p:nvPr>
        </p:nvSpPr>
        <p:spPr>
          <a:xfrm>
            <a:off x="533918" y="4211582"/>
            <a:ext cx="5409239" cy="579712"/>
          </a:xfrm>
        </p:spPr>
        <p:txBody>
          <a:bodyPr/>
          <a:lstStyle>
            <a:lvl1pPr marL="0" indent="0">
              <a:buFontTx/>
              <a:buNone/>
              <a:defRPr cap="none" baseline="0">
                <a:solidFill>
                  <a:schemeClr val="bg1"/>
                </a:solidFill>
              </a:defRPr>
            </a:lvl1pPr>
            <a:lvl5pPr marL="1828800" indent="0">
              <a:buNone/>
              <a:defRPr sz="1000" baseline="0"/>
            </a:lvl5pPr>
          </a:lstStyle>
          <a:p>
            <a:pPr>
              <a:lnSpc>
                <a:spcPct val="120000"/>
              </a:lnSpc>
            </a:pPr>
            <a:r>
              <a:rPr lang="en-GB" sz="1000" baseline="0">
                <a:solidFill>
                  <a:srgbClr val="00B5E2"/>
                </a:solidFill>
                <a:latin typeface="Jost Medium" pitchFamily="2" charset="77"/>
                <a:hlinkClick r:id="rId3">
                  <a:extLst>
                    <a:ext uri="{A12FA001-AC4F-418D-AE19-62706E023703}">
                      <ahyp:hlinkClr xmlns:ahyp="http://schemas.microsoft.com/office/drawing/2018/hyperlinkcolor" val="tx"/>
                    </a:ext>
                  </a:extLst>
                </a:hlinkClick>
              </a:rPr>
              <a:t>name@iplicit.com</a:t>
            </a:r>
            <a:br>
              <a:rPr lang="en-GB" sz="1000" baseline="0">
                <a:solidFill>
                  <a:srgbClr val="00B5E2"/>
                </a:solidFill>
                <a:latin typeface="Jost Medium" pitchFamily="2" charset="77"/>
              </a:rPr>
            </a:br>
            <a:r>
              <a:rPr lang="en-GB" sz="1000" baseline="0">
                <a:solidFill>
                  <a:schemeClr val="bg1"/>
                </a:solidFill>
                <a:latin typeface="Jost Medium" pitchFamily="2" charset="77"/>
              </a:rPr>
              <a:t>07123 456 789</a:t>
            </a:r>
            <a:endParaRPr lang="en-US" sz="1000" baseline="0">
              <a:solidFill>
                <a:schemeClr val="bg1"/>
              </a:solidFill>
              <a:latin typeface="Jost Medium" pitchFamily="2" charset="77"/>
            </a:endParaRPr>
          </a:p>
        </p:txBody>
      </p:sp>
    </p:spTree>
    <p:extLst>
      <p:ext uri="{BB962C8B-B14F-4D97-AF65-F5344CB8AC3E}">
        <p14:creationId xmlns:p14="http://schemas.microsoft.com/office/powerpoint/2010/main" val="189719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63_Master">
    <p:spTree>
      <p:nvGrpSpPr>
        <p:cNvPr id="1" name=""/>
        <p:cNvGrpSpPr/>
        <p:nvPr/>
      </p:nvGrpSpPr>
      <p:grpSpPr>
        <a:xfrm>
          <a:off x="0" y="0"/>
          <a:ext cx="0" cy="0"/>
          <a:chOff x="0" y="0"/>
          <a:chExt cx="0" cy="0"/>
        </a:xfrm>
      </p:grpSpPr>
      <p:sp>
        <p:nvSpPr>
          <p:cNvPr id="82" name="Rounded Rectangle"/>
          <p:cNvSpPr>
            <a:spLocks noGrp="1"/>
          </p:cNvSpPr>
          <p:nvPr>
            <p:ph type="body" idx="21"/>
          </p:nvPr>
        </p:nvSpPr>
        <p:spPr>
          <a:xfrm>
            <a:off x="635000" y="635000"/>
            <a:ext cx="10922000" cy="5588000"/>
          </a:xfrm>
          <a:prstGeom prst="roundRect">
            <a:avLst>
              <a:gd name="adj" fmla="val 5712"/>
            </a:avLst>
          </a:prstGeom>
          <a:solidFill>
            <a:schemeClr val="accent1"/>
          </a:solidFill>
        </p:spPr>
        <p:txBody>
          <a:bodyPr anchor="ctr">
            <a:noAutofit/>
          </a:bodyPr>
          <a:lstStyle/>
          <a:p>
            <a:pPr algn="ctr">
              <a:lnSpc>
                <a:spcPct val="100000"/>
              </a:lnSpc>
              <a:defRPr sz="3200" cap="none" spc="0">
                <a:latin typeface="Helvetica Neue Medium"/>
                <a:ea typeface="Helvetica Neue Medium"/>
                <a:cs typeface="Helvetica Neue Medium"/>
                <a:sym typeface="Helvetica Neue Medium"/>
              </a:defRPr>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836626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33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21F978-CCC9-75C0-9806-F88FEA5385FC}"/>
              </a:ext>
            </a:extLst>
          </p:cNvPr>
          <p:cNvSpPr/>
          <p:nvPr userDrawn="1"/>
        </p:nvSpPr>
        <p:spPr>
          <a:xfrm>
            <a:off x="0" y="0"/>
            <a:ext cx="12191695" cy="1005840"/>
          </a:xfrm>
          <a:prstGeom prst="rect">
            <a:avLst/>
          </a:prstGeom>
          <a:solidFill>
            <a:srgbClr val="0028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2" name="Title 1">
            <a:extLst>
              <a:ext uri="{FF2B5EF4-FFF2-40B4-BE49-F238E27FC236}">
                <a16:creationId xmlns:a16="http://schemas.microsoft.com/office/drawing/2014/main" id="{7FA78E3F-06F3-528F-74E7-EF52B4D48CC5}"/>
              </a:ext>
            </a:extLst>
          </p:cNvPr>
          <p:cNvSpPr>
            <a:spLocks noGrp="1"/>
          </p:cNvSpPr>
          <p:nvPr>
            <p:ph type="title"/>
          </p:nvPr>
        </p:nvSpPr>
        <p:spPr>
          <a:xfrm>
            <a:off x="838200" y="163903"/>
            <a:ext cx="10515600" cy="759124"/>
          </a:xfrm>
        </p:spPr>
        <p:txBody>
          <a:bodyPr/>
          <a:lstStyle>
            <a:lvl1pPr>
              <a:defRPr sz="3200">
                <a:solidFill>
                  <a:schemeClr val="bg1"/>
                </a:solidFill>
                <a:latin typeface="Jost Black" pitchFamily="2" charset="0"/>
                <a:ea typeface="Jost Black"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5D867D-0857-F61D-5565-D49B704F026F}"/>
              </a:ext>
            </a:extLst>
          </p:cNvPr>
          <p:cNvSpPr>
            <a:spLocks noGrp="1"/>
          </p:cNvSpPr>
          <p:nvPr>
            <p:ph idx="1"/>
          </p:nvPr>
        </p:nvSpPr>
        <p:spPr/>
        <p:txBody>
          <a:bodyPr/>
          <a:lstStyle>
            <a:lvl1pPr>
              <a:defRPr>
                <a:latin typeface="Jost Medium" pitchFamily="2" charset="0"/>
                <a:ea typeface="Jost Medium" pitchFamily="2" charset="0"/>
              </a:defRPr>
            </a:lvl1pPr>
            <a:lvl2pPr>
              <a:defRPr>
                <a:latin typeface="Jost Medium" pitchFamily="2" charset="0"/>
                <a:ea typeface="Jost Medium" pitchFamily="2" charset="0"/>
              </a:defRPr>
            </a:lvl2pPr>
            <a:lvl3pPr>
              <a:defRPr>
                <a:latin typeface="Jost Medium" pitchFamily="2" charset="0"/>
                <a:ea typeface="Jost Medium" pitchFamily="2" charset="0"/>
              </a:defRPr>
            </a:lvl3pPr>
            <a:lvl4pPr>
              <a:defRPr>
                <a:latin typeface="Jost Medium" pitchFamily="2" charset="0"/>
                <a:ea typeface="Jost Medium" pitchFamily="2" charset="0"/>
              </a:defRPr>
            </a:lvl4pPr>
            <a:lvl5pPr>
              <a:defRPr>
                <a:latin typeface="Jost Medium" pitchFamily="2" charset="0"/>
                <a:ea typeface="Jost Mediu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Google Shape;172;p32" descr="A white circle with black text&#10;&#10;AI-generated content may be incorrect.">
            <a:extLst>
              <a:ext uri="{FF2B5EF4-FFF2-40B4-BE49-F238E27FC236}">
                <a16:creationId xmlns:a16="http://schemas.microsoft.com/office/drawing/2014/main" id="{BBB0C435-D437-BC26-AA5B-D0E1E636A524}"/>
              </a:ext>
            </a:extLst>
          </p:cNvPr>
          <p:cNvPicPr preferRelativeResize="0"/>
          <p:nvPr userDrawn="1"/>
        </p:nvPicPr>
        <p:blipFill rotWithShape="1">
          <a:blip r:embed="rId2">
            <a:alphaModFix/>
          </a:blip>
          <a:srcRect/>
          <a:stretch/>
        </p:blipFill>
        <p:spPr>
          <a:xfrm>
            <a:off x="11078052" y="235506"/>
            <a:ext cx="626268" cy="626268"/>
          </a:xfrm>
          <a:prstGeom prst="rect">
            <a:avLst/>
          </a:prstGeom>
          <a:noFill/>
          <a:ln>
            <a:noFill/>
          </a:ln>
        </p:spPr>
      </p:pic>
    </p:spTree>
    <p:extLst>
      <p:ext uri="{BB962C8B-B14F-4D97-AF65-F5344CB8AC3E}">
        <p14:creationId xmlns:p14="http://schemas.microsoft.com/office/powerpoint/2010/main" val="34048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727-BF3A-ECED-ECCD-8B2F6E53ED0C}"/>
              </a:ext>
            </a:extLst>
          </p:cNvPr>
          <p:cNvSpPr>
            <a:spLocks noGrp="1"/>
          </p:cNvSpPr>
          <p:nvPr>
            <p:ph type="title"/>
          </p:nvPr>
        </p:nvSpPr>
        <p:spPr>
          <a:xfrm>
            <a:off x="838200" y="114959"/>
            <a:ext cx="10515600" cy="877079"/>
          </a:xfrm>
        </p:spPr>
        <p:txBody>
          <a:bodyPr>
            <a:normAutofit/>
          </a:bodyPr>
          <a:lstStyle>
            <a:lvl1pPr>
              <a:defRPr sz="3200">
                <a:latin typeface="Jost Black" pitchFamily="2" charset="0"/>
                <a:ea typeface="Jost Black" pitchFamily="2" charset="0"/>
              </a:defRPr>
            </a:lvl1pPr>
          </a:lstStyle>
          <a:p>
            <a:r>
              <a:rPr lang="en-US"/>
              <a:t>Click to edit Master title style</a:t>
            </a:r>
            <a:endParaRPr lang="en-GB"/>
          </a:p>
        </p:txBody>
      </p:sp>
    </p:spTree>
    <p:extLst>
      <p:ext uri="{BB962C8B-B14F-4D97-AF65-F5344CB8AC3E}">
        <p14:creationId xmlns:p14="http://schemas.microsoft.com/office/powerpoint/2010/main" val="193070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1AF5CF-A3A1-0D09-6EC5-0B5A69E96F6B}"/>
              </a:ext>
            </a:extLst>
          </p:cNvPr>
          <p:cNvSpPr/>
          <p:nvPr userDrawn="1"/>
        </p:nvSpPr>
        <p:spPr>
          <a:xfrm>
            <a:off x="0" y="0"/>
            <a:ext cx="109728" cy="6858000"/>
          </a:xfrm>
          <a:prstGeom prst="rect">
            <a:avLst/>
          </a:prstGeom>
          <a:solidFill>
            <a:srgbClr val="FE00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Tree>
    <p:extLst>
      <p:ext uri="{BB962C8B-B14F-4D97-AF65-F5344CB8AC3E}">
        <p14:creationId xmlns:p14="http://schemas.microsoft.com/office/powerpoint/2010/main" val="685311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83E78-B189-46D6-170A-B930561E64A6}"/>
              </a:ext>
            </a:extLst>
          </p:cNvPr>
          <p:cNvSpPr>
            <a:spLocks noGrp="1"/>
          </p:cNvSpPr>
          <p:nvPr>
            <p:ph type="title"/>
          </p:nvPr>
        </p:nvSpPr>
        <p:spPr>
          <a:xfrm>
            <a:off x="605481" y="1620092"/>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52182B-7386-1614-B0D9-8EE3BC74AAE6}"/>
              </a:ext>
            </a:extLst>
          </p:cNvPr>
          <p:cNvSpPr>
            <a:spLocks noGrp="1"/>
          </p:cNvSpPr>
          <p:nvPr>
            <p:ph type="body" idx="1"/>
          </p:nvPr>
        </p:nvSpPr>
        <p:spPr>
          <a:xfrm>
            <a:off x="605481" y="3040746"/>
            <a:ext cx="10515600" cy="871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2"/>
            <a:endParaRPr lang="en-GB"/>
          </a:p>
          <a:p>
            <a:pPr lvl="2"/>
            <a:endParaRPr lang="en-GB"/>
          </a:p>
        </p:txBody>
      </p:sp>
      <p:sp>
        <p:nvSpPr>
          <p:cNvPr id="7" name="Footer Placeholder 4">
            <a:extLst>
              <a:ext uri="{FF2B5EF4-FFF2-40B4-BE49-F238E27FC236}">
                <a16:creationId xmlns:a16="http://schemas.microsoft.com/office/drawing/2014/main" id="{E1084EB9-7BD2-248C-BBB4-54D7A554A59A}"/>
              </a:ext>
            </a:extLst>
          </p:cNvPr>
          <p:cNvSpPr>
            <a:spLocks noGrp="1"/>
          </p:cNvSpPr>
          <p:nvPr>
            <p:ph type="ftr" sz="quarter" idx="3"/>
          </p:nvPr>
        </p:nvSpPr>
        <p:spPr>
          <a:xfrm>
            <a:off x="533919" y="6039846"/>
            <a:ext cx="4114800" cy="365125"/>
          </a:xfrm>
          <a:prstGeom prst="rect">
            <a:avLst/>
          </a:prstGeom>
        </p:spPr>
        <p:txBody>
          <a:bodyPr vert="horz" lIns="91440" tIns="45720" rIns="91440" bIns="45720" rtlCol="0" anchor="ctr"/>
          <a:lstStyle>
            <a:lvl1pPr algn="l">
              <a:defRPr sz="1000" b="0" i="0" spc="180" baseline="0">
                <a:solidFill>
                  <a:schemeClr val="tx1">
                    <a:tint val="82000"/>
                  </a:schemeClr>
                </a:solidFill>
                <a:latin typeface="Jost Medium" pitchFamily="2" charset="77"/>
              </a:defRPr>
            </a:lvl1pPr>
          </a:lstStyle>
          <a:p>
            <a:r>
              <a:rPr lang="en-GB">
                <a:solidFill>
                  <a:srgbClr val="0DACDE"/>
                </a:solidFill>
              </a:rPr>
              <a:t>POWERFUL ACCOUNTING SOFTWARE</a:t>
            </a:r>
          </a:p>
        </p:txBody>
      </p:sp>
    </p:spTree>
    <p:extLst>
      <p:ext uri="{BB962C8B-B14F-4D97-AF65-F5344CB8AC3E}">
        <p14:creationId xmlns:p14="http://schemas.microsoft.com/office/powerpoint/2010/main" val="3580987326"/>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9" r:id="rId3"/>
    <p:sldLayoutId id="2147483671" r:id="rId4"/>
    <p:sldLayoutId id="2147483672" r:id="rId5"/>
  </p:sldLayoutIdLst>
  <p:txStyles>
    <p:titleStyle>
      <a:lvl1pPr algn="l" defTabSz="914400" rtl="0" eaLnBrk="1" latinLnBrk="0" hangingPunct="1">
        <a:lnSpc>
          <a:spcPct val="90000"/>
        </a:lnSpc>
        <a:spcBef>
          <a:spcPct val="0"/>
        </a:spcBef>
        <a:buNone/>
        <a:defRPr sz="4400" kern="1200" baseline="0">
          <a:solidFill>
            <a:schemeClr val="bg1"/>
          </a:solidFill>
          <a:latin typeface="Jost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b="0" i="0" kern="1200" cap="all" baseline="0">
          <a:solidFill>
            <a:srgbClr val="00B5E2"/>
          </a:solidFill>
          <a:latin typeface="Jos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rgbClr val="00B5E2"/>
          </a:solidFill>
          <a:latin typeface="Jos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bg1"/>
          </a:solidFill>
          <a:latin typeface="Jost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Jost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Jos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49E30-68CE-D053-C114-5AD458E51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BA71E9-6CD8-FD11-F12A-270D751A2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801150-026E-2BD4-B381-0C6693395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4FB943-458F-4DB4-B65A-011FC99A3277}" type="datetimeFigureOut">
              <a:rPr lang="en-GB" smtClean="0"/>
              <a:t>19/03/2026</a:t>
            </a:fld>
            <a:endParaRPr lang="en-GB"/>
          </a:p>
        </p:txBody>
      </p:sp>
      <p:sp>
        <p:nvSpPr>
          <p:cNvPr id="5" name="Footer Placeholder 4">
            <a:extLst>
              <a:ext uri="{FF2B5EF4-FFF2-40B4-BE49-F238E27FC236}">
                <a16:creationId xmlns:a16="http://schemas.microsoft.com/office/drawing/2014/main" id="{50114522-F4CC-4F06-0216-6B2274E7D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D5791B4-79E9-6882-985E-8AD8F6C803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8B606E-92D6-49D0-8011-7FC6EF6EFB5D}" type="slidenum">
              <a:rPr lang="en-GB" smtClean="0"/>
              <a:t>‹#›</a:t>
            </a:fld>
            <a:endParaRPr lang="en-GB"/>
          </a:p>
        </p:txBody>
      </p:sp>
    </p:spTree>
    <p:extLst>
      <p:ext uri="{BB962C8B-B14F-4D97-AF65-F5344CB8AC3E}">
        <p14:creationId xmlns:p14="http://schemas.microsoft.com/office/powerpoint/2010/main" val="2113369612"/>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5800" y="404600"/>
            <a:ext cx="10820400" cy="5976471"/>
          </a:xfrm>
          <a:prstGeom prst="rect">
            <a:avLst/>
          </a:prstGeom>
        </p:spPr>
        <p:txBody>
          <a:bodyPr lIns="33867" tIns="33867" rIns="33867" bIns="33867" rtlCol="0" anchor="ctr"/>
          <a:lstStyle/>
          <a:p>
            <a:pPr algn="ctr">
              <a:lnSpc>
                <a:spcPts val="1773"/>
              </a:lnSpc>
            </a:pPr>
            <a:endParaRPr sz="1200"/>
          </a:p>
        </p:txBody>
      </p:sp>
      <p:grpSp>
        <p:nvGrpSpPr>
          <p:cNvPr id="5" name="Group 5"/>
          <p:cNvGrpSpPr/>
          <p:nvPr/>
        </p:nvGrpSpPr>
        <p:grpSpPr>
          <a:xfrm>
            <a:off x="8147095" y="2493988"/>
            <a:ext cx="2925306" cy="29253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a:ln w="38100" cap="sq">
              <a:solidFill>
                <a:schemeClr val="bg1"/>
              </a:solidFill>
              <a:prstDash val="dash"/>
              <a:miter/>
            </a:ln>
          </p:spPr>
          <p:txBody>
            <a:bodyPr/>
            <a:lstStyle/>
            <a:p>
              <a:endParaRPr lang="en-GB" sz="1200"/>
            </a:p>
          </p:txBody>
        </p:sp>
      </p:grpSp>
      <p:sp>
        <p:nvSpPr>
          <p:cNvPr id="7" name="TextBox 7"/>
          <p:cNvSpPr txBox="1"/>
          <p:nvPr/>
        </p:nvSpPr>
        <p:spPr>
          <a:xfrm>
            <a:off x="970844" y="1357206"/>
            <a:ext cx="8161867" cy="2084545"/>
          </a:xfrm>
          <a:prstGeom prst="rect">
            <a:avLst/>
          </a:prstGeom>
        </p:spPr>
        <p:txBody>
          <a:bodyPr wrap="square" lIns="0" tIns="0" rIns="0" bIns="0" rtlCol="0" anchor="t">
            <a:spAutoFit/>
          </a:bodyPr>
          <a:lstStyle/>
          <a:p>
            <a:pPr>
              <a:lnSpc>
                <a:spcPts val="5000"/>
              </a:lnSpc>
            </a:pPr>
            <a:r>
              <a:rPr lang="en-US" sz="4400" b="1" dirty="0">
                <a:solidFill>
                  <a:srgbClr val="FFFFFF"/>
                </a:solidFill>
                <a:latin typeface="Jost Black" pitchFamily="2" charset="0"/>
                <a:ea typeface="Jost Black" pitchFamily="2" charset="0"/>
                <a:cs typeface="Jost 2 Heavy"/>
                <a:sym typeface="Jost 2 Heavy"/>
              </a:rPr>
              <a:t>FROM CHAOS TO CLARITY: </a:t>
            </a:r>
          </a:p>
          <a:p>
            <a:pPr>
              <a:lnSpc>
                <a:spcPts val="3666"/>
              </a:lnSpc>
            </a:pPr>
            <a:endParaRPr lang="en-US" sz="3000" b="1" dirty="0">
              <a:solidFill>
                <a:srgbClr val="FFFFFF"/>
              </a:solidFill>
              <a:latin typeface="Jost Medium" pitchFamily="2" charset="0"/>
              <a:ea typeface="Jost Medium" pitchFamily="2" charset="0"/>
              <a:cs typeface="Jost 2 Heavy"/>
              <a:sym typeface="Jost 2 Heavy"/>
            </a:endParaRPr>
          </a:p>
          <a:p>
            <a:pPr>
              <a:lnSpc>
                <a:spcPts val="3666"/>
              </a:lnSpc>
            </a:pPr>
            <a:r>
              <a:rPr lang="en-US" sz="3600" dirty="0">
                <a:solidFill>
                  <a:srgbClr val="00B5E2"/>
                </a:solidFill>
                <a:latin typeface="Jost Medium" pitchFamily="2" charset="0"/>
                <a:ea typeface="Jost Medium" pitchFamily="2" charset="0"/>
                <a:cs typeface="Jost 2 Heavy"/>
                <a:sym typeface="Jost 2 Heavy"/>
              </a:rPr>
              <a:t>How to build finance foundations </a:t>
            </a:r>
            <a:br>
              <a:rPr lang="en-US" sz="3600" dirty="0">
                <a:solidFill>
                  <a:srgbClr val="00B5E2"/>
                </a:solidFill>
                <a:latin typeface="Jost Medium" pitchFamily="2" charset="0"/>
                <a:ea typeface="Jost Medium" pitchFamily="2" charset="0"/>
                <a:cs typeface="Jost 2 Heavy"/>
                <a:sym typeface="Jost 2 Heavy"/>
              </a:rPr>
            </a:br>
            <a:r>
              <a:rPr lang="en-US" sz="3600" dirty="0">
                <a:solidFill>
                  <a:srgbClr val="00B5E2"/>
                </a:solidFill>
                <a:latin typeface="Jost Medium" pitchFamily="2" charset="0"/>
                <a:ea typeface="Jost Medium" pitchFamily="2" charset="0"/>
                <a:cs typeface="Jost 2 Heavy"/>
                <a:sym typeface="Jost 2 Heavy"/>
              </a:rPr>
              <a:t>that make AI work for your charity</a:t>
            </a:r>
          </a:p>
        </p:txBody>
      </p:sp>
      <p:grpSp>
        <p:nvGrpSpPr>
          <p:cNvPr id="14" name="Group 14"/>
          <p:cNvGrpSpPr/>
          <p:nvPr/>
        </p:nvGrpSpPr>
        <p:grpSpPr>
          <a:xfrm>
            <a:off x="7707091" y="5738839"/>
            <a:ext cx="3799109" cy="485404"/>
            <a:chOff x="0" y="0"/>
            <a:chExt cx="2365324" cy="295979"/>
          </a:xfrm>
          <a:solidFill>
            <a:srgbClr val="00B5E2"/>
          </a:solidFill>
        </p:grpSpPr>
        <p:sp>
          <p:nvSpPr>
            <p:cNvPr id="15" name="Freeform 15"/>
            <p:cNvSpPr/>
            <p:nvPr/>
          </p:nvSpPr>
          <p:spPr>
            <a:xfrm>
              <a:off x="0" y="0"/>
              <a:ext cx="2365324" cy="295979"/>
            </a:xfrm>
            <a:custGeom>
              <a:avLst/>
              <a:gdLst/>
              <a:ahLst/>
              <a:cxnLst/>
              <a:rect l="l" t="t" r="r" b="b"/>
              <a:pathLst>
                <a:path w="2365324" h="295979">
                  <a:moveTo>
                    <a:pt x="40611" y="0"/>
                  </a:moveTo>
                  <a:lnTo>
                    <a:pt x="2324713" y="0"/>
                  </a:lnTo>
                  <a:cubicBezTo>
                    <a:pt x="2335484" y="0"/>
                    <a:pt x="2345814" y="4279"/>
                    <a:pt x="2353430" y="11895"/>
                  </a:cubicBezTo>
                  <a:cubicBezTo>
                    <a:pt x="2361046" y="19511"/>
                    <a:pt x="2365324" y="29840"/>
                    <a:pt x="2365324" y="40611"/>
                  </a:cubicBezTo>
                  <a:lnTo>
                    <a:pt x="2365324" y="255368"/>
                  </a:lnTo>
                  <a:cubicBezTo>
                    <a:pt x="2365324" y="266139"/>
                    <a:pt x="2361046" y="276469"/>
                    <a:pt x="2353430" y="284085"/>
                  </a:cubicBezTo>
                  <a:cubicBezTo>
                    <a:pt x="2345814" y="291701"/>
                    <a:pt x="2335484" y="295979"/>
                    <a:pt x="2324713" y="295979"/>
                  </a:cubicBezTo>
                  <a:lnTo>
                    <a:pt x="40611" y="295979"/>
                  </a:lnTo>
                  <a:cubicBezTo>
                    <a:pt x="29840" y="295979"/>
                    <a:pt x="19511" y="291701"/>
                    <a:pt x="11895" y="284085"/>
                  </a:cubicBezTo>
                  <a:cubicBezTo>
                    <a:pt x="4279" y="276469"/>
                    <a:pt x="0" y="266139"/>
                    <a:pt x="0" y="255368"/>
                  </a:cubicBezTo>
                  <a:lnTo>
                    <a:pt x="0" y="40611"/>
                  </a:lnTo>
                  <a:cubicBezTo>
                    <a:pt x="0" y="29840"/>
                    <a:pt x="4279" y="19511"/>
                    <a:pt x="11895" y="11895"/>
                  </a:cubicBezTo>
                  <a:cubicBezTo>
                    <a:pt x="19511" y="4279"/>
                    <a:pt x="29840" y="0"/>
                    <a:pt x="40611" y="0"/>
                  </a:cubicBezTo>
                  <a:close/>
                </a:path>
              </a:pathLst>
            </a:custGeom>
            <a:grpFill/>
          </p:spPr>
          <p:txBody>
            <a:bodyPr/>
            <a:lstStyle/>
            <a:p>
              <a:endParaRPr lang="en-GB" sz="1200"/>
            </a:p>
          </p:txBody>
        </p:sp>
        <p:sp>
          <p:nvSpPr>
            <p:cNvPr id="16" name="TextBox 16"/>
            <p:cNvSpPr txBox="1"/>
            <p:nvPr/>
          </p:nvSpPr>
          <p:spPr>
            <a:xfrm>
              <a:off x="0" y="-19050"/>
              <a:ext cx="2365324" cy="315029"/>
            </a:xfrm>
            <a:prstGeom prst="rect">
              <a:avLst/>
            </a:prstGeom>
            <a:grpFill/>
          </p:spPr>
          <p:txBody>
            <a:bodyPr lIns="33867" tIns="33867" rIns="33867" bIns="33867" rtlCol="0" anchor="ctr"/>
            <a:lstStyle/>
            <a:p>
              <a:pPr algn="ctr">
                <a:lnSpc>
                  <a:spcPts val="1027"/>
                </a:lnSpc>
                <a:spcBef>
                  <a:spcPct val="0"/>
                </a:spcBef>
              </a:pPr>
              <a:endParaRPr sz="1200"/>
            </a:p>
          </p:txBody>
        </p:sp>
      </p:grpSp>
      <p:sp>
        <p:nvSpPr>
          <p:cNvPr id="17" name="TextBox 17"/>
          <p:cNvSpPr txBox="1"/>
          <p:nvPr/>
        </p:nvSpPr>
        <p:spPr>
          <a:xfrm>
            <a:off x="7707090" y="5894698"/>
            <a:ext cx="3799109" cy="192360"/>
          </a:xfrm>
          <a:prstGeom prst="rect">
            <a:avLst/>
          </a:prstGeom>
        </p:spPr>
        <p:txBody>
          <a:bodyPr wrap="square" lIns="0" tIns="0" rIns="0" bIns="0" rtlCol="0" anchor="t">
            <a:spAutoFit/>
          </a:bodyPr>
          <a:lstStyle/>
          <a:p>
            <a:pPr algn="ctr">
              <a:lnSpc>
                <a:spcPts val="1387"/>
              </a:lnSpc>
            </a:pPr>
            <a:r>
              <a:rPr lang="en-US" sz="1500" b="1">
                <a:solidFill>
                  <a:srgbClr val="00283B"/>
                </a:solidFill>
                <a:latin typeface="Jost Black" pitchFamily="2" charset="0"/>
                <a:ea typeface="Jost Black" pitchFamily="2" charset="0"/>
                <a:cs typeface="Jost 2 Heavy"/>
                <a:sym typeface="Jost 2 Heavy"/>
              </a:rPr>
              <a:t>Paul Sparkes, Chief Product Officer</a:t>
            </a:r>
          </a:p>
        </p:txBody>
      </p:sp>
      <p:pic>
        <p:nvPicPr>
          <p:cNvPr id="10" name="Picture 9" descr="A white circle with black text&#10;&#10;AI-generated content may be incorrect.">
            <a:extLst>
              <a:ext uri="{FF2B5EF4-FFF2-40B4-BE49-F238E27FC236}">
                <a16:creationId xmlns:a16="http://schemas.microsoft.com/office/drawing/2014/main" id="{F3C79DF9-3CC8-A39C-001A-FB8F5E1CC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844" y="4491407"/>
            <a:ext cx="1490134" cy="1490134"/>
          </a:xfrm>
          <a:prstGeom prst="rect">
            <a:avLst/>
          </a:prstGeom>
        </p:spPr>
      </p:pic>
      <p:sp>
        <p:nvSpPr>
          <p:cNvPr id="8" name="Rectangle 7">
            <a:extLst>
              <a:ext uri="{FF2B5EF4-FFF2-40B4-BE49-F238E27FC236}">
                <a16:creationId xmlns:a16="http://schemas.microsoft.com/office/drawing/2014/main" id="{D28A7393-B4B3-3E15-92B9-4C49FB414C3B}"/>
              </a:ext>
            </a:extLst>
          </p:cNvPr>
          <p:cNvSpPr/>
          <p:nvPr/>
        </p:nvSpPr>
        <p:spPr>
          <a:xfrm>
            <a:off x="0" y="0"/>
            <a:ext cx="12191695" cy="109728"/>
          </a:xfrm>
          <a:prstGeom prst="rect">
            <a:avLst/>
          </a:prstGeom>
          <a:solidFill>
            <a:srgbClr val="FE00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5E2"/>
        </a:solidFill>
        <a:effectLst/>
      </p:bgPr>
    </p:bg>
    <p:spTree>
      <p:nvGrpSpPr>
        <p:cNvPr id="1" name="">
          <a:extLst>
            <a:ext uri="{FF2B5EF4-FFF2-40B4-BE49-F238E27FC236}">
              <a16:creationId xmlns:a16="http://schemas.microsoft.com/office/drawing/2014/main" id="{21F8CBB2-3697-B933-0BFE-C83F7E48E5E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6525B7-E421-66FE-DA93-DAC725CDC8C5}"/>
              </a:ext>
            </a:extLst>
          </p:cNvPr>
          <p:cNvGrpSpPr/>
          <p:nvPr/>
        </p:nvGrpSpPr>
        <p:grpSpPr>
          <a:xfrm>
            <a:off x="685800" y="476930"/>
            <a:ext cx="10820400" cy="5904141"/>
            <a:chOff x="0" y="0"/>
            <a:chExt cx="4274726" cy="2332500"/>
          </a:xfrm>
          <a:solidFill>
            <a:srgbClr val="00283B"/>
          </a:solidFill>
        </p:grpSpPr>
        <p:sp>
          <p:nvSpPr>
            <p:cNvPr id="3" name="Freeform 3">
              <a:extLst>
                <a:ext uri="{FF2B5EF4-FFF2-40B4-BE49-F238E27FC236}">
                  <a16:creationId xmlns:a16="http://schemas.microsoft.com/office/drawing/2014/main" id="{A8C134ED-D722-9F20-F481-5616ED26F1C9}"/>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grpFill/>
            <a:ln w="57150" cap="rnd">
              <a:solidFill>
                <a:srgbClr val="00B9E3"/>
              </a:solidFill>
              <a:prstDash val="dash"/>
              <a:round/>
            </a:ln>
          </p:spPr>
          <p:txBody>
            <a:bodyPr/>
            <a:lstStyle/>
            <a:p>
              <a:endParaRPr lang="en-GB" sz="1200">
                <a:latin typeface="Jost Black" pitchFamily="2" charset="0"/>
                <a:ea typeface="Jost Black" pitchFamily="2" charset="0"/>
              </a:endParaRPr>
            </a:p>
          </p:txBody>
        </p:sp>
        <p:sp>
          <p:nvSpPr>
            <p:cNvPr id="4" name="TextBox 4">
              <a:extLst>
                <a:ext uri="{FF2B5EF4-FFF2-40B4-BE49-F238E27FC236}">
                  <a16:creationId xmlns:a16="http://schemas.microsoft.com/office/drawing/2014/main" id="{889950E0-85E0-2B75-BE99-7193BBF7809D}"/>
                </a:ext>
              </a:extLst>
            </p:cNvPr>
            <p:cNvSpPr txBox="1"/>
            <p:nvPr/>
          </p:nvSpPr>
          <p:spPr>
            <a:xfrm>
              <a:off x="0" y="-28575"/>
              <a:ext cx="4274726" cy="2361075"/>
            </a:xfrm>
            <a:prstGeom prst="rect">
              <a:avLst/>
            </a:prstGeom>
            <a:grpFill/>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7" name="TextBox 7">
            <a:extLst>
              <a:ext uri="{FF2B5EF4-FFF2-40B4-BE49-F238E27FC236}">
                <a16:creationId xmlns:a16="http://schemas.microsoft.com/office/drawing/2014/main" id="{D82BF6EE-CCC0-1708-E2CF-035E38056A6B}"/>
              </a:ext>
            </a:extLst>
          </p:cNvPr>
          <p:cNvSpPr txBox="1"/>
          <p:nvPr/>
        </p:nvSpPr>
        <p:spPr>
          <a:xfrm>
            <a:off x="1473200" y="2735604"/>
            <a:ext cx="6781800" cy="1314462"/>
          </a:xfrm>
          <a:prstGeom prst="rect">
            <a:avLst/>
          </a:prstGeom>
        </p:spPr>
        <p:txBody>
          <a:bodyPr wrap="square" lIns="0" tIns="0" rIns="0" bIns="0" rtlCol="0" anchor="t">
            <a:spAutoFit/>
          </a:bodyPr>
          <a:lstStyle/>
          <a:p>
            <a:pPr>
              <a:lnSpc>
                <a:spcPts val="5000"/>
              </a:lnSpc>
            </a:pPr>
            <a:r>
              <a:rPr lang="en-US" sz="5000" b="1">
                <a:solidFill>
                  <a:srgbClr val="FFFFFF"/>
                </a:solidFill>
                <a:latin typeface="Jost Black" pitchFamily="2" charset="0"/>
                <a:ea typeface="Jost Black" pitchFamily="2" charset="0"/>
                <a:cs typeface="Jost 2 Heavy"/>
                <a:sym typeface="Jost 2 Heavy"/>
              </a:rPr>
              <a:t>WHO WILL THE AI WINNERS BE?</a:t>
            </a:r>
          </a:p>
        </p:txBody>
      </p:sp>
      <p:pic>
        <p:nvPicPr>
          <p:cNvPr id="10" name="Picture 9" descr="A silver trophy with a white star&#10;&#10;AI-generated content may be incorrect.">
            <a:extLst>
              <a:ext uri="{FF2B5EF4-FFF2-40B4-BE49-F238E27FC236}">
                <a16:creationId xmlns:a16="http://schemas.microsoft.com/office/drawing/2014/main" id="{6A9FD71B-9C60-EFA5-A7A3-0F34351559F6}"/>
              </a:ext>
            </a:extLst>
          </p:cNvPr>
          <p:cNvPicPr>
            <a:picLocks noChangeAspect="1"/>
          </p:cNvPicPr>
          <p:nvPr/>
        </p:nvPicPr>
        <p:blipFill>
          <a:blip r:embed="rId3"/>
          <a:srcRect l="37296" t="26676" r="36564" b="15248"/>
          <a:stretch>
            <a:fillRect/>
          </a:stretch>
        </p:blipFill>
        <p:spPr>
          <a:xfrm rot="212765">
            <a:off x="7442200" y="1015090"/>
            <a:ext cx="4064000" cy="5078831"/>
          </a:xfrm>
          <a:prstGeom prst="rect">
            <a:avLst/>
          </a:prstGeom>
        </p:spPr>
      </p:pic>
      <p:pic>
        <p:nvPicPr>
          <p:cNvPr id="5" name="Picture 4">
            <a:extLst>
              <a:ext uri="{FF2B5EF4-FFF2-40B4-BE49-F238E27FC236}">
                <a16:creationId xmlns:a16="http://schemas.microsoft.com/office/drawing/2014/main" id="{D19C0E60-4E86-943A-B18E-D382078518E3}"/>
              </a:ext>
            </a:extLst>
          </p:cNvPr>
          <p:cNvPicPr>
            <a:picLocks noChangeAspect="1"/>
          </p:cNvPicPr>
          <p:nvPr/>
        </p:nvPicPr>
        <p:blipFill>
          <a:blip r:embed="rId4"/>
          <a:stretch>
            <a:fillRect/>
          </a:stretch>
        </p:blipFill>
        <p:spPr>
          <a:xfrm>
            <a:off x="10532058" y="653049"/>
            <a:ext cx="835023" cy="835023"/>
          </a:xfrm>
          <a:prstGeom prst="rect">
            <a:avLst/>
          </a:prstGeom>
        </p:spPr>
      </p:pic>
    </p:spTree>
    <p:extLst>
      <p:ext uri="{BB962C8B-B14F-4D97-AF65-F5344CB8AC3E}">
        <p14:creationId xmlns:p14="http://schemas.microsoft.com/office/powerpoint/2010/main" val="50642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5E2"/>
        </a:solidFill>
        <a:effectLst/>
      </p:bgPr>
    </p:bg>
    <p:spTree>
      <p:nvGrpSpPr>
        <p:cNvPr id="1" name=""/>
        <p:cNvGrpSpPr/>
        <p:nvPr/>
      </p:nvGrpSpPr>
      <p:grpSpPr>
        <a:xfrm>
          <a:off x="0" y="0"/>
          <a:ext cx="0" cy="0"/>
          <a:chOff x="0" y="0"/>
          <a:chExt cx="0" cy="0"/>
        </a:xfrm>
      </p:grpSpPr>
      <p:grpSp>
        <p:nvGrpSpPr>
          <p:cNvPr id="2" name="Group 2"/>
          <p:cNvGrpSpPr/>
          <p:nvPr/>
        </p:nvGrpSpPr>
        <p:grpSpPr>
          <a:xfrm>
            <a:off x="685800" y="476930"/>
            <a:ext cx="10820400" cy="5904141"/>
            <a:chOff x="0" y="0"/>
            <a:chExt cx="4274726" cy="2332500"/>
          </a:xfrm>
          <a:solidFill>
            <a:srgbClr val="E6F8FC"/>
          </a:solidFill>
        </p:grpSpPr>
        <p:sp>
          <p:nvSpPr>
            <p:cNvPr id="3" name="Freeform 3"/>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grpFill/>
            <a:ln w="57150" cap="rnd">
              <a:solidFill>
                <a:srgbClr val="1AC0E6"/>
              </a:solidFill>
              <a:prstDash val="dash"/>
              <a:round/>
            </a:ln>
          </p:spPr>
          <p:txBody>
            <a:bodyPr/>
            <a:lstStyle/>
            <a:p>
              <a:endParaRPr lang="en-GB" sz="1200">
                <a:latin typeface="Jost Black" pitchFamily="2" charset="0"/>
                <a:ea typeface="Jost Black" pitchFamily="2" charset="0"/>
              </a:endParaRPr>
            </a:p>
          </p:txBody>
        </p:sp>
        <p:sp>
          <p:nvSpPr>
            <p:cNvPr id="4" name="TextBox 4"/>
            <p:cNvSpPr txBox="1"/>
            <p:nvPr/>
          </p:nvSpPr>
          <p:spPr>
            <a:xfrm>
              <a:off x="0" y="-28575"/>
              <a:ext cx="4274726" cy="2361075"/>
            </a:xfrm>
            <a:prstGeom prst="rect">
              <a:avLst/>
            </a:prstGeom>
            <a:grpFill/>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5" name="TextBox 5"/>
          <p:cNvSpPr txBox="1"/>
          <p:nvPr/>
        </p:nvSpPr>
        <p:spPr>
          <a:xfrm>
            <a:off x="1225638" y="984745"/>
            <a:ext cx="9740725" cy="269304"/>
          </a:xfrm>
          <a:prstGeom prst="rect">
            <a:avLst/>
          </a:prstGeom>
        </p:spPr>
        <p:txBody>
          <a:bodyPr lIns="0" tIns="0" rIns="0" bIns="0" rtlCol="0" anchor="t">
            <a:spAutoFit/>
          </a:bodyPr>
          <a:lstStyle/>
          <a:p>
            <a:pPr>
              <a:lnSpc>
                <a:spcPts val="2000"/>
              </a:lnSpc>
            </a:pPr>
            <a:r>
              <a:rPr lang="en-US" sz="2000" b="1">
                <a:solidFill>
                  <a:srgbClr val="00283B"/>
                </a:solidFill>
                <a:latin typeface="Jost Black"/>
                <a:ea typeface="Jost Black" pitchFamily="2" charset="0"/>
                <a:cs typeface="Jost 2 Heavy"/>
                <a:sym typeface="Jost 2 Heavy"/>
              </a:rPr>
              <a:t>BE AN AI WINNER!</a:t>
            </a:r>
          </a:p>
        </p:txBody>
      </p:sp>
      <p:grpSp>
        <p:nvGrpSpPr>
          <p:cNvPr id="6" name="Group 6"/>
          <p:cNvGrpSpPr/>
          <p:nvPr/>
        </p:nvGrpSpPr>
        <p:grpSpPr>
          <a:xfrm>
            <a:off x="7115175" y="2258898"/>
            <a:ext cx="2057400" cy="3518555"/>
            <a:chOff x="0" y="0"/>
            <a:chExt cx="812800" cy="1390046"/>
          </a:xfrm>
        </p:grpSpPr>
        <p:sp>
          <p:nvSpPr>
            <p:cNvPr id="7" name="Freeform 7"/>
            <p:cNvSpPr/>
            <p:nvPr/>
          </p:nvSpPr>
          <p:spPr>
            <a:xfrm>
              <a:off x="0" y="0"/>
              <a:ext cx="812800" cy="1390046"/>
            </a:xfrm>
            <a:custGeom>
              <a:avLst/>
              <a:gdLst/>
              <a:ahLst/>
              <a:cxnLst/>
              <a:rect l="l" t="t" r="r" b="b"/>
              <a:pathLst>
                <a:path w="812800" h="1390046">
                  <a:moveTo>
                    <a:pt x="0" y="0"/>
                  </a:moveTo>
                  <a:lnTo>
                    <a:pt x="812800" y="0"/>
                  </a:lnTo>
                  <a:lnTo>
                    <a:pt x="812800" y="1390046"/>
                  </a:lnTo>
                  <a:lnTo>
                    <a:pt x="0" y="1390046"/>
                  </a:lnTo>
                  <a:close/>
                </a:path>
              </a:pathLst>
            </a:custGeom>
            <a:solidFill>
              <a:srgbClr val="00B9E3"/>
            </a:solidFill>
          </p:spPr>
          <p:txBody>
            <a:bodyPr/>
            <a:lstStyle/>
            <a:p>
              <a:endParaRPr lang="en-GB" sz="1200">
                <a:latin typeface="Jost Black" pitchFamily="2" charset="0"/>
                <a:ea typeface="Jost Black" pitchFamily="2" charset="0"/>
              </a:endParaRPr>
            </a:p>
          </p:txBody>
        </p:sp>
        <p:sp>
          <p:nvSpPr>
            <p:cNvPr id="8" name="TextBox 8"/>
            <p:cNvSpPr txBox="1"/>
            <p:nvPr/>
          </p:nvSpPr>
          <p:spPr>
            <a:xfrm>
              <a:off x="0" y="-66675"/>
              <a:ext cx="812800" cy="1456721"/>
            </a:xfrm>
            <a:prstGeom prst="rect">
              <a:avLst/>
            </a:prstGeom>
          </p:spPr>
          <p:txBody>
            <a:bodyPr lIns="33867" tIns="33867" rIns="33867" bIns="33867" rtlCol="0" anchor="ctr"/>
            <a:lstStyle/>
            <a:p>
              <a:pPr algn="ctr">
                <a:lnSpc>
                  <a:spcPts val="3173"/>
                </a:lnSpc>
              </a:pPr>
              <a:r>
                <a:rPr lang="en-US" sz="2267" b="1">
                  <a:solidFill>
                    <a:srgbClr val="000000"/>
                  </a:solidFill>
                  <a:latin typeface="Jost Black" pitchFamily="2" charset="0"/>
                  <a:ea typeface="Jost Black" pitchFamily="2" charset="0"/>
                  <a:cs typeface="Jost 2 Heavy"/>
                  <a:sym typeface="Jost 2 Heavy"/>
                </a:rPr>
                <a:t>TEAM CONFIDENCE</a:t>
              </a:r>
            </a:p>
          </p:txBody>
        </p:sp>
      </p:grpSp>
      <p:grpSp>
        <p:nvGrpSpPr>
          <p:cNvPr id="9" name="Group 9"/>
          <p:cNvGrpSpPr/>
          <p:nvPr/>
        </p:nvGrpSpPr>
        <p:grpSpPr>
          <a:xfrm>
            <a:off x="5064125" y="3248712"/>
            <a:ext cx="2057400" cy="2528740"/>
            <a:chOff x="0" y="0"/>
            <a:chExt cx="812800" cy="999008"/>
          </a:xfrm>
          <a:solidFill>
            <a:srgbClr val="FFCCE2"/>
          </a:solidFill>
        </p:grpSpPr>
        <p:sp>
          <p:nvSpPr>
            <p:cNvPr id="10" name="Freeform 10"/>
            <p:cNvSpPr/>
            <p:nvPr/>
          </p:nvSpPr>
          <p:spPr>
            <a:xfrm>
              <a:off x="0" y="0"/>
              <a:ext cx="812800" cy="999008"/>
            </a:xfrm>
            <a:custGeom>
              <a:avLst/>
              <a:gdLst/>
              <a:ahLst/>
              <a:cxnLst/>
              <a:rect l="l" t="t" r="r" b="b"/>
              <a:pathLst>
                <a:path w="812800" h="999008">
                  <a:moveTo>
                    <a:pt x="0" y="0"/>
                  </a:moveTo>
                  <a:lnTo>
                    <a:pt x="812800" y="0"/>
                  </a:lnTo>
                  <a:lnTo>
                    <a:pt x="812800" y="999008"/>
                  </a:lnTo>
                  <a:lnTo>
                    <a:pt x="0" y="999008"/>
                  </a:lnTo>
                  <a:close/>
                </a:path>
              </a:pathLst>
            </a:custGeom>
            <a:grpFill/>
          </p:spPr>
          <p:txBody>
            <a:bodyPr/>
            <a:lstStyle/>
            <a:p>
              <a:endParaRPr lang="en-GB" sz="1200">
                <a:latin typeface="Jost Black" pitchFamily="2" charset="0"/>
                <a:ea typeface="Jost Black" pitchFamily="2" charset="0"/>
              </a:endParaRPr>
            </a:p>
          </p:txBody>
        </p:sp>
        <p:sp>
          <p:nvSpPr>
            <p:cNvPr id="11" name="TextBox 11"/>
            <p:cNvSpPr txBox="1"/>
            <p:nvPr/>
          </p:nvSpPr>
          <p:spPr>
            <a:xfrm>
              <a:off x="0" y="-76200"/>
              <a:ext cx="812800" cy="1075208"/>
            </a:xfrm>
            <a:prstGeom prst="rect">
              <a:avLst/>
            </a:prstGeom>
            <a:grpFill/>
          </p:spPr>
          <p:txBody>
            <a:bodyPr lIns="33867" tIns="33867" rIns="33867" bIns="33867" rtlCol="0" anchor="ctr"/>
            <a:lstStyle/>
            <a:p>
              <a:pPr algn="ctr">
                <a:lnSpc>
                  <a:spcPts val="3733"/>
                </a:lnSpc>
              </a:pPr>
              <a:r>
                <a:rPr lang="en-US" sz="2666" b="1">
                  <a:solidFill>
                    <a:srgbClr val="000000"/>
                  </a:solidFill>
                  <a:latin typeface="Jost Black" pitchFamily="2" charset="0"/>
                  <a:ea typeface="Jost Black" pitchFamily="2" charset="0"/>
                  <a:cs typeface="Jost 2 Heavy"/>
                  <a:sym typeface="Jost 2 Heavy"/>
                </a:rPr>
                <a:t>DATA QUALITY</a:t>
              </a:r>
            </a:p>
          </p:txBody>
        </p:sp>
      </p:grpSp>
      <p:grpSp>
        <p:nvGrpSpPr>
          <p:cNvPr id="13" name="Group 13"/>
          <p:cNvGrpSpPr/>
          <p:nvPr/>
        </p:nvGrpSpPr>
        <p:grpSpPr>
          <a:xfrm>
            <a:off x="3019425" y="4120692"/>
            <a:ext cx="2057400" cy="1656761"/>
            <a:chOff x="0" y="0"/>
            <a:chExt cx="812800" cy="654523"/>
          </a:xfrm>
        </p:grpSpPr>
        <p:sp>
          <p:nvSpPr>
            <p:cNvPr id="14" name="Freeform 14"/>
            <p:cNvSpPr/>
            <p:nvPr/>
          </p:nvSpPr>
          <p:spPr>
            <a:xfrm>
              <a:off x="0" y="0"/>
              <a:ext cx="812800" cy="654523"/>
            </a:xfrm>
            <a:custGeom>
              <a:avLst/>
              <a:gdLst/>
              <a:ahLst/>
              <a:cxnLst/>
              <a:rect l="l" t="t" r="r" b="b"/>
              <a:pathLst>
                <a:path w="812800" h="654523">
                  <a:moveTo>
                    <a:pt x="0" y="0"/>
                  </a:moveTo>
                  <a:lnTo>
                    <a:pt x="812800" y="0"/>
                  </a:lnTo>
                  <a:lnTo>
                    <a:pt x="812800" y="654523"/>
                  </a:lnTo>
                  <a:lnTo>
                    <a:pt x="0" y="654523"/>
                  </a:lnTo>
                  <a:close/>
                </a:path>
              </a:pathLst>
            </a:custGeom>
            <a:solidFill>
              <a:srgbClr val="80DCF1"/>
            </a:solidFill>
          </p:spPr>
          <p:txBody>
            <a:bodyPr/>
            <a:lstStyle/>
            <a:p>
              <a:endParaRPr lang="en-GB" sz="1200">
                <a:latin typeface="Jost Black" pitchFamily="2" charset="0"/>
                <a:ea typeface="Jost Black" pitchFamily="2" charset="0"/>
              </a:endParaRPr>
            </a:p>
          </p:txBody>
        </p:sp>
        <p:sp>
          <p:nvSpPr>
            <p:cNvPr id="15" name="TextBox 15"/>
            <p:cNvSpPr txBox="1"/>
            <p:nvPr/>
          </p:nvSpPr>
          <p:spPr>
            <a:xfrm>
              <a:off x="0" y="-76200"/>
              <a:ext cx="812800" cy="730723"/>
            </a:xfrm>
            <a:prstGeom prst="rect">
              <a:avLst/>
            </a:prstGeom>
          </p:spPr>
          <p:txBody>
            <a:bodyPr lIns="33867" tIns="33867" rIns="33867" bIns="33867" rtlCol="0" anchor="ctr"/>
            <a:lstStyle/>
            <a:p>
              <a:pPr algn="ctr">
                <a:lnSpc>
                  <a:spcPts val="3733"/>
                </a:lnSpc>
              </a:pPr>
              <a:r>
                <a:rPr lang="en-US" sz="2666" b="1">
                  <a:solidFill>
                    <a:srgbClr val="000000"/>
                  </a:solidFill>
                  <a:latin typeface="Jost Black" pitchFamily="2" charset="0"/>
                  <a:ea typeface="Jost Black" pitchFamily="2" charset="0"/>
                  <a:cs typeface="Jost 2 Heavy"/>
                  <a:sym typeface="Jost 2 Heavy"/>
                </a:rPr>
                <a:t>CORE FINANCE SYSTEMS</a:t>
              </a:r>
            </a:p>
          </p:txBody>
        </p:sp>
      </p:grpSp>
      <p:sp>
        <p:nvSpPr>
          <p:cNvPr id="16" name="Freeform 16"/>
          <p:cNvSpPr/>
          <p:nvPr/>
        </p:nvSpPr>
        <p:spPr>
          <a:xfrm>
            <a:off x="7568024" y="810217"/>
            <a:ext cx="1151701" cy="1448681"/>
          </a:xfrm>
          <a:custGeom>
            <a:avLst/>
            <a:gdLst/>
            <a:ahLst/>
            <a:cxnLst/>
            <a:rect l="l" t="t" r="r" b="b"/>
            <a:pathLst>
              <a:path w="1727552" h="2173021">
                <a:moveTo>
                  <a:pt x="0" y="0"/>
                </a:moveTo>
                <a:lnTo>
                  <a:pt x="1727553" y="0"/>
                </a:lnTo>
                <a:lnTo>
                  <a:pt x="1727553" y="2173022"/>
                </a:lnTo>
                <a:lnTo>
                  <a:pt x="0" y="2173022"/>
                </a:lnTo>
                <a:lnTo>
                  <a:pt x="0" y="0"/>
                </a:lnTo>
                <a:close/>
              </a:path>
            </a:pathLst>
          </a:custGeom>
          <a:blipFill>
            <a:blip r:embed="rId3"/>
            <a:stretch>
              <a:fillRect/>
            </a:stretch>
          </a:blipFill>
        </p:spPr>
        <p:txBody>
          <a:bodyPr/>
          <a:lstStyle/>
          <a:p>
            <a:endParaRPr lang="en-GB" sz="1200">
              <a:latin typeface="Jost Black" pitchFamily="2" charset="0"/>
              <a:ea typeface="Jost Black" pitchFamily="2" charset="0"/>
            </a:endParaRPr>
          </a:p>
        </p:txBody>
      </p:sp>
      <p:sp>
        <p:nvSpPr>
          <p:cNvPr id="17" name="Freeform 17"/>
          <p:cNvSpPr/>
          <p:nvPr/>
        </p:nvSpPr>
        <p:spPr>
          <a:xfrm rot="-963788" flipH="1">
            <a:off x="9025379" y="4120691"/>
            <a:ext cx="3783724" cy="2743200"/>
          </a:xfrm>
          <a:custGeom>
            <a:avLst/>
            <a:gdLst/>
            <a:ahLst/>
            <a:cxnLst/>
            <a:rect l="l" t="t" r="r" b="b"/>
            <a:pathLst>
              <a:path w="5675586" h="4114800">
                <a:moveTo>
                  <a:pt x="5675586" y="0"/>
                </a:moveTo>
                <a:lnTo>
                  <a:pt x="0" y="0"/>
                </a:lnTo>
                <a:lnTo>
                  <a:pt x="0" y="4114800"/>
                </a:lnTo>
                <a:lnTo>
                  <a:pt x="5675586" y="4114800"/>
                </a:lnTo>
                <a:lnTo>
                  <a:pt x="5675586"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a:latin typeface="Jost Black" pitchFamily="2" charset="0"/>
              <a:ea typeface="Jost Black" pitchFamily="2" charset="0"/>
            </a:endParaRPr>
          </a:p>
        </p:txBody>
      </p:sp>
      <p:sp>
        <p:nvSpPr>
          <p:cNvPr id="12" name="Freeform 12"/>
          <p:cNvSpPr/>
          <p:nvPr/>
        </p:nvSpPr>
        <p:spPr>
          <a:xfrm rot="-963788">
            <a:off x="-281297" y="4120691"/>
            <a:ext cx="3783724" cy="2743200"/>
          </a:xfrm>
          <a:custGeom>
            <a:avLst/>
            <a:gdLst/>
            <a:ahLst/>
            <a:cxnLst/>
            <a:rect l="l" t="t" r="r" b="b"/>
            <a:pathLst>
              <a:path w="5675586" h="4114800">
                <a:moveTo>
                  <a:pt x="0" y="0"/>
                </a:moveTo>
                <a:lnTo>
                  <a:pt x="5675586" y="0"/>
                </a:lnTo>
                <a:lnTo>
                  <a:pt x="5675586"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a:latin typeface="Jost Black" pitchFamily="2" charset="0"/>
              <a:ea typeface="Jost Black" pitchFamily="2" charset="0"/>
            </a:endParaRPr>
          </a:p>
        </p:txBody>
      </p:sp>
      <p:pic>
        <p:nvPicPr>
          <p:cNvPr id="18" name="Picture 17">
            <a:extLst>
              <a:ext uri="{FF2B5EF4-FFF2-40B4-BE49-F238E27FC236}">
                <a16:creationId xmlns:a16="http://schemas.microsoft.com/office/drawing/2014/main" id="{F07EE872-86A4-4483-E423-F01769A008AB}"/>
              </a:ext>
            </a:extLst>
          </p:cNvPr>
          <p:cNvPicPr>
            <a:picLocks noChangeAspect="1"/>
          </p:cNvPicPr>
          <p:nvPr/>
        </p:nvPicPr>
        <p:blipFill>
          <a:blip r:embed="rId6"/>
          <a:stretch>
            <a:fillRect/>
          </a:stretch>
        </p:blipFill>
        <p:spPr>
          <a:xfrm>
            <a:off x="10532058" y="653049"/>
            <a:ext cx="835023" cy="8350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54C3E-71B2-4E10-A65C-0F075159933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C531963-FBF1-4A2D-1E9B-2E0E0927E637}"/>
              </a:ext>
            </a:extLst>
          </p:cNvPr>
          <p:cNvGrpSpPr/>
          <p:nvPr/>
        </p:nvGrpSpPr>
        <p:grpSpPr>
          <a:xfrm>
            <a:off x="685800" y="476930"/>
            <a:ext cx="10820400" cy="5904141"/>
            <a:chOff x="0" y="0"/>
            <a:chExt cx="4274726" cy="2332500"/>
          </a:xfrm>
        </p:grpSpPr>
        <p:sp>
          <p:nvSpPr>
            <p:cNvPr id="3" name="Freeform 3">
              <a:extLst>
                <a:ext uri="{FF2B5EF4-FFF2-40B4-BE49-F238E27FC236}">
                  <a16:creationId xmlns:a16="http://schemas.microsoft.com/office/drawing/2014/main" id="{394926FC-84B5-2E74-200A-927C5344D78E}"/>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000000"/>
            </a:solidFill>
            <a:ln w="57150" cap="rnd">
              <a:solidFill>
                <a:srgbClr val="1AC0E6"/>
              </a:solidFill>
              <a:prstDash val="dash"/>
              <a:round/>
            </a:ln>
          </p:spPr>
          <p:txBody>
            <a:bodyPr/>
            <a:lstStyle/>
            <a:p>
              <a:endParaRPr lang="en-GB" sz="1200">
                <a:latin typeface="Jost Black" pitchFamily="2" charset="0"/>
                <a:ea typeface="Jost Black" pitchFamily="2" charset="0"/>
              </a:endParaRPr>
            </a:p>
          </p:txBody>
        </p:sp>
        <p:sp>
          <p:nvSpPr>
            <p:cNvPr id="4" name="TextBox 4">
              <a:extLst>
                <a:ext uri="{FF2B5EF4-FFF2-40B4-BE49-F238E27FC236}">
                  <a16:creationId xmlns:a16="http://schemas.microsoft.com/office/drawing/2014/main" id="{3A93A80C-58F4-1EFF-5FB6-DBA7300B8ED4}"/>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6" name="TextBox 6">
            <a:extLst>
              <a:ext uri="{FF2B5EF4-FFF2-40B4-BE49-F238E27FC236}">
                <a16:creationId xmlns:a16="http://schemas.microsoft.com/office/drawing/2014/main" id="{BB0A70FF-FEF7-3BAD-B07B-D9B938042287}"/>
              </a:ext>
            </a:extLst>
          </p:cNvPr>
          <p:cNvSpPr txBox="1"/>
          <p:nvPr/>
        </p:nvSpPr>
        <p:spPr>
          <a:xfrm>
            <a:off x="1225637" y="1862049"/>
            <a:ext cx="9740725" cy="1329851"/>
          </a:xfrm>
          <a:prstGeom prst="rect">
            <a:avLst/>
          </a:prstGeom>
        </p:spPr>
        <p:txBody>
          <a:bodyPr lIns="0" tIns="0" rIns="0" bIns="0" rtlCol="0" anchor="t">
            <a:spAutoFit/>
          </a:bodyPr>
          <a:lstStyle/>
          <a:p>
            <a:pPr algn="ctr">
              <a:lnSpc>
                <a:spcPts val="5000"/>
              </a:lnSpc>
            </a:pPr>
            <a:r>
              <a:rPr lang="en-GB" sz="5400">
                <a:solidFill>
                  <a:schemeClr val="bg1"/>
                </a:solidFill>
                <a:latin typeface="Jost Black" pitchFamily="2" charset="0"/>
                <a:ea typeface="Jost Black" pitchFamily="2" charset="0"/>
              </a:rPr>
              <a:t>So, this is what it takes to be an AI winner…</a:t>
            </a:r>
            <a:endParaRPr lang="en-US" sz="5000" b="1">
              <a:solidFill>
                <a:schemeClr val="bg1"/>
              </a:solidFill>
              <a:latin typeface="Jost Black" pitchFamily="2" charset="0"/>
              <a:ea typeface="Jost Black" pitchFamily="2" charset="0"/>
              <a:cs typeface="Jost 2 Heavy"/>
              <a:sym typeface="Jost 2 Heavy"/>
            </a:endParaRPr>
          </a:p>
        </p:txBody>
      </p:sp>
      <p:sp>
        <p:nvSpPr>
          <p:cNvPr id="8" name="TextBox 7">
            <a:extLst>
              <a:ext uri="{FF2B5EF4-FFF2-40B4-BE49-F238E27FC236}">
                <a16:creationId xmlns:a16="http://schemas.microsoft.com/office/drawing/2014/main" id="{1E16F202-3CC0-D48E-EE6C-C39A7F10E85F}"/>
              </a:ext>
            </a:extLst>
          </p:cNvPr>
          <p:cNvSpPr txBox="1"/>
          <p:nvPr/>
        </p:nvSpPr>
        <p:spPr>
          <a:xfrm>
            <a:off x="2364540" y="3909322"/>
            <a:ext cx="7462917" cy="1754326"/>
          </a:xfrm>
          <a:prstGeom prst="rect">
            <a:avLst/>
          </a:prstGeom>
          <a:noFill/>
        </p:spPr>
        <p:txBody>
          <a:bodyPr wrap="square">
            <a:spAutoFit/>
          </a:bodyPr>
          <a:lstStyle/>
          <a:p>
            <a:pPr algn="ctr"/>
            <a:r>
              <a:rPr lang="en-GB" sz="5400">
                <a:solidFill>
                  <a:srgbClr val="00B5E2"/>
                </a:solidFill>
                <a:latin typeface="Jost Black" pitchFamily="2" charset="0"/>
                <a:ea typeface="Jost Black" pitchFamily="2" charset="0"/>
              </a:rPr>
              <a:t>…but where the hell do I start?!</a:t>
            </a:r>
            <a:endParaRPr lang="en-GB" sz="5400">
              <a:solidFill>
                <a:srgbClr val="00B5E2"/>
              </a:solidFill>
            </a:endParaRPr>
          </a:p>
        </p:txBody>
      </p:sp>
      <p:pic>
        <p:nvPicPr>
          <p:cNvPr id="5" name="Picture 4" descr="A white circle with black text&#10;&#10;AI-generated content may be incorrect.">
            <a:extLst>
              <a:ext uri="{FF2B5EF4-FFF2-40B4-BE49-F238E27FC236}">
                <a16:creationId xmlns:a16="http://schemas.microsoft.com/office/drawing/2014/main" id="{E038096A-18B3-1DD4-4E24-5931526EF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057" y="653049"/>
            <a:ext cx="835024" cy="835024"/>
          </a:xfrm>
          <a:prstGeom prst="rect">
            <a:avLst/>
          </a:prstGeom>
        </p:spPr>
      </p:pic>
    </p:spTree>
    <p:extLst>
      <p:ext uri="{BB962C8B-B14F-4D97-AF65-F5344CB8AC3E}">
        <p14:creationId xmlns:p14="http://schemas.microsoft.com/office/powerpoint/2010/main" val="164240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8DB9-442C-D03F-CB09-23EE4F452DC1}"/>
              </a:ext>
            </a:extLst>
          </p:cNvPr>
          <p:cNvSpPr>
            <a:spLocks noGrp="1"/>
          </p:cNvSpPr>
          <p:nvPr>
            <p:ph type="title"/>
          </p:nvPr>
        </p:nvSpPr>
        <p:spPr/>
        <p:txBody>
          <a:bodyPr/>
          <a:lstStyle/>
          <a:p>
            <a:r>
              <a:rPr lang="en-GB"/>
              <a:t>THE TYPICAL DIY APPROACH…</a:t>
            </a:r>
          </a:p>
        </p:txBody>
      </p:sp>
      <p:sp>
        <p:nvSpPr>
          <p:cNvPr id="4" name="TextBox 3">
            <a:extLst>
              <a:ext uri="{FF2B5EF4-FFF2-40B4-BE49-F238E27FC236}">
                <a16:creationId xmlns:a16="http://schemas.microsoft.com/office/drawing/2014/main" id="{A885AE0E-A9E1-4E1F-CE1F-E67043EA3E40}"/>
              </a:ext>
            </a:extLst>
          </p:cNvPr>
          <p:cNvSpPr txBox="1"/>
          <p:nvPr/>
        </p:nvSpPr>
        <p:spPr>
          <a:xfrm>
            <a:off x="6126480" y="6217920"/>
            <a:ext cx="2286000" cy="731520"/>
          </a:xfrm>
          <a:prstGeom prst="rect">
            <a:avLst/>
          </a:prstGeom>
          <a:noFill/>
        </p:spPr>
        <p:txBody>
          <a:bodyPr wrap="square"/>
          <a:lstStyle/>
          <a:p>
            <a:pPr algn="ctr"/>
            <a:r>
              <a:rPr sz="1400" b="1" i="0">
                <a:solidFill>
                  <a:srgbClr val="FFFFFF"/>
                </a:solidFill>
                <a:latin typeface="Jost Black"/>
              </a:rPr>
              <a:t>DETERMINISTIC
CORE PLATFORM</a:t>
            </a:r>
          </a:p>
        </p:txBody>
      </p:sp>
      <p:sp>
        <p:nvSpPr>
          <p:cNvPr id="5" name="TextBox 4">
            <a:extLst>
              <a:ext uri="{FF2B5EF4-FFF2-40B4-BE49-F238E27FC236}">
                <a16:creationId xmlns:a16="http://schemas.microsoft.com/office/drawing/2014/main" id="{21D991BF-05DF-BAB4-CBE0-2E418E3A516D}"/>
              </a:ext>
            </a:extLst>
          </p:cNvPr>
          <p:cNvSpPr txBox="1"/>
          <p:nvPr/>
        </p:nvSpPr>
        <p:spPr>
          <a:xfrm>
            <a:off x="5125452" y="1936460"/>
            <a:ext cx="5486400" cy="457200"/>
          </a:xfrm>
          <a:prstGeom prst="rect">
            <a:avLst/>
          </a:prstGeom>
          <a:noFill/>
        </p:spPr>
        <p:txBody>
          <a:bodyPr wrap="square"/>
          <a:lstStyle/>
          <a:p>
            <a:pPr algn="l"/>
            <a:r>
              <a:rPr lang="en-GB" sz="2400" b="1" i="0">
                <a:solidFill>
                  <a:srgbClr val="FE006E"/>
                </a:solidFill>
                <a:latin typeface="Jost Black"/>
              </a:rPr>
              <a:t>OF FINANCE LEADERS ARE USING SOME SORT OF AI NOW </a:t>
            </a:r>
            <a:endParaRPr sz="2400" b="1" i="0">
              <a:solidFill>
                <a:srgbClr val="FE006E"/>
              </a:solidFill>
              <a:latin typeface="Jost Black"/>
            </a:endParaRPr>
          </a:p>
        </p:txBody>
      </p:sp>
      <p:sp>
        <p:nvSpPr>
          <p:cNvPr id="6" name="TextBox 5">
            <a:extLst>
              <a:ext uri="{FF2B5EF4-FFF2-40B4-BE49-F238E27FC236}">
                <a16:creationId xmlns:a16="http://schemas.microsoft.com/office/drawing/2014/main" id="{BDCF9461-01CF-F3DB-41EA-E80E63E7857F}"/>
              </a:ext>
            </a:extLst>
          </p:cNvPr>
          <p:cNvSpPr txBox="1"/>
          <p:nvPr/>
        </p:nvSpPr>
        <p:spPr>
          <a:xfrm>
            <a:off x="457200" y="3914371"/>
            <a:ext cx="5943600" cy="411480"/>
          </a:xfrm>
          <a:prstGeom prst="rect">
            <a:avLst/>
          </a:prstGeom>
          <a:noFill/>
        </p:spPr>
        <p:txBody>
          <a:bodyPr wrap="square"/>
          <a:lstStyle/>
          <a:p>
            <a:pPr marL="285750" indent="-285750" algn="l">
              <a:buFont typeface="Arial" panose="020B0604020202020204" pitchFamily="34" charset="0"/>
              <a:buChar char="•"/>
            </a:pPr>
            <a:r>
              <a:rPr lang="en-GB" b="0" i="0">
                <a:solidFill>
                  <a:srgbClr val="4A4A4A"/>
                </a:solidFill>
                <a:latin typeface="Jost Medium"/>
              </a:rPr>
              <a:t>Extracting to ChatGPT, CoPilot, Claude</a:t>
            </a:r>
            <a:endParaRPr b="0" i="0">
              <a:solidFill>
                <a:srgbClr val="4A4A4A"/>
              </a:solidFill>
              <a:latin typeface="Jost Medium"/>
            </a:endParaRPr>
          </a:p>
        </p:txBody>
      </p:sp>
      <p:sp>
        <p:nvSpPr>
          <p:cNvPr id="7" name="Rectangle 6">
            <a:extLst>
              <a:ext uri="{FF2B5EF4-FFF2-40B4-BE49-F238E27FC236}">
                <a16:creationId xmlns:a16="http://schemas.microsoft.com/office/drawing/2014/main" id="{62FA0407-018A-6280-6D4E-13398757B717}"/>
              </a:ext>
            </a:extLst>
          </p:cNvPr>
          <p:cNvSpPr/>
          <p:nvPr/>
        </p:nvSpPr>
        <p:spPr>
          <a:xfrm>
            <a:off x="457200" y="6074508"/>
            <a:ext cx="11247120" cy="646331"/>
          </a:xfrm>
          <a:prstGeom prst="rect">
            <a:avLst/>
          </a:prstGeom>
          <a:solidFill>
            <a:srgbClr val="0028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078B05EB-54CE-245F-5926-010B679AB1DF}"/>
              </a:ext>
            </a:extLst>
          </p:cNvPr>
          <p:cNvSpPr txBox="1"/>
          <p:nvPr/>
        </p:nvSpPr>
        <p:spPr>
          <a:xfrm>
            <a:off x="685800" y="6177003"/>
            <a:ext cx="10789920" cy="548640"/>
          </a:xfrm>
          <a:prstGeom prst="rect">
            <a:avLst/>
          </a:prstGeom>
          <a:noFill/>
        </p:spPr>
        <p:txBody>
          <a:bodyPr wrap="square"/>
          <a:lstStyle/>
          <a:p>
            <a:pPr algn="ctr"/>
            <a:r>
              <a:rPr lang="en-GB" b="1">
                <a:solidFill>
                  <a:srgbClr val="FFFFFF"/>
                </a:solidFill>
                <a:latin typeface="Jost Black"/>
              </a:rPr>
              <a:t>Finance resources are becoming ‘prompting ninjas’</a:t>
            </a:r>
            <a:endParaRPr sz="1800" b="1" i="0">
              <a:solidFill>
                <a:srgbClr val="FE006E"/>
              </a:solidFill>
              <a:latin typeface="Jost Black"/>
            </a:endParaRPr>
          </a:p>
        </p:txBody>
      </p:sp>
      <p:sp>
        <p:nvSpPr>
          <p:cNvPr id="9" name="TextBox 8">
            <a:extLst>
              <a:ext uri="{FF2B5EF4-FFF2-40B4-BE49-F238E27FC236}">
                <a16:creationId xmlns:a16="http://schemas.microsoft.com/office/drawing/2014/main" id="{C41F9A95-16F5-0047-440C-A354A3496BD5}"/>
              </a:ext>
            </a:extLst>
          </p:cNvPr>
          <p:cNvSpPr txBox="1"/>
          <p:nvPr/>
        </p:nvSpPr>
        <p:spPr>
          <a:xfrm>
            <a:off x="6248095" y="3919175"/>
            <a:ext cx="5943600" cy="411480"/>
          </a:xfrm>
          <a:prstGeom prst="rect">
            <a:avLst/>
          </a:prstGeom>
          <a:noFill/>
        </p:spPr>
        <p:txBody>
          <a:bodyPr wrap="square" lIns="91440" tIns="45720" rIns="91440" bIns="45720" anchor="t"/>
          <a:lstStyle/>
          <a:p>
            <a:pPr marL="285750" indent="-285750">
              <a:buFont typeface="Arial" panose="020B0604020202020204" pitchFamily="34" charset="0"/>
              <a:buChar char="•"/>
            </a:pPr>
            <a:r>
              <a:rPr lang="en-US" b="0" i="0">
                <a:solidFill>
                  <a:srgbClr val="4A4A4A"/>
                </a:solidFill>
                <a:latin typeface="Jost Medium"/>
              </a:rPr>
              <a:t>Yet </a:t>
            </a:r>
            <a:r>
              <a:rPr lang="en-US">
                <a:solidFill>
                  <a:srgbClr val="4A4A4A"/>
                </a:solidFill>
                <a:latin typeface="Jost Medium"/>
              </a:rPr>
              <a:t>these </a:t>
            </a:r>
            <a:r>
              <a:rPr lang="en-US">
                <a:solidFill>
                  <a:srgbClr val="FE006E"/>
                </a:solidFill>
                <a:latin typeface="Jost Medium"/>
              </a:rPr>
              <a:t>probabilistic</a:t>
            </a:r>
            <a:r>
              <a:rPr lang="en-GB" b="0" i="0">
                <a:solidFill>
                  <a:srgbClr val="4A4A4A"/>
                </a:solidFill>
                <a:latin typeface="Jost Medium"/>
              </a:rPr>
              <a:t> </a:t>
            </a:r>
            <a:r>
              <a:rPr lang="en-GB" b="0" i="0">
                <a:solidFill>
                  <a:srgbClr val="FE006E"/>
                </a:solidFill>
                <a:latin typeface="Jost Medium"/>
              </a:rPr>
              <a:t>LLM models</a:t>
            </a:r>
            <a:r>
              <a:rPr lang="en-GB" b="0" i="0">
                <a:solidFill>
                  <a:srgbClr val="4A4A4A"/>
                </a:solidFill>
                <a:latin typeface="Jost Medium"/>
              </a:rPr>
              <a:t> lead to anomalies</a:t>
            </a:r>
            <a:endParaRPr b="0" i="0">
              <a:solidFill>
                <a:srgbClr val="4A4A4A"/>
              </a:solidFill>
              <a:latin typeface="Jost Medium"/>
            </a:endParaRPr>
          </a:p>
        </p:txBody>
      </p:sp>
      <p:sp>
        <p:nvSpPr>
          <p:cNvPr id="10" name="TextBox 9">
            <a:extLst>
              <a:ext uri="{FF2B5EF4-FFF2-40B4-BE49-F238E27FC236}">
                <a16:creationId xmlns:a16="http://schemas.microsoft.com/office/drawing/2014/main" id="{A0E67BEB-92FF-64C2-3B8D-330C01CD1B0E}"/>
              </a:ext>
            </a:extLst>
          </p:cNvPr>
          <p:cNvSpPr txBox="1"/>
          <p:nvPr/>
        </p:nvSpPr>
        <p:spPr>
          <a:xfrm>
            <a:off x="457200" y="4838473"/>
            <a:ext cx="5943600" cy="411480"/>
          </a:xfrm>
          <a:prstGeom prst="rect">
            <a:avLst/>
          </a:prstGeom>
          <a:noFill/>
        </p:spPr>
        <p:txBody>
          <a:bodyPr wrap="square" lIns="91440" tIns="45720" rIns="91440" bIns="45720" anchor="t"/>
          <a:lstStyle/>
          <a:p>
            <a:pPr marL="285750" indent="-285750">
              <a:buFont typeface="Arial" panose="020B0604020202020204" pitchFamily="34" charset="0"/>
              <a:buChar char="•"/>
            </a:pPr>
            <a:r>
              <a:rPr lang="en-GB">
                <a:solidFill>
                  <a:srgbClr val="4A4A4A"/>
                </a:solidFill>
                <a:latin typeface="Jost Medium"/>
              </a:rPr>
              <a:t>Why? - Most finance tools don’t have AI baked in</a:t>
            </a:r>
            <a:endParaRPr b="0" i="0">
              <a:solidFill>
                <a:srgbClr val="4A4A4A"/>
              </a:solidFill>
              <a:latin typeface="Jost Medium"/>
            </a:endParaRPr>
          </a:p>
        </p:txBody>
      </p:sp>
      <p:sp>
        <p:nvSpPr>
          <p:cNvPr id="11" name="TextBox 10">
            <a:extLst>
              <a:ext uri="{FF2B5EF4-FFF2-40B4-BE49-F238E27FC236}">
                <a16:creationId xmlns:a16="http://schemas.microsoft.com/office/drawing/2014/main" id="{03293DEC-5449-393F-6F91-102361620D5F}"/>
              </a:ext>
            </a:extLst>
          </p:cNvPr>
          <p:cNvSpPr txBox="1"/>
          <p:nvPr/>
        </p:nvSpPr>
        <p:spPr>
          <a:xfrm>
            <a:off x="6248400" y="4833669"/>
            <a:ext cx="5943600" cy="411480"/>
          </a:xfrm>
          <a:prstGeom prst="rect">
            <a:avLst/>
          </a:prstGeom>
          <a:noFill/>
        </p:spPr>
        <p:txBody>
          <a:bodyPr wrap="square" lIns="91440" tIns="45720" rIns="91440" bIns="45720" anchor="t"/>
          <a:lstStyle/>
          <a:p>
            <a:pPr marL="285750" indent="-285750">
              <a:buFont typeface="Arial" panose="020B0604020202020204" pitchFamily="34" charset="0"/>
              <a:buChar char="•"/>
            </a:pPr>
            <a:r>
              <a:rPr lang="en-GB">
                <a:solidFill>
                  <a:srgbClr val="4A4A4A"/>
                </a:solidFill>
                <a:latin typeface="Jost Medium"/>
              </a:rPr>
              <a:t>Data compliance, resilience &amp; security are all a risk</a:t>
            </a:r>
            <a:endParaRPr b="0" i="0">
              <a:solidFill>
                <a:srgbClr val="4A4A4A"/>
              </a:solidFill>
              <a:latin typeface="Jost Medium"/>
            </a:endParaRPr>
          </a:p>
        </p:txBody>
      </p:sp>
      <p:sp>
        <p:nvSpPr>
          <p:cNvPr id="12" name="TextBox 11">
            <a:extLst>
              <a:ext uri="{FF2B5EF4-FFF2-40B4-BE49-F238E27FC236}">
                <a16:creationId xmlns:a16="http://schemas.microsoft.com/office/drawing/2014/main" id="{47E1403F-F646-703F-CB1B-51C308ACC62C}"/>
              </a:ext>
            </a:extLst>
          </p:cNvPr>
          <p:cNvSpPr txBox="1"/>
          <p:nvPr/>
        </p:nvSpPr>
        <p:spPr>
          <a:xfrm>
            <a:off x="553452" y="1475399"/>
            <a:ext cx="4572000" cy="1371600"/>
          </a:xfrm>
          <a:prstGeom prst="rect">
            <a:avLst/>
          </a:prstGeom>
          <a:noFill/>
        </p:spPr>
        <p:txBody>
          <a:bodyPr wrap="square"/>
          <a:lstStyle/>
          <a:p>
            <a:pPr algn="l"/>
            <a:r>
              <a:rPr sz="11500" b="1" i="0">
                <a:solidFill>
                  <a:srgbClr val="00283B"/>
                </a:solidFill>
                <a:latin typeface="Jost Black"/>
              </a:rPr>
              <a:t>~</a:t>
            </a:r>
            <a:r>
              <a:rPr lang="en-GB" sz="11500" b="1" i="0">
                <a:solidFill>
                  <a:srgbClr val="00283B"/>
                </a:solidFill>
                <a:latin typeface="Jost Black"/>
              </a:rPr>
              <a:t>8</a:t>
            </a:r>
            <a:r>
              <a:rPr sz="11500" b="1" i="0">
                <a:solidFill>
                  <a:srgbClr val="00283B"/>
                </a:solidFill>
                <a:latin typeface="Jost Black"/>
              </a:rPr>
              <a:t>0%</a:t>
            </a:r>
          </a:p>
        </p:txBody>
      </p:sp>
    </p:spTree>
    <p:extLst>
      <p:ext uri="{BB962C8B-B14F-4D97-AF65-F5344CB8AC3E}">
        <p14:creationId xmlns:p14="http://schemas.microsoft.com/office/powerpoint/2010/main" val="4270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F85B-33D9-5FA4-C7CE-7467BF48A87E}"/>
              </a:ext>
            </a:extLst>
          </p:cNvPr>
          <p:cNvSpPr>
            <a:spLocks noGrp="1"/>
          </p:cNvSpPr>
          <p:nvPr>
            <p:ph type="title"/>
          </p:nvPr>
        </p:nvSpPr>
        <p:spPr/>
        <p:txBody>
          <a:bodyPr/>
          <a:lstStyle/>
          <a:p>
            <a:r>
              <a:rPr lang="en-GB"/>
              <a:t>EXPLAINER: THE CAKE VS THE ICING</a:t>
            </a:r>
          </a:p>
        </p:txBody>
      </p:sp>
      <p:sp>
        <p:nvSpPr>
          <p:cNvPr id="4" name="TextBox 3">
            <a:extLst>
              <a:ext uri="{FF2B5EF4-FFF2-40B4-BE49-F238E27FC236}">
                <a16:creationId xmlns:a16="http://schemas.microsoft.com/office/drawing/2014/main" id="{D0B2F03A-7ADE-DFC0-CEF4-40C6BC862675}"/>
              </a:ext>
            </a:extLst>
          </p:cNvPr>
          <p:cNvSpPr txBox="1"/>
          <p:nvPr/>
        </p:nvSpPr>
        <p:spPr>
          <a:xfrm>
            <a:off x="5045005" y="1433367"/>
            <a:ext cx="6522720" cy="457200"/>
          </a:xfrm>
          <a:prstGeom prst="rect">
            <a:avLst/>
          </a:prstGeom>
          <a:noFill/>
        </p:spPr>
        <p:txBody>
          <a:bodyPr wrap="square"/>
          <a:lstStyle/>
          <a:p>
            <a:pPr algn="l"/>
            <a:r>
              <a:rPr sz="2200" b="1" i="0">
                <a:solidFill>
                  <a:srgbClr val="00283B"/>
                </a:solidFill>
                <a:latin typeface="Jost Black"/>
              </a:rPr>
              <a:t>THE CAKE</a:t>
            </a:r>
            <a:r>
              <a:rPr lang="en-GB" sz="2200" b="1" i="0">
                <a:solidFill>
                  <a:srgbClr val="00283B"/>
                </a:solidFill>
                <a:latin typeface="Jost Black"/>
              </a:rPr>
              <a:t> IS YOUR CORE FINANCE SYSTEM</a:t>
            </a:r>
            <a:endParaRPr sz="2200" b="1" i="0">
              <a:solidFill>
                <a:srgbClr val="00283B"/>
              </a:solidFill>
              <a:latin typeface="Jost Black"/>
            </a:endParaRPr>
          </a:p>
        </p:txBody>
      </p:sp>
      <p:sp>
        <p:nvSpPr>
          <p:cNvPr id="5" name="TextBox 4">
            <a:extLst>
              <a:ext uri="{FF2B5EF4-FFF2-40B4-BE49-F238E27FC236}">
                <a16:creationId xmlns:a16="http://schemas.microsoft.com/office/drawing/2014/main" id="{D23BCE3B-0839-9E33-7863-6171F1D927A6}"/>
              </a:ext>
            </a:extLst>
          </p:cNvPr>
          <p:cNvSpPr txBox="1"/>
          <p:nvPr/>
        </p:nvSpPr>
        <p:spPr>
          <a:xfrm>
            <a:off x="5071101" y="2780569"/>
            <a:ext cx="6848150" cy="411480"/>
          </a:xfrm>
          <a:prstGeom prst="rect">
            <a:avLst/>
          </a:prstGeom>
          <a:noFill/>
        </p:spPr>
        <p:txBody>
          <a:bodyPr wrap="square" lIns="91440" tIns="45720" rIns="91440" bIns="45720" anchor="t"/>
          <a:lstStyle/>
          <a:p>
            <a:r>
              <a:rPr b="0" i="0">
                <a:solidFill>
                  <a:srgbClr val="4A4A4A"/>
                </a:solidFill>
                <a:latin typeface="Jost Medium"/>
              </a:rPr>
              <a:t>•  Your numbers must be right, </a:t>
            </a:r>
            <a:r>
              <a:rPr lang="en-US">
                <a:solidFill>
                  <a:srgbClr val="4A4A4A"/>
                </a:solidFill>
                <a:latin typeface="Jost Medium"/>
              </a:rPr>
              <a:t>you put your name on every return</a:t>
            </a:r>
            <a:endParaRPr b="0" i="0">
              <a:solidFill>
                <a:srgbClr val="4A4A4A"/>
              </a:solidFill>
              <a:latin typeface="Jost Medium"/>
            </a:endParaRPr>
          </a:p>
        </p:txBody>
      </p:sp>
      <p:sp>
        <p:nvSpPr>
          <p:cNvPr id="6" name="TextBox 5">
            <a:extLst>
              <a:ext uri="{FF2B5EF4-FFF2-40B4-BE49-F238E27FC236}">
                <a16:creationId xmlns:a16="http://schemas.microsoft.com/office/drawing/2014/main" id="{96C17EAC-440E-0BD4-A71F-72F600A84B79}"/>
              </a:ext>
            </a:extLst>
          </p:cNvPr>
          <p:cNvSpPr txBox="1"/>
          <p:nvPr/>
        </p:nvSpPr>
        <p:spPr>
          <a:xfrm>
            <a:off x="5034568" y="1886129"/>
            <a:ext cx="7297800" cy="437575"/>
          </a:xfrm>
          <a:prstGeom prst="rect">
            <a:avLst/>
          </a:prstGeom>
          <a:noFill/>
        </p:spPr>
        <p:txBody>
          <a:bodyPr wrap="square" lIns="91440" tIns="45720" rIns="91440" bIns="45720" anchor="t"/>
          <a:lstStyle/>
          <a:p>
            <a:r>
              <a:rPr b="0" i="0">
                <a:solidFill>
                  <a:srgbClr val="4A4A4A"/>
                </a:solidFill>
                <a:latin typeface="Jost Medium"/>
              </a:rPr>
              <a:t>•  </a:t>
            </a:r>
            <a:r>
              <a:rPr lang="en-GB" b="0" i="0">
                <a:solidFill>
                  <a:srgbClr val="4A4A4A"/>
                </a:solidFill>
                <a:latin typeface="Jost Medium"/>
              </a:rPr>
              <a:t>A </a:t>
            </a:r>
            <a:r>
              <a:rPr lang="en-GB">
                <a:solidFill>
                  <a:srgbClr val="4A4A4A"/>
                </a:solidFill>
                <a:latin typeface="Jost Medium"/>
              </a:rPr>
              <a:t>m</a:t>
            </a:r>
            <a:r>
              <a:rPr b="0" i="0" err="1">
                <a:solidFill>
                  <a:srgbClr val="4A4A4A"/>
                </a:solidFill>
                <a:latin typeface="Jost Medium"/>
              </a:rPr>
              <a:t>ature</a:t>
            </a:r>
            <a:r>
              <a:rPr b="0" i="0">
                <a:solidFill>
                  <a:srgbClr val="4A4A4A"/>
                </a:solidFill>
                <a:latin typeface="Jost Medium"/>
              </a:rPr>
              <a:t>, robust</a:t>
            </a:r>
            <a:r>
              <a:rPr lang="en-GB">
                <a:solidFill>
                  <a:srgbClr val="4A4A4A"/>
                </a:solidFill>
                <a:latin typeface="Jost Medium"/>
              </a:rPr>
              <a:t>, highly secure &amp; utterly predictable/deterministic</a:t>
            </a:r>
            <a:endParaRPr lang="en-US" b="0" i="0">
              <a:solidFill>
                <a:srgbClr val="4A4A4A"/>
              </a:solidFill>
              <a:latin typeface="Jost Medium"/>
            </a:endParaRPr>
          </a:p>
        </p:txBody>
      </p:sp>
      <p:sp>
        <p:nvSpPr>
          <p:cNvPr id="7" name="TextBox 6">
            <a:extLst>
              <a:ext uri="{FF2B5EF4-FFF2-40B4-BE49-F238E27FC236}">
                <a16:creationId xmlns:a16="http://schemas.microsoft.com/office/drawing/2014/main" id="{68F22C42-3F6E-BCFA-B8E9-977DD1825A1D}"/>
              </a:ext>
            </a:extLst>
          </p:cNvPr>
          <p:cNvSpPr txBox="1"/>
          <p:nvPr/>
        </p:nvSpPr>
        <p:spPr>
          <a:xfrm>
            <a:off x="5071101" y="3428638"/>
            <a:ext cx="5486400" cy="457200"/>
          </a:xfrm>
          <a:prstGeom prst="rect">
            <a:avLst/>
          </a:prstGeom>
          <a:noFill/>
        </p:spPr>
        <p:txBody>
          <a:bodyPr wrap="square"/>
          <a:lstStyle/>
          <a:p>
            <a:pPr algn="l"/>
            <a:r>
              <a:rPr sz="2200" b="1" i="0">
                <a:solidFill>
                  <a:srgbClr val="FE006E"/>
                </a:solidFill>
                <a:latin typeface="Jost Black"/>
              </a:rPr>
              <a:t>THE ICING</a:t>
            </a:r>
            <a:r>
              <a:rPr lang="en-GB" sz="2200" b="1" i="0">
                <a:solidFill>
                  <a:srgbClr val="FE006E"/>
                </a:solidFill>
                <a:latin typeface="Jost Black"/>
              </a:rPr>
              <a:t> IS THE AI LAYER</a:t>
            </a:r>
            <a:endParaRPr sz="2200" b="1" i="0">
              <a:solidFill>
                <a:srgbClr val="FE006E"/>
              </a:solidFill>
              <a:latin typeface="Jost Black"/>
            </a:endParaRPr>
          </a:p>
        </p:txBody>
      </p:sp>
      <p:sp>
        <p:nvSpPr>
          <p:cNvPr id="8" name="TextBox 7">
            <a:extLst>
              <a:ext uri="{FF2B5EF4-FFF2-40B4-BE49-F238E27FC236}">
                <a16:creationId xmlns:a16="http://schemas.microsoft.com/office/drawing/2014/main" id="{C210C44F-BF20-C767-5879-C93DBD1953C1}"/>
              </a:ext>
            </a:extLst>
          </p:cNvPr>
          <p:cNvSpPr txBox="1"/>
          <p:nvPr/>
        </p:nvSpPr>
        <p:spPr>
          <a:xfrm>
            <a:off x="5071101" y="3962713"/>
            <a:ext cx="6321014" cy="411480"/>
          </a:xfrm>
          <a:prstGeom prst="rect">
            <a:avLst/>
          </a:prstGeom>
          <a:noFill/>
        </p:spPr>
        <p:txBody>
          <a:bodyPr wrap="square" lIns="91440" tIns="45720" rIns="91440" bIns="45720" anchor="t"/>
          <a:lstStyle/>
          <a:p>
            <a:r>
              <a:rPr b="0" i="0">
                <a:solidFill>
                  <a:srgbClr val="4A4A4A"/>
                </a:solidFill>
                <a:latin typeface="Jost Medium"/>
              </a:rPr>
              <a:t>•  AI does the </a:t>
            </a:r>
            <a:r>
              <a:rPr lang="en-US" b="0" i="0">
                <a:solidFill>
                  <a:srgbClr val="4A4A4A"/>
                </a:solidFill>
                <a:latin typeface="Jost Medium"/>
              </a:rPr>
              <a:t>shiny</a:t>
            </a:r>
            <a:r>
              <a:rPr b="0" i="0">
                <a:solidFill>
                  <a:srgbClr val="4A4A4A"/>
                </a:solidFill>
                <a:latin typeface="Jost Medium"/>
              </a:rPr>
              <a:t> bit — insights, analysis, queries</a:t>
            </a:r>
          </a:p>
        </p:txBody>
      </p:sp>
      <p:sp>
        <p:nvSpPr>
          <p:cNvPr id="9" name="TextBox 8">
            <a:extLst>
              <a:ext uri="{FF2B5EF4-FFF2-40B4-BE49-F238E27FC236}">
                <a16:creationId xmlns:a16="http://schemas.microsoft.com/office/drawing/2014/main" id="{F4B38063-B053-990A-6426-D6CDBD79D1C4}"/>
              </a:ext>
            </a:extLst>
          </p:cNvPr>
          <p:cNvSpPr txBox="1"/>
          <p:nvPr/>
        </p:nvSpPr>
        <p:spPr>
          <a:xfrm>
            <a:off x="5071101" y="4494591"/>
            <a:ext cx="6321014" cy="411480"/>
          </a:xfrm>
          <a:prstGeom prst="rect">
            <a:avLst/>
          </a:prstGeom>
          <a:noFill/>
        </p:spPr>
        <p:txBody>
          <a:bodyPr wrap="square"/>
          <a:lstStyle/>
          <a:p>
            <a:pPr algn="l"/>
            <a:r>
              <a:rPr b="0" i="0" dirty="0">
                <a:solidFill>
                  <a:srgbClr val="4A4A4A"/>
                </a:solidFill>
                <a:latin typeface="Jost Medium"/>
              </a:rPr>
              <a:t>•  Natural language: "Show me </a:t>
            </a:r>
            <a:r>
              <a:rPr lang="en-GB" b="0" i="0" dirty="0">
                <a:solidFill>
                  <a:srgbClr val="4A4A4A"/>
                </a:solidFill>
                <a:latin typeface="Jost Medium"/>
              </a:rPr>
              <a:t>restricted funds by project</a:t>
            </a:r>
            <a:r>
              <a:rPr b="0" i="0" dirty="0">
                <a:solidFill>
                  <a:srgbClr val="4A4A4A"/>
                </a:solidFill>
                <a:latin typeface="Jost Medium"/>
              </a:rPr>
              <a:t>"</a:t>
            </a:r>
          </a:p>
        </p:txBody>
      </p:sp>
      <p:sp>
        <p:nvSpPr>
          <p:cNvPr id="10" name="TextBox 9">
            <a:extLst>
              <a:ext uri="{FF2B5EF4-FFF2-40B4-BE49-F238E27FC236}">
                <a16:creationId xmlns:a16="http://schemas.microsoft.com/office/drawing/2014/main" id="{D96E3AFE-D11B-240B-3F1D-F1A220B9987C}"/>
              </a:ext>
            </a:extLst>
          </p:cNvPr>
          <p:cNvSpPr txBox="1"/>
          <p:nvPr/>
        </p:nvSpPr>
        <p:spPr>
          <a:xfrm>
            <a:off x="5071101" y="4958670"/>
            <a:ext cx="6321014" cy="411480"/>
          </a:xfrm>
          <a:prstGeom prst="rect">
            <a:avLst/>
          </a:prstGeom>
          <a:noFill/>
        </p:spPr>
        <p:txBody>
          <a:bodyPr wrap="square" lIns="91440" tIns="45720" rIns="91440" bIns="45720" anchor="t"/>
          <a:lstStyle/>
          <a:p>
            <a:r>
              <a:rPr b="0" i="0">
                <a:solidFill>
                  <a:srgbClr val="4A4A4A"/>
                </a:solidFill>
                <a:latin typeface="Jost Medium"/>
              </a:rPr>
              <a:t>•  Anomaly detection, pattern recognition</a:t>
            </a:r>
            <a:r>
              <a:rPr lang="en-US">
                <a:solidFill>
                  <a:srgbClr val="4A4A4A"/>
                </a:solidFill>
                <a:latin typeface="Jost Medium"/>
              </a:rPr>
              <a:t>, forecasting</a:t>
            </a:r>
            <a:endParaRPr b="0" i="0">
              <a:solidFill>
                <a:srgbClr val="4A4A4A"/>
              </a:solidFill>
              <a:latin typeface="Jost Medium"/>
            </a:endParaRPr>
          </a:p>
        </p:txBody>
      </p:sp>
      <p:sp>
        <p:nvSpPr>
          <p:cNvPr id="11" name="Rectangle 10">
            <a:extLst>
              <a:ext uri="{FF2B5EF4-FFF2-40B4-BE49-F238E27FC236}">
                <a16:creationId xmlns:a16="http://schemas.microsoft.com/office/drawing/2014/main" id="{012BB4B9-E3D9-6478-6FFB-3F81ACAAC093}"/>
              </a:ext>
            </a:extLst>
          </p:cNvPr>
          <p:cNvSpPr/>
          <p:nvPr/>
        </p:nvSpPr>
        <p:spPr>
          <a:xfrm>
            <a:off x="457200" y="6074508"/>
            <a:ext cx="11247120" cy="646331"/>
          </a:xfrm>
          <a:prstGeom prst="rect">
            <a:avLst/>
          </a:prstGeom>
          <a:solidFill>
            <a:srgbClr val="0028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a:extLst>
              <a:ext uri="{FF2B5EF4-FFF2-40B4-BE49-F238E27FC236}">
                <a16:creationId xmlns:a16="http://schemas.microsoft.com/office/drawing/2014/main" id="{5DBB904B-0BD0-0999-FE7F-3F7085787454}"/>
              </a:ext>
            </a:extLst>
          </p:cNvPr>
          <p:cNvSpPr txBox="1"/>
          <p:nvPr/>
        </p:nvSpPr>
        <p:spPr>
          <a:xfrm>
            <a:off x="685800" y="6177003"/>
            <a:ext cx="10789920" cy="548640"/>
          </a:xfrm>
          <a:prstGeom prst="rect">
            <a:avLst/>
          </a:prstGeom>
          <a:noFill/>
        </p:spPr>
        <p:txBody>
          <a:bodyPr wrap="square" lIns="91440" tIns="45720" rIns="91440" bIns="45720" anchor="t"/>
          <a:lstStyle/>
          <a:p>
            <a:pPr algn="ctr"/>
            <a:r>
              <a:rPr lang="en-US" b="1">
                <a:solidFill>
                  <a:srgbClr val="00BCE4"/>
                </a:solidFill>
                <a:latin typeface="Jost Black"/>
              </a:rPr>
              <a:t>Summary:</a:t>
            </a:r>
            <a:r>
              <a:rPr lang="en-US" b="1">
                <a:solidFill>
                  <a:srgbClr val="FFFFFF"/>
                </a:solidFill>
                <a:latin typeface="Jost Black"/>
              </a:rPr>
              <a:t> Use the right tool for the right job, deterministic vs. probabilistic</a:t>
            </a:r>
            <a:endParaRPr lang="en-US" sz="1800" b="1" i="0" err="1">
              <a:solidFill>
                <a:srgbClr val="FFFFFF"/>
              </a:solidFill>
              <a:latin typeface="Jost Black"/>
            </a:endParaRPr>
          </a:p>
        </p:txBody>
      </p:sp>
      <p:pic>
        <p:nvPicPr>
          <p:cNvPr id="13" name="Picture 12" descr="A blue and pink cake with sprinkles&#10;&#10;AI-generated content may be incorrect.">
            <a:extLst>
              <a:ext uri="{FF2B5EF4-FFF2-40B4-BE49-F238E27FC236}">
                <a16:creationId xmlns:a16="http://schemas.microsoft.com/office/drawing/2014/main" id="{E4B85125-87D2-0741-056D-653B4A9E19DA}"/>
              </a:ext>
            </a:extLst>
          </p:cNvPr>
          <p:cNvPicPr>
            <a:picLocks noChangeAspect="1"/>
          </p:cNvPicPr>
          <p:nvPr/>
        </p:nvPicPr>
        <p:blipFill>
          <a:blip r:embed="rId2"/>
          <a:stretch>
            <a:fillRect/>
          </a:stretch>
        </p:blipFill>
        <p:spPr>
          <a:xfrm>
            <a:off x="142268" y="1060920"/>
            <a:ext cx="5111078" cy="5111078"/>
          </a:xfrm>
          <a:prstGeom prst="rect">
            <a:avLst/>
          </a:prstGeom>
        </p:spPr>
      </p:pic>
      <p:sp>
        <p:nvSpPr>
          <p:cNvPr id="14" name="TextBox 13">
            <a:extLst>
              <a:ext uri="{FF2B5EF4-FFF2-40B4-BE49-F238E27FC236}">
                <a16:creationId xmlns:a16="http://schemas.microsoft.com/office/drawing/2014/main" id="{17023561-9F78-E6F3-B828-2B803D52299F}"/>
              </a:ext>
            </a:extLst>
          </p:cNvPr>
          <p:cNvSpPr txBox="1"/>
          <p:nvPr/>
        </p:nvSpPr>
        <p:spPr>
          <a:xfrm>
            <a:off x="5034567" y="2340197"/>
            <a:ext cx="6848150" cy="437575"/>
          </a:xfrm>
          <a:prstGeom prst="rect">
            <a:avLst/>
          </a:prstGeom>
          <a:noFill/>
        </p:spPr>
        <p:txBody>
          <a:bodyPr wrap="square" lIns="91440" tIns="45720" rIns="91440" bIns="45720" anchor="t"/>
          <a:lstStyle/>
          <a:p>
            <a:r>
              <a:rPr b="0" i="0">
                <a:solidFill>
                  <a:srgbClr val="4A4A4A"/>
                </a:solidFill>
                <a:latin typeface="Jost Medium"/>
              </a:rPr>
              <a:t>•  </a:t>
            </a:r>
            <a:r>
              <a:rPr lang="en-GB" b="0" i="0">
                <a:solidFill>
                  <a:srgbClr val="4A4A4A"/>
                </a:solidFill>
                <a:latin typeface="Jost Medium"/>
              </a:rPr>
              <a:t>A </a:t>
            </a:r>
            <a:r>
              <a:rPr lang="en-GB">
                <a:solidFill>
                  <a:srgbClr val="4A4A4A"/>
                </a:solidFill>
                <a:latin typeface="Jost Medium"/>
              </a:rPr>
              <a:t>Cloud-Native core, without RUNAWAY transaction costs</a:t>
            </a:r>
            <a:endParaRPr lang="en-US" b="0" i="0">
              <a:solidFill>
                <a:srgbClr val="4A4A4A"/>
              </a:solidFill>
              <a:latin typeface="Jost Medium"/>
            </a:endParaRPr>
          </a:p>
        </p:txBody>
      </p:sp>
      <p:sp>
        <p:nvSpPr>
          <p:cNvPr id="15" name="TextBox 14">
            <a:extLst>
              <a:ext uri="{FF2B5EF4-FFF2-40B4-BE49-F238E27FC236}">
                <a16:creationId xmlns:a16="http://schemas.microsoft.com/office/drawing/2014/main" id="{5E12F4C5-1308-5CE2-E16A-67948C15B6EE}"/>
              </a:ext>
            </a:extLst>
          </p:cNvPr>
          <p:cNvSpPr txBox="1"/>
          <p:nvPr/>
        </p:nvSpPr>
        <p:spPr>
          <a:xfrm>
            <a:off x="5034566" y="5454491"/>
            <a:ext cx="7015166" cy="411480"/>
          </a:xfrm>
          <a:prstGeom prst="rect">
            <a:avLst/>
          </a:prstGeom>
          <a:noFill/>
        </p:spPr>
        <p:txBody>
          <a:bodyPr wrap="square" lIns="91440" tIns="45720" rIns="91440" bIns="45720" anchor="t"/>
          <a:lstStyle/>
          <a:p>
            <a:r>
              <a:rPr b="0" i="0">
                <a:solidFill>
                  <a:srgbClr val="4A4A4A"/>
                </a:solidFill>
                <a:latin typeface="Jost Medium"/>
              </a:rPr>
              <a:t>•  </a:t>
            </a:r>
            <a:r>
              <a:rPr lang="en-US">
                <a:solidFill>
                  <a:srgbClr val="4A4A4A"/>
                </a:solidFill>
                <a:latin typeface="Jost Medium"/>
              </a:rPr>
              <a:t>All LLM's (Claude, ChatGPT, Co-Pilot) are probabilistic models</a:t>
            </a:r>
            <a:endParaRPr lang="en-US" b="0" i="0">
              <a:solidFill>
                <a:srgbClr val="4A4A4A"/>
              </a:solidFill>
              <a:latin typeface="Jost Medium"/>
            </a:endParaRPr>
          </a:p>
        </p:txBody>
      </p:sp>
    </p:spTree>
    <p:extLst>
      <p:ext uri="{BB962C8B-B14F-4D97-AF65-F5344CB8AC3E}">
        <p14:creationId xmlns:p14="http://schemas.microsoft.com/office/powerpoint/2010/main" val="275363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4145-852A-5E67-20B7-A140F78A2176}"/>
              </a:ext>
            </a:extLst>
          </p:cNvPr>
          <p:cNvSpPr>
            <a:spLocks noGrp="1"/>
          </p:cNvSpPr>
          <p:nvPr>
            <p:ph type="title"/>
          </p:nvPr>
        </p:nvSpPr>
        <p:spPr/>
        <p:txBody>
          <a:bodyPr/>
          <a:lstStyle/>
          <a:p>
            <a:r>
              <a:rPr lang="en-GB"/>
              <a:t>WHERE AI ADDS VALUE</a:t>
            </a:r>
          </a:p>
        </p:txBody>
      </p:sp>
      <p:sp>
        <p:nvSpPr>
          <p:cNvPr id="4" name="Rectangle 3">
            <a:extLst>
              <a:ext uri="{FF2B5EF4-FFF2-40B4-BE49-F238E27FC236}">
                <a16:creationId xmlns:a16="http://schemas.microsoft.com/office/drawing/2014/main" id="{2EE9CE09-4296-5664-AF6E-030A6DABD19A}"/>
              </a:ext>
            </a:extLst>
          </p:cNvPr>
          <p:cNvSpPr/>
          <p:nvPr/>
        </p:nvSpPr>
        <p:spPr>
          <a:xfrm>
            <a:off x="457200" y="1280160"/>
            <a:ext cx="3566160" cy="640080"/>
          </a:xfrm>
          <a:prstGeom prst="rect">
            <a:avLst/>
          </a:prstGeom>
          <a:solidFill>
            <a:srgbClr val="00BCE4"/>
          </a:solidFill>
          <a:ln>
            <a:solidFill>
              <a:srgbClr val="00BCE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5" name="TextBox 4">
            <a:extLst>
              <a:ext uri="{FF2B5EF4-FFF2-40B4-BE49-F238E27FC236}">
                <a16:creationId xmlns:a16="http://schemas.microsoft.com/office/drawing/2014/main" id="{2BCA45C6-C8FA-97A0-30F6-3D11B8BB2D6A}"/>
              </a:ext>
            </a:extLst>
          </p:cNvPr>
          <p:cNvSpPr txBox="1"/>
          <p:nvPr/>
        </p:nvSpPr>
        <p:spPr>
          <a:xfrm>
            <a:off x="487680" y="1371600"/>
            <a:ext cx="3535680" cy="457200"/>
          </a:xfrm>
          <a:prstGeom prst="rect">
            <a:avLst/>
          </a:prstGeom>
          <a:noFill/>
        </p:spPr>
        <p:txBody>
          <a:bodyPr wrap="square"/>
          <a:lstStyle/>
          <a:p>
            <a:pPr algn="l"/>
            <a:r>
              <a:rPr sz="2000" b="1" i="0">
                <a:solidFill>
                  <a:srgbClr val="FFFFFF"/>
                </a:solidFill>
                <a:latin typeface="Jost Black"/>
              </a:rPr>
              <a:t>✨ HIGH VALUE FOR AI</a:t>
            </a:r>
          </a:p>
        </p:txBody>
      </p:sp>
      <p:sp>
        <p:nvSpPr>
          <p:cNvPr id="6" name="TextBox 5">
            <a:extLst>
              <a:ext uri="{FF2B5EF4-FFF2-40B4-BE49-F238E27FC236}">
                <a16:creationId xmlns:a16="http://schemas.microsoft.com/office/drawing/2014/main" id="{6FE45D26-ACCC-759C-B373-7D703F37497C}"/>
              </a:ext>
            </a:extLst>
          </p:cNvPr>
          <p:cNvSpPr txBox="1"/>
          <p:nvPr/>
        </p:nvSpPr>
        <p:spPr>
          <a:xfrm>
            <a:off x="640080" y="2103120"/>
            <a:ext cx="3200400" cy="365760"/>
          </a:xfrm>
          <a:prstGeom prst="rect">
            <a:avLst/>
          </a:prstGeom>
          <a:noFill/>
        </p:spPr>
        <p:txBody>
          <a:bodyPr wrap="square"/>
          <a:lstStyle/>
          <a:p>
            <a:pPr algn="l"/>
            <a:r>
              <a:rPr sz="1600" b="0" i="0">
                <a:solidFill>
                  <a:srgbClr val="4A4A4A"/>
                </a:solidFill>
                <a:latin typeface="Jost Medium"/>
              </a:rPr>
              <a:t>•  Financial analysis &amp; insights</a:t>
            </a:r>
          </a:p>
        </p:txBody>
      </p:sp>
      <p:sp>
        <p:nvSpPr>
          <p:cNvPr id="7" name="TextBox 6">
            <a:extLst>
              <a:ext uri="{FF2B5EF4-FFF2-40B4-BE49-F238E27FC236}">
                <a16:creationId xmlns:a16="http://schemas.microsoft.com/office/drawing/2014/main" id="{F54C60A7-AF71-D256-3FA7-01E2866B816C}"/>
              </a:ext>
            </a:extLst>
          </p:cNvPr>
          <p:cNvSpPr txBox="1"/>
          <p:nvPr/>
        </p:nvSpPr>
        <p:spPr>
          <a:xfrm>
            <a:off x="640080" y="2514600"/>
            <a:ext cx="3200400" cy="365760"/>
          </a:xfrm>
          <a:prstGeom prst="rect">
            <a:avLst/>
          </a:prstGeom>
          <a:noFill/>
        </p:spPr>
        <p:txBody>
          <a:bodyPr wrap="square"/>
          <a:lstStyle/>
          <a:p>
            <a:pPr algn="l"/>
            <a:r>
              <a:rPr sz="1600" b="0" i="0">
                <a:solidFill>
                  <a:srgbClr val="4A4A4A"/>
                </a:solidFill>
                <a:latin typeface="Jost Medium"/>
              </a:rPr>
              <a:t>•  Management reporting</a:t>
            </a:r>
          </a:p>
        </p:txBody>
      </p:sp>
      <p:sp>
        <p:nvSpPr>
          <p:cNvPr id="8" name="TextBox 7">
            <a:extLst>
              <a:ext uri="{FF2B5EF4-FFF2-40B4-BE49-F238E27FC236}">
                <a16:creationId xmlns:a16="http://schemas.microsoft.com/office/drawing/2014/main" id="{260812C8-17F0-3FA5-1CF1-E3F2582C2129}"/>
              </a:ext>
            </a:extLst>
          </p:cNvPr>
          <p:cNvSpPr txBox="1"/>
          <p:nvPr/>
        </p:nvSpPr>
        <p:spPr>
          <a:xfrm>
            <a:off x="640080" y="2926080"/>
            <a:ext cx="3200400" cy="365760"/>
          </a:xfrm>
          <a:prstGeom prst="rect">
            <a:avLst/>
          </a:prstGeom>
          <a:noFill/>
        </p:spPr>
        <p:txBody>
          <a:bodyPr wrap="square"/>
          <a:lstStyle/>
          <a:p>
            <a:pPr algn="l"/>
            <a:r>
              <a:rPr sz="1600" b="0" i="0">
                <a:solidFill>
                  <a:srgbClr val="4A4A4A"/>
                </a:solidFill>
                <a:latin typeface="Jost Medium"/>
              </a:rPr>
              <a:t>•  Scenario planning &amp; budgeting</a:t>
            </a:r>
          </a:p>
        </p:txBody>
      </p:sp>
      <p:sp>
        <p:nvSpPr>
          <p:cNvPr id="9" name="TextBox 8">
            <a:extLst>
              <a:ext uri="{FF2B5EF4-FFF2-40B4-BE49-F238E27FC236}">
                <a16:creationId xmlns:a16="http://schemas.microsoft.com/office/drawing/2014/main" id="{259AF31D-D0B7-F493-260D-4F3CF5203A95}"/>
              </a:ext>
            </a:extLst>
          </p:cNvPr>
          <p:cNvSpPr txBox="1"/>
          <p:nvPr/>
        </p:nvSpPr>
        <p:spPr>
          <a:xfrm>
            <a:off x="640080" y="3337560"/>
            <a:ext cx="3200400" cy="365760"/>
          </a:xfrm>
          <a:prstGeom prst="rect">
            <a:avLst/>
          </a:prstGeom>
          <a:noFill/>
        </p:spPr>
        <p:txBody>
          <a:bodyPr wrap="square"/>
          <a:lstStyle/>
          <a:p>
            <a:pPr algn="l"/>
            <a:r>
              <a:rPr sz="1600" b="0" i="0">
                <a:solidFill>
                  <a:srgbClr val="4A4A4A"/>
                </a:solidFill>
                <a:latin typeface="Jost Medium"/>
              </a:rPr>
              <a:t>•  Anomaly detection</a:t>
            </a:r>
          </a:p>
        </p:txBody>
      </p:sp>
      <p:sp>
        <p:nvSpPr>
          <p:cNvPr id="10" name="TextBox 9">
            <a:extLst>
              <a:ext uri="{FF2B5EF4-FFF2-40B4-BE49-F238E27FC236}">
                <a16:creationId xmlns:a16="http://schemas.microsoft.com/office/drawing/2014/main" id="{5A4420D0-9410-D90E-7633-75635753786F}"/>
              </a:ext>
            </a:extLst>
          </p:cNvPr>
          <p:cNvSpPr txBox="1"/>
          <p:nvPr/>
        </p:nvSpPr>
        <p:spPr>
          <a:xfrm>
            <a:off x="640080" y="3749040"/>
            <a:ext cx="3200400" cy="365760"/>
          </a:xfrm>
          <a:prstGeom prst="rect">
            <a:avLst/>
          </a:prstGeom>
          <a:noFill/>
        </p:spPr>
        <p:txBody>
          <a:bodyPr wrap="square"/>
          <a:lstStyle/>
          <a:p>
            <a:pPr algn="l"/>
            <a:r>
              <a:rPr sz="1600" b="0" i="0">
                <a:solidFill>
                  <a:srgbClr val="4A4A4A"/>
                </a:solidFill>
                <a:latin typeface="Jost Medium"/>
              </a:rPr>
              <a:t>•  Natural language queries</a:t>
            </a:r>
          </a:p>
        </p:txBody>
      </p:sp>
      <p:sp>
        <p:nvSpPr>
          <p:cNvPr id="11" name="TextBox 10">
            <a:extLst>
              <a:ext uri="{FF2B5EF4-FFF2-40B4-BE49-F238E27FC236}">
                <a16:creationId xmlns:a16="http://schemas.microsoft.com/office/drawing/2014/main" id="{FC4D963D-8543-4191-8654-F07ECB44C125}"/>
              </a:ext>
            </a:extLst>
          </p:cNvPr>
          <p:cNvSpPr txBox="1"/>
          <p:nvPr/>
        </p:nvSpPr>
        <p:spPr>
          <a:xfrm>
            <a:off x="640080" y="4391376"/>
            <a:ext cx="3200400" cy="365760"/>
          </a:xfrm>
          <a:prstGeom prst="rect">
            <a:avLst/>
          </a:prstGeom>
          <a:noFill/>
        </p:spPr>
        <p:txBody>
          <a:bodyPr wrap="square"/>
          <a:lstStyle/>
          <a:p>
            <a:pPr algn="ctr"/>
            <a:r>
              <a:rPr b="1" i="0" dirty="0">
                <a:solidFill>
                  <a:srgbClr val="00BCE4"/>
                </a:solidFill>
                <a:latin typeface="Jost Black"/>
              </a:rPr>
              <a:t>Focus your AI investment here</a:t>
            </a:r>
          </a:p>
        </p:txBody>
      </p:sp>
      <p:sp>
        <p:nvSpPr>
          <p:cNvPr id="12" name="Rectangle 11">
            <a:extLst>
              <a:ext uri="{FF2B5EF4-FFF2-40B4-BE49-F238E27FC236}">
                <a16:creationId xmlns:a16="http://schemas.microsoft.com/office/drawing/2014/main" id="{6523E820-2D94-2C97-FEBB-C65214DDE301}"/>
              </a:ext>
            </a:extLst>
          </p:cNvPr>
          <p:cNvSpPr/>
          <p:nvPr/>
        </p:nvSpPr>
        <p:spPr>
          <a:xfrm>
            <a:off x="4297680" y="1280160"/>
            <a:ext cx="3566160" cy="640080"/>
          </a:xfrm>
          <a:prstGeom prst="rect">
            <a:avLst/>
          </a:prstGeom>
          <a:solidFill>
            <a:srgbClr val="0028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13" name="TextBox 12">
            <a:extLst>
              <a:ext uri="{FF2B5EF4-FFF2-40B4-BE49-F238E27FC236}">
                <a16:creationId xmlns:a16="http://schemas.microsoft.com/office/drawing/2014/main" id="{D2D190F4-E62B-1585-51D1-FD4EB17FA2C0}"/>
              </a:ext>
            </a:extLst>
          </p:cNvPr>
          <p:cNvSpPr txBox="1"/>
          <p:nvPr/>
        </p:nvSpPr>
        <p:spPr>
          <a:xfrm>
            <a:off x="4297681" y="1371600"/>
            <a:ext cx="3785156" cy="457200"/>
          </a:xfrm>
          <a:prstGeom prst="rect">
            <a:avLst/>
          </a:prstGeom>
          <a:noFill/>
        </p:spPr>
        <p:txBody>
          <a:bodyPr wrap="square"/>
          <a:lstStyle/>
          <a:p>
            <a:pPr algn="l"/>
            <a:r>
              <a:rPr sz="2000" b="1" i="0">
                <a:solidFill>
                  <a:srgbClr val="FFFFFF"/>
                </a:solidFill>
                <a:latin typeface="Jost Black"/>
              </a:rPr>
              <a:t>✓ ALREADY AUTOMATED</a:t>
            </a:r>
          </a:p>
        </p:txBody>
      </p:sp>
      <p:sp>
        <p:nvSpPr>
          <p:cNvPr id="14" name="TextBox 13">
            <a:extLst>
              <a:ext uri="{FF2B5EF4-FFF2-40B4-BE49-F238E27FC236}">
                <a16:creationId xmlns:a16="http://schemas.microsoft.com/office/drawing/2014/main" id="{BD98D312-1AD3-9F0A-B215-764CB9E95289}"/>
              </a:ext>
            </a:extLst>
          </p:cNvPr>
          <p:cNvSpPr txBox="1"/>
          <p:nvPr/>
        </p:nvSpPr>
        <p:spPr>
          <a:xfrm>
            <a:off x="4480560" y="2103120"/>
            <a:ext cx="3200400" cy="365760"/>
          </a:xfrm>
          <a:prstGeom prst="rect">
            <a:avLst/>
          </a:prstGeom>
          <a:noFill/>
        </p:spPr>
        <p:txBody>
          <a:bodyPr wrap="square"/>
          <a:lstStyle/>
          <a:p>
            <a:pPr algn="l"/>
            <a:r>
              <a:rPr sz="1600" b="0" i="0">
                <a:solidFill>
                  <a:srgbClr val="4A4A4A"/>
                </a:solidFill>
                <a:latin typeface="Jost Medium"/>
              </a:rPr>
              <a:t>•  Invoice processing</a:t>
            </a:r>
          </a:p>
        </p:txBody>
      </p:sp>
      <p:sp>
        <p:nvSpPr>
          <p:cNvPr id="15" name="TextBox 14">
            <a:extLst>
              <a:ext uri="{FF2B5EF4-FFF2-40B4-BE49-F238E27FC236}">
                <a16:creationId xmlns:a16="http://schemas.microsoft.com/office/drawing/2014/main" id="{F983F4A7-B0E6-0DD7-FA9E-7BB6FC34C280}"/>
              </a:ext>
            </a:extLst>
          </p:cNvPr>
          <p:cNvSpPr txBox="1"/>
          <p:nvPr/>
        </p:nvSpPr>
        <p:spPr>
          <a:xfrm>
            <a:off x="4480560" y="2514600"/>
            <a:ext cx="3200400" cy="365760"/>
          </a:xfrm>
          <a:prstGeom prst="rect">
            <a:avLst/>
          </a:prstGeom>
          <a:noFill/>
        </p:spPr>
        <p:txBody>
          <a:bodyPr wrap="square"/>
          <a:lstStyle/>
          <a:p>
            <a:pPr algn="l"/>
            <a:r>
              <a:rPr sz="1600" b="0" i="0">
                <a:solidFill>
                  <a:srgbClr val="4A4A4A"/>
                </a:solidFill>
                <a:latin typeface="Jost Medium"/>
              </a:rPr>
              <a:t>•  Journal entries</a:t>
            </a:r>
          </a:p>
        </p:txBody>
      </p:sp>
      <p:sp>
        <p:nvSpPr>
          <p:cNvPr id="16" name="TextBox 15">
            <a:extLst>
              <a:ext uri="{FF2B5EF4-FFF2-40B4-BE49-F238E27FC236}">
                <a16:creationId xmlns:a16="http://schemas.microsoft.com/office/drawing/2014/main" id="{283DBB3B-7086-7D29-55AE-C07B1EDA099E}"/>
              </a:ext>
            </a:extLst>
          </p:cNvPr>
          <p:cNvSpPr txBox="1"/>
          <p:nvPr/>
        </p:nvSpPr>
        <p:spPr>
          <a:xfrm>
            <a:off x="4480560" y="2926080"/>
            <a:ext cx="3200400" cy="365760"/>
          </a:xfrm>
          <a:prstGeom prst="rect">
            <a:avLst/>
          </a:prstGeom>
          <a:noFill/>
        </p:spPr>
        <p:txBody>
          <a:bodyPr wrap="square"/>
          <a:lstStyle/>
          <a:p>
            <a:pPr algn="l"/>
            <a:r>
              <a:rPr sz="1600" b="0" i="0">
                <a:solidFill>
                  <a:srgbClr val="4A4A4A"/>
                </a:solidFill>
                <a:latin typeface="Jost Medium"/>
              </a:rPr>
              <a:t>•  Bank reconciliation</a:t>
            </a:r>
          </a:p>
        </p:txBody>
      </p:sp>
      <p:sp>
        <p:nvSpPr>
          <p:cNvPr id="17" name="TextBox 16">
            <a:extLst>
              <a:ext uri="{FF2B5EF4-FFF2-40B4-BE49-F238E27FC236}">
                <a16:creationId xmlns:a16="http://schemas.microsoft.com/office/drawing/2014/main" id="{899FFDE4-561D-201E-F66A-4CB06F3A4D0F}"/>
              </a:ext>
            </a:extLst>
          </p:cNvPr>
          <p:cNvSpPr txBox="1"/>
          <p:nvPr/>
        </p:nvSpPr>
        <p:spPr>
          <a:xfrm>
            <a:off x="4480560" y="3337560"/>
            <a:ext cx="3200400" cy="365760"/>
          </a:xfrm>
          <a:prstGeom prst="rect">
            <a:avLst/>
          </a:prstGeom>
          <a:noFill/>
        </p:spPr>
        <p:txBody>
          <a:bodyPr wrap="square"/>
          <a:lstStyle/>
          <a:p>
            <a:pPr algn="l"/>
            <a:r>
              <a:rPr sz="1600" b="0" i="0">
                <a:solidFill>
                  <a:srgbClr val="4A4A4A"/>
                </a:solidFill>
                <a:latin typeface="Jost Medium"/>
              </a:rPr>
              <a:t>•  Approvals &amp; workflow routing</a:t>
            </a:r>
          </a:p>
        </p:txBody>
      </p:sp>
      <p:sp>
        <p:nvSpPr>
          <p:cNvPr id="18" name="TextBox 17">
            <a:extLst>
              <a:ext uri="{FF2B5EF4-FFF2-40B4-BE49-F238E27FC236}">
                <a16:creationId xmlns:a16="http://schemas.microsoft.com/office/drawing/2014/main" id="{28C38464-7750-1352-D111-2AF25141E143}"/>
              </a:ext>
            </a:extLst>
          </p:cNvPr>
          <p:cNvSpPr txBox="1"/>
          <p:nvPr/>
        </p:nvSpPr>
        <p:spPr>
          <a:xfrm>
            <a:off x="4480560" y="3749040"/>
            <a:ext cx="3200400" cy="365760"/>
          </a:xfrm>
          <a:prstGeom prst="rect">
            <a:avLst/>
          </a:prstGeom>
          <a:noFill/>
        </p:spPr>
        <p:txBody>
          <a:bodyPr wrap="square"/>
          <a:lstStyle/>
          <a:p>
            <a:pPr algn="l"/>
            <a:r>
              <a:rPr sz="1600" b="0" i="0">
                <a:solidFill>
                  <a:srgbClr val="4A4A4A"/>
                </a:solidFill>
                <a:latin typeface="Jost Medium"/>
              </a:rPr>
              <a:t>•  Scheduled reports</a:t>
            </a:r>
          </a:p>
        </p:txBody>
      </p:sp>
      <p:sp>
        <p:nvSpPr>
          <p:cNvPr id="19" name="TextBox 18">
            <a:extLst>
              <a:ext uri="{FF2B5EF4-FFF2-40B4-BE49-F238E27FC236}">
                <a16:creationId xmlns:a16="http://schemas.microsoft.com/office/drawing/2014/main" id="{DD5E81CC-22CB-778F-126F-5968D738670E}"/>
              </a:ext>
            </a:extLst>
          </p:cNvPr>
          <p:cNvSpPr txBox="1"/>
          <p:nvPr/>
        </p:nvSpPr>
        <p:spPr>
          <a:xfrm>
            <a:off x="4297888" y="4307869"/>
            <a:ext cx="3566160" cy="365760"/>
          </a:xfrm>
          <a:prstGeom prst="rect">
            <a:avLst/>
          </a:prstGeom>
          <a:noFill/>
        </p:spPr>
        <p:txBody>
          <a:bodyPr wrap="square" lIns="91440" tIns="45720" rIns="91440" bIns="45720" anchor="t"/>
          <a:lstStyle/>
          <a:p>
            <a:pPr algn="ctr"/>
            <a:r>
              <a:rPr b="1" i="0">
                <a:solidFill>
                  <a:srgbClr val="00283B"/>
                </a:solidFill>
                <a:latin typeface="Jost Black"/>
              </a:rPr>
              <a:t>Not </a:t>
            </a:r>
            <a:r>
              <a:rPr lang="en-US" b="1">
                <a:solidFill>
                  <a:srgbClr val="00283B"/>
                </a:solidFill>
                <a:latin typeface="Jost Black"/>
              </a:rPr>
              <a:t>AI: Automated Workflows</a:t>
            </a:r>
            <a:r>
              <a:rPr b="1" i="0">
                <a:solidFill>
                  <a:srgbClr val="00283B"/>
                </a:solidFill>
                <a:latin typeface="Jost Black"/>
              </a:rPr>
              <a:t> do this already</a:t>
            </a:r>
            <a:r>
              <a:rPr lang="en-US" b="1">
                <a:solidFill>
                  <a:srgbClr val="00283B"/>
                </a:solidFill>
                <a:latin typeface="Jost Black"/>
              </a:rPr>
              <a:t> (machine learning)</a:t>
            </a:r>
            <a:endParaRPr b="1" i="0">
              <a:solidFill>
                <a:srgbClr val="00283B"/>
              </a:solidFill>
              <a:latin typeface="Jost Black"/>
            </a:endParaRPr>
          </a:p>
        </p:txBody>
      </p:sp>
      <p:sp>
        <p:nvSpPr>
          <p:cNvPr id="20" name="Rectangle 19">
            <a:extLst>
              <a:ext uri="{FF2B5EF4-FFF2-40B4-BE49-F238E27FC236}">
                <a16:creationId xmlns:a16="http://schemas.microsoft.com/office/drawing/2014/main" id="{C396C43E-01D0-70C5-E792-94E506246081}"/>
              </a:ext>
            </a:extLst>
          </p:cNvPr>
          <p:cNvSpPr/>
          <p:nvPr/>
        </p:nvSpPr>
        <p:spPr>
          <a:xfrm>
            <a:off x="8138160" y="1280160"/>
            <a:ext cx="3566160" cy="640080"/>
          </a:xfrm>
          <a:prstGeom prst="rect">
            <a:avLst/>
          </a:prstGeom>
          <a:solidFill>
            <a:srgbClr val="FE00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21" name="TextBox 20">
            <a:extLst>
              <a:ext uri="{FF2B5EF4-FFF2-40B4-BE49-F238E27FC236}">
                <a16:creationId xmlns:a16="http://schemas.microsoft.com/office/drawing/2014/main" id="{A9FC9793-AF76-078A-98AC-29B0C023E3FB}"/>
              </a:ext>
            </a:extLst>
          </p:cNvPr>
          <p:cNvSpPr txBox="1"/>
          <p:nvPr/>
        </p:nvSpPr>
        <p:spPr>
          <a:xfrm>
            <a:off x="8138161" y="1371600"/>
            <a:ext cx="3774718" cy="457200"/>
          </a:xfrm>
          <a:prstGeom prst="rect">
            <a:avLst/>
          </a:prstGeom>
          <a:noFill/>
        </p:spPr>
        <p:txBody>
          <a:bodyPr wrap="square"/>
          <a:lstStyle/>
          <a:p>
            <a:pPr algn="l"/>
            <a:r>
              <a:rPr sz="2000" b="1" i="0">
                <a:solidFill>
                  <a:srgbClr val="FFFFFF"/>
                </a:solidFill>
                <a:latin typeface="Jost Black"/>
              </a:rPr>
              <a:t>⚠️ CONSIDER CAREFULLY</a:t>
            </a:r>
          </a:p>
        </p:txBody>
      </p:sp>
      <p:sp>
        <p:nvSpPr>
          <p:cNvPr id="22" name="TextBox 21">
            <a:extLst>
              <a:ext uri="{FF2B5EF4-FFF2-40B4-BE49-F238E27FC236}">
                <a16:creationId xmlns:a16="http://schemas.microsoft.com/office/drawing/2014/main" id="{05469472-0BAD-552B-8C62-F12FDC1FD5B1}"/>
              </a:ext>
            </a:extLst>
          </p:cNvPr>
          <p:cNvSpPr txBox="1"/>
          <p:nvPr/>
        </p:nvSpPr>
        <p:spPr>
          <a:xfrm>
            <a:off x="8200719" y="2103120"/>
            <a:ext cx="4095549" cy="365760"/>
          </a:xfrm>
          <a:prstGeom prst="rect">
            <a:avLst/>
          </a:prstGeom>
          <a:noFill/>
        </p:spPr>
        <p:txBody>
          <a:bodyPr wrap="square"/>
          <a:lstStyle/>
          <a:p>
            <a:pPr algn="l"/>
            <a:r>
              <a:rPr sz="1600" b="0" i="0">
                <a:solidFill>
                  <a:srgbClr val="4A4A4A"/>
                </a:solidFill>
                <a:latin typeface="Jost Medium"/>
              </a:rPr>
              <a:t>•  AI-only decision making</a:t>
            </a:r>
            <a:r>
              <a:rPr lang="en-GB" sz="1600" b="0" i="0">
                <a:solidFill>
                  <a:srgbClr val="4A4A4A"/>
                </a:solidFill>
                <a:latin typeface="Jost Medium"/>
              </a:rPr>
              <a:t> (the whole cake)</a:t>
            </a:r>
            <a:endParaRPr sz="1600" b="0" i="0">
              <a:solidFill>
                <a:srgbClr val="4A4A4A"/>
              </a:solidFill>
              <a:latin typeface="Jost Medium"/>
            </a:endParaRPr>
          </a:p>
        </p:txBody>
      </p:sp>
      <p:sp>
        <p:nvSpPr>
          <p:cNvPr id="23" name="TextBox 22">
            <a:extLst>
              <a:ext uri="{FF2B5EF4-FFF2-40B4-BE49-F238E27FC236}">
                <a16:creationId xmlns:a16="http://schemas.microsoft.com/office/drawing/2014/main" id="{29E8F433-B1D6-0E62-158F-460B74754AD9}"/>
              </a:ext>
            </a:extLst>
          </p:cNvPr>
          <p:cNvSpPr txBox="1"/>
          <p:nvPr/>
        </p:nvSpPr>
        <p:spPr>
          <a:xfrm>
            <a:off x="8200720" y="2514600"/>
            <a:ext cx="3200400" cy="365760"/>
          </a:xfrm>
          <a:prstGeom prst="rect">
            <a:avLst/>
          </a:prstGeom>
          <a:noFill/>
        </p:spPr>
        <p:txBody>
          <a:bodyPr wrap="square"/>
          <a:lstStyle/>
          <a:p>
            <a:pPr algn="l"/>
            <a:r>
              <a:rPr sz="1600" b="0" i="0">
                <a:solidFill>
                  <a:srgbClr val="4A4A4A"/>
                </a:solidFill>
                <a:latin typeface="Jost Medium"/>
              </a:rPr>
              <a:t>•  Sensitive data without oversight</a:t>
            </a:r>
          </a:p>
        </p:txBody>
      </p:sp>
      <p:sp>
        <p:nvSpPr>
          <p:cNvPr id="24" name="TextBox 23">
            <a:extLst>
              <a:ext uri="{FF2B5EF4-FFF2-40B4-BE49-F238E27FC236}">
                <a16:creationId xmlns:a16="http://schemas.microsoft.com/office/drawing/2014/main" id="{680FF0E3-3A49-E8EC-FE5E-1E90DB110958}"/>
              </a:ext>
            </a:extLst>
          </p:cNvPr>
          <p:cNvSpPr txBox="1"/>
          <p:nvPr/>
        </p:nvSpPr>
        <p:spPr>
          <a:xfrm>
            <a:off x="8200719" y="2926080"/>
            <a:ext cx="3727525" cy="365760"/>
          </a:xfrm>
          <a:prstGeom prst="rect">
            <a:avLst/>
          </a:prstGeom>
          <a:noFill/>
        </p:spPr>
        <p:txBody>
          <a:bodyPr wrap="square"/>
          <a:lstStyle/>
          <a:p>
            <a:pPr algn="l"/>
            <a:r>
              <a:rPr sz="1600" b="0" i="0">
                <a:solidFill>
                  <a:srgbClr val="4A4A4A"/>
                </a:solidFill>
                <a:latin typeface="Jost Medium"/>
              </a:rPr>
              <a:t>•  Regulatory reporting w/o review</a:t>
            </a:r>
          </a:p>
        </p:txBody>
      </p:sp>
      <p:sp>
        <p:nvSpPr>
          <p:cNvPr id="25" name="TextBox 24">
            <a:extLst>
              <a:ext uri="{FF2B5EF4-FFF2-40B4-BE49-F238E27FC236}">
                <a16:creationId xmlns:a16="http://schemas.microsoft.com/office/drawing/2014/main" id="{23360761-86FC-E135-FB9D-39FE80229247}"/>
              </a:ext>
            </a:extLst>
          </p:cNvPr>
          <p:cNvSpPr txBox="1"/>
          <p:nvPr/>
        </p:nvSpPr>
        <p:spPr>
          <a:xfrm>
            <a:off x="8200720" y="3337560"/>
            <a:ext cx="3200400" cy="365760"/>
          </a:xfrm>
          <a:prstGeom prst="rect">
            <a:avLst/>
          </a:prstGeom>
          <a:noFill/>
        </p:spPr>
        <p:txBody>
          <a:bodyPr wrap="square"/>
          <a:lstStyle/>
          <a:p>
            <a:pPr algn="l"/>
            <a:r>
              <a:rPr sz="1600" b="0" i="0">
                <a:solidFill>
                  <a:srgbClr val="4A4A4A"/>
                </a:solidFill>
                <a:latin typeface="Jost Medium"/>
              </a:rPr>
              <a:t>•  Probabilistic number crunching</a:t>
            </a:r>
          </a:p>
        </p:txBody>
      </p:sp>
      <p:sp>
        <p:nvSpPr>
          <p:cNvPr id="26" name="TextBox 25">
            <a:extLst>
              <a:ext uri="{FF2B5EF4-FFF2-40B4-BE49-F238E27FC236}">
                <a16:creationId xmlns:a16="http://schemas.microsoft.com/office/drawing/2014/main" id="{526DC26E-EE3F-0FF6-DC72-DB1E8D9EFDCE}"/>
              </a:ext>
            </a:extLst>
          </p:cNvPr>
          <p:cNvSpPr txBox="1"/>
          <p:nvPr/>
        </p:nvSpPr>
        <p:spPr>
          <a:xfrm>
            <a:off x="8200720" y="3749040"/>
            <a:ext cx="3200400" cy="365760"/>
          </a:xfrm>
          <a:prstGeom prst="rect">
            <a:avLst/>
          </a:prstGeom>
          <a:noFill/>
        </p:spPr>
        <p:txBody>
          <a:bodyPr wrap="square"/>
          <a:lstStyle/>
          <a:p>
            <a:pPr algn="l"/>
            <a:r>
              <a:rPr sz="1600" b="0" i="0">
                <a:solidFill>
                  <a:srgbClr val="4A4A4A"/>
                </a:solidFill>
                <a:latin typeface="Jost Medium"/>
              </a:rPr>
              <a:t>•  Guessing your figures</a:t>
            </a:r>
          </a:p>
        </p:txBody>
      </p:sp>
      <p:sp>
        <p:nvSpPr>
          <p:cNvPr id="27" name="TextBox 26">
            <a:extLst>
              <a:ext uri="{FF2B5EF4-FFF2-40B4-BE49-F238E27FC236}">
                <a16:creationId xmlns:a16="http://schemas.microsoft.com/office/drawing/2014/main" id="{62EE5383-4177-76EA-24EC-CC3C3454045F}"/>
              </a:ext>
            </a:extLst>
          </p:cNvPr>
          <p:cNvSpPr txBox="1"/>
          <p:nvPr/>
        </p:nvSpPr>
        <p:spPr>
          <a:xfrm>
            <a:off x="8200720" y="4391376"/>
            <a:ext cx="3200400" cy="365760"/>
          </a:xfrm>
          <a:prstGeom prst="rect">
            <a:avLst/>
          </a:prstGeom>
          <a:noFill/>
        </p:spPr>
        <p:txBody>
          <a:bodyPr wrap="square"/>
          <a:lstStyle/>
          <a:p>
            <a:pPr algn="ctr"/>
            <a:r>
              <a:rPr b="1" i="0">
                <a:solidFill>
                  <a:srgbClr val="FE006E"/>
                </a:solidFill>
                <a:latin typeface="Jost Black"/>
              </a:rPr>
              <a:t>Keep humans in the loop</a:t>
            </a:r>
          </a:p>
        </p:txBody>
      </p:sp>
      <p:sp>
        <p:nvSpPr>
          <p:cNvPr id="28" name="Rectangle 27">
            <a:extLst>
              <a:ext uri="{FF2B5EF4-FFF2-40B4-BE49-F238E27FC236}">
                <a16:creationId xmlns:a16="http://schemas.microsoft.com/office/drawing/2014/main" id="{64713E38-B428-7C04-820A-DB21B299E8EA}"/>
              </a:ext>
            </a:extLst>
          </p:cNvPr>
          <p:cNvSpPr/>
          <p:nvPr/>
        </p:nvSpPr>
        <p:spPr>
          <a:xfrm>
            <a:off x="457200" y="5394960"/>
            <a:ext cx="11247120" cy="12801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29" name="TextBox 28">
            <a:extLst>
              <a:ext uri="{FF2B5EF4-FFF2-40B4-BE49-F238E27FC236}">
                <a16:creationId xmlns:a16="http://schemas.microsoft.com/office/drawing/2014/main" id="{9C68BBC4-5366-3B87-1867-4EBC4076D251}"/>
              </a:ext>
            </a:extLst>
          </p:cNvPr>
          <p:cNvSpPr txBox="1"/>
          <p:nvPr/>
        </p:nvSpPr>
        <p:spPr>
          <a:xfrm>
            <a:off x="685800" y="5440680"/>
            <a:ext cx="2743200" cy="274320"/>
          </a:xfrm>
          <a:prstGeom prst="rect">
            <a:avLst/>
          </a:prstGeom>
          <a:noFill/>
        </p:spPr>
        <p:txBody>
          <a:bodyPr wrap="square"/>
          <a:lstStyle/>
          <a:p>
            <a:pPr algn="l"/>
            <a:r>
              <a:rPr sz="1400" b="1" i="0">
                <a:solidFill>
                  <a:srgbClr val="FE006E"/>
                </a:solidFill>
                <a:latin typeface="Jost Black"/>
              </a:rPr>
              <a:t>KEY INSIGHT</a:t>
            </a:r>
          </a:p>
        </p:txBody>
      </p:sp>
      <p:sp>
        <p:nvSpPr>
          <p:cNvPr id="30" name="TextBox 29">
            <a:extLst>
              <a:ext uri="{FF2B5EF4-FFF2-40B4-BE49-F238E27FC236}">
                <a16:creationId xmlns:a16="http://schemas.microsoft.com/office/drawing/2014/main" id="{26F27E62-9847-296C-278A-BA0C96427E38}"/>
              </a:ext>
            </a:extLst>
          </p:cNvPr>
          <p:cNvSpPr txBox="1"/>
          <p:nvPr/>
        </p:nvSpPr>
        <p:spPr>
          <a:xfrm>
            <a:off x="685800" y="5760720"/>
            <a:ext cx="10789920" cy="731520"/>
          </a:xfrm>
          <a:prstGeom prst="rect">
            <a:avLst/>
          </a:prstGeom>
          <a:noFill/>
        </p:spPr>
        <p:txBody>
          <a:bodyPr wrap="square" lIns="91440" tIns="45720" rIns="91440" bIns="45720" anchor="t"/>
          <a:lstStyle/>
          <a:p>
            <a:r>
              <a:rPr sz="1600" b="0" i="0">
                <a:solidFill>
                  <a:srgbClr val="4A4A4A"/>
                </a:solidFill>
                <a:latin typeface="Jost Medium"/>
              </a:rPr>
              <a:t>AI works best when it augments human judgment, not replaces it.
</a:t>
            </a:r>
            <a:r>
              <a:rPr lang="en-GB" sz="1600">
                <a:solidFill>
                  <a:srgbClr val="4A4A4A"/>
                </a:solidFill>
                <a:latin typeface="Jost Medium"/>
              </a:rPr>
              <a:t>L</a:t>
            </a:r>
            <a:r>
              <a:rPr lang="en-US" sz="1600" b="0" i="0">
                <a:solidFill>
                  <a:srgbClr val="4A4A4A"/>
                </a:solidFill>
                <a:latin typeface="Jost Medium"/>
              </a:rPr>
              <a:t>ove</a:t>
            </a:r>
            <a:r>
              <a:rPr sz="1600" b="0" i="0">
                <a:solidFill>
                  <a:srgbClr val="4A4A4A"/>
                </a:solidFill>
                <a:latin typeface="Jost Medium"/>
              </a:rPr>
              <a:t> AI — but</a:t>
            </a:r>
            <a:r>
              <a:rPr lang="en-GB" sz="1600">
                <a:solidFill>
                  <a:srgbClr val="4A4A4A"/>
                </a:solidFill>
                <a:latin typeface="Jost Medium"/>
              </a:rPr>
              <a:t> consider the impact and the expected outcome</a:t>
            </a:r>
            <a:r>
              <a:rPr lang="en-GB" sz="1600" b="0" i="0">
                <a:solidFill>
                  <a:srgbClr val="4A4A4A"/>
                </a:solidFill>
                <a:latin typeface="Jost Medium"/>
              </a:rPr>
              <a:t>.</a:t>
            </a:r>
            <a:r>
              <a:rPr sz="1600" b="0" i="0">
                <a:solidFill>
                  <a:srgbClr val="4A4A4A"/>
                </a:solidFill>
                <a:latin typeface="Jost Medium"/>
              </a:rPr>
              <a:t>
</a:t>
            </a:r>
            <a:r>
              <a:rPr lang="en-US" sz="1600">
                <a:solidFill>
                  <a:srgbClr val="4A4A4A"/>
                </a:solidFill>
                <a:latin typeface="Jost Medium"/>
              </a:rPr>
              <a:t>There is no room for guessing within your core finance system</a:t>
            </a:r>
            <a:endParaRPr lang="en-US" sz="1600" b="0" i="0">
              <a:solidFill>
                <a:srgbClr val="4A4A4A"/>
              </a:solidFill>
              <a:latin typeface="Jost Medium"/>
            </a:endParaRPr>
          </a:p>
        </p:txBody>
      </p:sp>
    </p:spTree>
    <p:extLst>
      <p:ext uri="{BB962C8B-B14F-4D97-AF65-F5344CB8AC3E}">
        <p14:creationId xmlns:p14="http://schemas.microsoft.com/office/powerpoint/2010/main" val="194522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476930"/>
            <a:ext cx="10820400" cy="5904141"/>
            <a:chOff x="0" y="0"/>
            <a:chExt cx="4274726" cy="2332500"/>
          </a:xfrm>
        </p:grpSpPr>
        <p:sp>
          <p:nvSpPr>
            <p:cNvPr id="3" name="Freeform 3"/>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00B9E3"/>
            </a:solidFill>
            <a:ln w="57150" cap="rnd">
              <a:solidFill>
                <a:srgbClr val="00B9E3"/>
              </a:solidFill>
              <a:prstDash val="dash"/>
              <a:round/>
            </a:ln>
          </p:spPr>
          <p:txBody>
            <a:bodyPr/>
            <a:lstStyle/>
            <a:p>
              <a:endParaRPr lang="en-GB" sz="1200">
                <a:latin typeface="Jost Black" pitchFamily="2" charset="0"/>
                <a:ea typeface="Jost Black" pitchFamily="2" charset="0"/>
              </a:endParaRPr>
            </a:p>
          </p:txBody>
        </p:sp>
        <p:sp>
          <p:nvSpPr>
            <p:cNvPr id="4" name="TextBox 4"/>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grpSp>
        <p:nvGrpSpPr>
          <p:cNvPr id="5" name="Group 5"/>
          <p:cNvGrpSpPr/>
          <p:nvPr/>
        </p:nvGrpSpPr>
        <p:grpSpPr>
          <a:xfrm>
            <a:off x="8059498" y="1988456"/>
            <a:ext cx="2582614" cy="1283545"/>
            <a:chOff x="0" y="0"/>
            <a:chExt cx="1020292" cy="507080"/>
          </a:xfrm>
        </p:grpSpPr>
        <p:sp>
          <p:nvSpPr>
            <p:cNvPr id="6" name="Freeform 6"/>
            <p:cNvSpPr/>
            <p:nvPr/>
          </p:nvSpPr>
          <p:spPr>
            <a:xfrm>
              <a:off x="0" y="0"/>
              <a:ext cx="1020292" cy="507080"/>
            </a:xfrm>
            <a:custGeom>
              <a:avLst/>
              <a:gdLst/>
              <a:ahLst/>
              <a:cxnLst/>
              <a:rect l="l" t="t" r="r" b="b"/>
              <a:pathLst>
                <a:path w="1020292" h="507080">
                  <a:moveTo>
                    <a:pt x="0" y="0"/>
                  </a:moveTo>
                  <a:lnTo>
                    <a:pt x="1020292" y="0"/>
                  </a:lnTo>
                  <a:lnTo>
                    <a:pt x="1020292" y="507080"/>
                  </a:lnTo>
                  <a:lnTo>
                    <a:pt x="0" y="507080"/>
                  </a:lnTo>
                  <a:close/>
                </a:path>
              </a:pathLst>
            </a:custGeom>
            <a:solidFill>
              <a:srgbClr val="FE006E"/>
            </a:solidFill>
          </p:spPr>
          <p:txBody>
            <a:bodyPr/>
            <a:lstStyle/>
            <a:p>
              <a:endParaRPr lang="en-GB" sz="1200">
                <a:latin typeface="Jost Black" pitchFamily="2" charset="0"/>
                <a:ea typeface="Jost Black" pitchFamily="2" charset="0"/>
              </a:endParaRPr>
            </a:p>
          </p:txBody>
        </p:sp>
        <p:sp>
          <p:nvSpPr>
            <p:cNvPr id="7" name="TextBox 7"/>
            <p:cNvSpPr txBox="1"/>
            <p:nvPr/>
          </p:nvSpPr>
          <p:spPr>
            <a:xfrm>
              <a:off x="0" y="-66675"/>
              <a:ext cx="1020292" cy="573755"/>
            </a:xfrm>
            <a:prstGeom prst="rect">
              <a:avLst/>
            </a:prstGeom>
          </p:spPr>
          <p:txBody>
            <a:bodyPr lIns="33867" tIns="33867" rIns="33867" bIns="33867" rtlCol="0" anchor="ctr"/>
            <a:lstStyle/>
            <a:p>
              <a:pPr algn="ctr">
                <a:lnSpc>
                  <a:spcPts val="3173"/>
                </a:lnSpc>
              </a:pPr>
              <a:r>
                <a:rPr lang="en-US" sz="2267" b="1">
                  <a:solidFill>
                    <a:srgbClr val="00283B"/>
                  </a:solidFill>
                  <a:latin typeface="Jost Black" pitchFamily="2" charset="0"/>
                  <a:ea typeface="Jost Black" pitchFamily="2" charset="0"/>
                  <a:cs typeface="Jost 2 Heavy"/>
                  <a:sym typeface="Jost 2 Heavy"/>
                </a:rPr>
                <a:t>TEAM CONFIDENCE</a:t>
              </a:r>
            </a:p>
          </p:txBody>
        </p:sp>
      </p:grpSp>
      <p:grpSp>
        <p:nvGrpSpPr>
          <p:cNvPr id="8" name="Group 8"/>
          <p:cNvGrpSpPr/>
          <p:nvPr/>
        </p:nvGrpSpPr>
        <p:grpSpPr>
          <a:xfrm>
            <a:off x="4829175" y="1988456"/>
            <a:ext cx="2582614" cy="1283545"/>
            <a:chOff x="0" y="0"/>
            <a:chExt cx="1020292" cy="507080"/>
          </a:xfrm>
        </p:grpSpPr>
        <p:sp>
          <p:nvSpPr>
            <p:cNvPr id="9" name="Freeform 9"/>
            <p:cNvSpPr/>
            <p:nvPr/>
          </p:nvSpPr>
          <p:spPr>
            <a:xfrm>
              <a:off x="0" y="0"/>
              <a:ext cx="1020292" cy="507080"/>
            </a:xfrm>
            <a:custGeom>
              <a:avLst/>
              <a:gdLst/>
              <a:ahLst/>
              <a:cxnLst/>
              <a:rect l="l" t="t" r="r" b="b"/>
              <a:pathLst>
                <a:path w="1020292" h="507080">
                  <a:moveTo>
                    <a:pt x="0" y="0"/>
                  </a:moveTo>
                  <a:lnTo>
                    <a:pt x="1020292" y="0"/>
                  </a:lnTo>
                  <a:lnTo>
                    <a:pt x="1020292" y="507080"/>
                  </a:lnTo>
                  <a:lnTo>
                    <a:pt x="0" y="507080"/>
                  </a:lnTo>
                  <a:close/>
                </a:path>
              </a:pathLst>
            </a:custGeom>
            <a:solidFill>
              <a:srgbClr val="FE66A8"/>
            </a:solidFill>
          </p:spPr>
          <p:txBody>
            <a:bodyPr/>
            <a:lstStyle/>
            <a:p>
              <a:endParaRPr lang="en-GB" sz="1200">
                <a:latin typeface="Jost Black" pitchFamily="2" charset="0"/>
                <a:ea typeface="Jost Black" pitchFamily="2" charset="0"/>
              </a:endParaRPr>
            </a:p>
          </p:txBody>
        </p:sp>
        <p:sp>
          <p:nvSpPr>
            <p:cNvPr id="10" name="TextBox 10"/>
            <p:cNvSpPr txBox="1"/>
            <p:nvPr/>
          </p:nvSpPr>
          <p:spPr>
            <a:xfrm>
              <a:off x="0" y="-76200"/>
              <a:ext cx="1020292" cy="583280"/>
            </a:xfrm>
            <a:prstGeom prst="rect">
              <a:avLst/>
            </a:prstGeom>
          </p:spPr>
          <p:txBody>
            <a:bodyPr lIns="33867" tIns="33867" rIns="33867" bIns="33867" rtlCol="0" anchor="ctr"/>
            <a:lstStyle/>
            <a:p>
              <a:pPr algn="ctr">
                <a:lnSpc>
                  <a:spcPts val="3733"/>
                </a:lnSpc>
              </a:pPr>
              <a:r>
                <a:rPr lang="en-US" sz="2666" b="1">
                  <a:solidFill>
                    <a:srgbClr val="000000"/>
                  </a:solidFill>
                  <a:latin typeface="Jost Black" pitchFamily="2" charset="0"/>
                  <a:ea typeface="Jost Black" pitchFamily="2" charset="0"/>
                  <a:cs typeface="Jost 2 Heavy"/>
                  <a:sym typeface="Jost 2 Heavy"/>
                </a:rPr>
                <a:t>DATA QUALITY</a:t>
              </a:r>
            </a:p>
          </p:txBody>
        </p:sp>
      </p:grpSp>
      <p:grpSp>
        <p:nvGrpSpPr>
          <p:cNvPr id="11" name="Group 11"/>
          <p:cNvGrpSpPr/>
          <p:nvPr/>
        </p:nvGrpSpPr>
        <p:grpSpPr>
          <a:xfrm>
            <a:off x="1549890" y="1988456"/>
            <a:ext cx="2631577" cy="1283545"/>
            <a:chOff x="0" y="0"/>
            <a:chExt cx="1039636" cy="507080"/>
          </a:xfrm>
        </p:grpSpPr>
        <p:sp>
          <p:nvSpPr>
            <p:cNvPr id="12" name="Freeform 12"/>
            <p:cNvSpPr/>
            <p:nvPr/>
          </p:nvSpPr>
          <p:spPr>
            <a:xfrm>
              <a:off x="0" y="0"/>
              <a:ext cx="1039636" cy="507080"/>
            </a:xfrm>
            <a:custGeom>
              <a:avLst/>
              <a:gdLst/>
              <a:ahLst/>
              <a:cxnLst/>
              <a:rect l="l" t="t" r="r" b="b"/>
              <a:pathLst>
                <a:path w="1039636" h="507080">
                  <a:moveTo>
                    <a:pt x="0" y="0"/>
                  </a:moveTo>
                  <a:lnTo>
                    <a:pt x="1039636" y="0"/>
                  </a:lnTo>
                  <a:lnTo>
                    <a:pt x="1039636" y="507080"/>
                  </a:lnTo>
                  <a:lnTo>
                    <a:pt x="0" y="507080"/>
                  </a:lnTo>
                  <a:close/>
                </a:path>
              </a:pathLst>
            </a:custGeom>
            <a:solidFill>
              <a:srgbClr val="FFB3D4"/>
            </a:solidFill>
          </p:spPr>
          <p:txBody>
            <a:bodyPr/>
            <a:lstStyle/>
            <a:p>
              <a:endParaRPr lang="en-GB" sz="1200">
                <a:latin typeface="Jost Black" pitchFamily="2" charset="0"/>
                <a:ea typeface="Jost Black" pitchFamily="2" charset="0"/>
              </a:endParaRPr>
            </a:p>
          </p:txBody>
        </p:sp>
        <p:sp>
          <p:nvSpPr>
            <p:cNvPr id="13" name="TextBox 13"/>
            <p:cNvSpPr txBox="1"/>
            <p:nvPr/>
          </p:nvSpPr>
          <p:spPr>
            <a:xfrm>
              <a:off x="0" y="-66675"/>
              <a:ext cx="1039636" cy="573755"/>
            </a:xfrm>
            <a:prstGeom prst="rect">
              <a:avLst/>
            </a:prstGeom>
          </p:spPr>
          <p:txBody>
            <a:bodyPr lIns="33867" tIns="33867" rIns="33867" bIns="33867" rtlCol="0" anchor="ctr"/>
            <a:lstStyle/>
            <a:p>
              <a:pPr algn="ctr">
                <a:lnSpc>
                  <a:spcPts val="3360"/>
                </a:lnSpc>
              </a:pPr>
              <a:r>
                <a:rPr lang="en-US" sz="2400" b="1">
                  <a:solidFill>
                    <a:srgbClr val="000000"/>
                  </a:solidFill>
                  <a:latin typeface="Jost Black" pitchFamily="2" charset="0"/>
                  <a:ea typeface="Jost Black" pitchFamily="2" charset="0"/>
                  <a:cs typeface="Jost 2 Heavy"/>
                  <a:sym typeface="Jost 2 Heavy"/>
                </a:rPr>
                <a:t>CORE FINANCE SYSTEMS</a:t>
              </a:r>
            </a:p>
          </p:txBody>
        </p:sp>
      </p:grpSp>
      <p:grpSp>
        <p:nvGrpSpPr>
          <p:cNvPr id="14" name="Group 14"/>
          <p:cNvGrpSpPr/>
          <p:nvPr/>
        </p:nvGrpSpPr>
        <p:grpSpPr>
          <a:xfrm>
            <a:off x="1549890" y="3450538"/>
            <a:ext cx="2631577" cy="734964"/>
            <a:chOff x="0" y="0"/>
            <a:chExt cx="1039636" cy="290356"/>
          </a:xfrm>
        </p:grpSpPr>
        <p:sp>
          <p:nvSpPr>
            <p:cNvPr id="15" name="Freeform 15"/>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FB3D4"/>
            </a:solidFill>
          </p:spPr>
          <p:txBody>
            <a:bodyPr/>
            <a:lstStyle/>
            <a:p>
              <a:endParaRPr lang="en-GB" sz="1200">
                <a:latin typeface="Jost Black" pitchFamily="2" charset="0"/>
                <a:ea typeface="Jost Black" pitchFamily="2" charset="0"/>
              </a:endParaRPr>
            </a:p>
          </p:txBody>
        </p:sp>
        <p:sp>
          <p:nvSpPr>
            <p:cNvPr id="16" name="TextBox 16"/>
            <p:cNvSpPr txBox="1"/>
            <p:nvPr/>
          </p:nvSpPr>
          <p:spPr>
            <a:xfrm>
              <a:off x="0" y="-47625"/>
              <a:ext cx="1039636" cy="337981"/>
            </a:xfrm>
            <a:prstGeom prst="rect">
              <a:avLst/>
            </a:prstGeom>
          </p:spPr>
          <p:txBody>
            <a:bodyPr lIns="33867" tIns="33867" rIns="33867" bIns="33867" rtlCol="0" anchor="ctr"/>
            <a:lstStyle/>
            <a:p>
              <a:pPr algn="ctr">
                <a:lnSpc>
                  <a:spcPts val="2333"/>
                </a:lnSpc>
              </a:pPr>
              <a:r>
                <a:rPr lang="en-US" sz="1600" b="1" dirty="0">
                  <a:solidFill>
                    <a:srgbClr val="00283B"/>
                  </a:solidFill>
                  <a:latin typeface="Jost Black" pitchFamily="2" charset="0"/>
                  <a:ea typeface="Jost Black" pitchFamily="2" charset="0"/>
                  <a:cs typeface="Jost 2 Heavy"/>
                  <a:sym typeface="Jost 2 Heavy"/>
                </a:rPr>
                <a:t>AUDIT YOUR CURRENT SYSTEM</a:t>
              </a:r>
            </a:p>
          </p:txBody>
        </p:sp>
      </p:grpSp>
      <p:grpSp>
        <p:nvGrpSpPr>
          <p:cNvPr id="17" name="Group 17"/>
          <p:cNvGrpSpPr/>
          <p:nvPr/>
        </p:nvGrpSpPr>
        <p:grpSpPr>
          <a:xfrm>
            <a:off x="1549890" y="4363301"/>
            <a:ext cx="2631577" cy="734964"/>
            <a:chOff x="0" y="0"/>
            <a:chExt cx="1039636" cy="290356"/>
          </a:xfrm>
        </p:grpSpPr>
        <p:sp>
          <p:nvSpPr>
            <p:cNvPr id="18" name="Freeform 18"/>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FB3D4"/>
            </a:solidFill>
          </p:spPr>
          <p:txBody>
            <a:bodyPr/>
            <a:lstStyle/>
            <a:p>
              <a:endParaRPr lang="en-GB" sz="1200">
                <a:latin typeface="Jost Black" pitchFamily="2" charset="0"/>
                <a:ea typeface="Jost Black" pitchFamily="2" charset="0"/>
              </a:endParaRPr>
            </a:p>
          </p:txBody>
        </p:sp>
        <p:sp>
          <p:nvSpPr>
            <p:cNvPr id="19" name="TextBox 19"/>
            <p:cNvSpPr txBox="1"/>
            <p:nvPr/>
          </p:nvSpPr>
          <p:spPr>
            <a:xfrm>
              <a:off x="0" y="-47625"/>
              <a:ext cx="1039636" cy="337981"/>
            </a:xfrm>
            <a:prstGeom prst="rect">
              <a:avLst/>
            </a:prstGeom>
          </p:spPr>
          <p:txBody>
            <a:bodyPr lIns="33867" tIns="33867" rIns="33867" bIns="33867" rtlCol="0" anchor="ctr"/>
            <a:lstStyle/>
            <a:p>
              <a:pPr algn="ctr">
                <a:lnSpc>
                  <a:spcPts val="2333"/>
                </a:lnSpc>
              </a:pPr>
              <a:r>
                <a:rPr lang="en-US" sz="1600" b="1" dirty="0">
                  <a:solidFill>
                    <a:srgbClr val="00283B"/>
                  </a:solidFill>
                  <a:latin typeface="Jost Black" pitchFamily="2" charset="0"/>
                  <a:ea typeface="Jost Black" pitchFamily="2" charset="0"/>
                  <a:cs typeface="Jost 2 Heavy"/>
                  <a:sym typeface="Jost 2 Heavy"/>
                </a:rPr>
                <a:t>SELECT A CLOUD-READY CORE</a:t>
              </a:r>
            </a:p>
          </p:txBody>
        </p:sp>
      </p:grpSp>
      <p:grpSp>
        <p:nvGrpSpPr>
          <p:cNvPr id="20" name="Group 20"/>
          <p:cNvGrpSpPr/>
          <p:nvPr/>
        </p:nvGrpSpPr>
        <p:grpSpPr>
          <a:xfrm>
            <a:off x="1549890" y="5276065"/>
            <a:ext cx="2631577" cy="734964"/>
            <a:chOff x="0" y="0"/>
            <a:chExt cx="1039636" cy="290356"/>
          </a:xfrm>
        </p:grpSpPr>
        <p:sp>
          <p:nvSpPr>
            <p:cNvPr id="21" name="Freeform 21"/>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FB3D4"/>
            </a:solidFill>
          </p:spPr>
          <p:txBody>
            <a:bodyPr/>
            <a:lstStyle/>
            <a:p>
              <a:endParaRPr lang="en-GB" sz="1200">
                <a:latin typeface="Jost Black" pitchFamily="2" charset="0"/>
                <a:ea typeface="Jost Black" pitchFamily="2" charset="0"/>
              </a:endParaRPr>
            </a:p>
          </p:txBody>
        </p:sp>
        <p:sp>
          <p:nvSpPr>
            <p:cNvPr id="22" name="TextBox 22"/>
            <p:cNvSpPr txBox="1"/>
            <p:nvPr/>
          </p:nvSpPr>
          <p:spPr>
            <a:xfrm>
              <a:off x="0" y="-47625"/>
              <a:ext cx="1039636" cy="337981"/>
            </a:xfrm>
            <a:prstGeom prst="rect">
              <a:avLst/>
            </a:prstGeom>
          </p:spPr>
          <p:txBody>
            <a:bodyPr lIns="33867" tIns="33867" rIns="33867" bIns="33867" rtlCol="0" anchor="ctr"/>
            <a:lstStyle/>
            <a:p>
              <a:pPr algn="ctr">
                <a:lnSpc>
                  <a:spcPts val="2333"/>
                </a:lnSpc>
              </a:pPr>
              <a:r>
                <a:rPr lang="en-US" sz="1600" b="1" dirty="0">
                  <a:solidFill>
                    <a:srgbClr val="00283B"/>
                  </a:solidFill>
                  <a:latin typeface="Jost Black" pitchFamily="2" charset="0"/>
                  <a:ea typeface="Jost Black" pitchFamily="2" charset="0"/>
                  <a:cs typeface="Jost 2 Heavy"/>
                  <a:sym typeface="Jost 2 Heavy"/>
                </a:rPr>
                <a:t>NAIL YOUR INTEGRATIONS</a:t>
              </a:r>
            </a:p>
          </p:txBody>
        </p:sp>
      </p:grpSp>
      <p:grpSp>
        <p:nvGrpSpPr>
          <p:cNvPr id="23" name="Group 23"/>
          <p:cNvGrpSpPr/>
          <p:nvPr/>
        </p:nvGrpSpPr>
        <p:grpSpPr>
          <a:xfrm>
            <a:off x="4780212" y="3450538"/>
            <a:ext cx="2631577" cy="734964"/>
            <a:chOff x="0" y="0"/>
            <a:chExt cx="1039636" cy="290356"/>
          </a:xfrm>
        </p:grpSpPr>
        <p:sp>
          <p:nvSpPr>
            <p:cNvPr id="24" name="Freeform 24"/>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F80B7"/>
            </a:solidFill>
          </p:spPr>
          <p:txBody>
            <a:bodyPr/>
            <a:lstStyle/>
            <a:p>
              <a:endParaRPr lang="en-GB" sz="1200">
                <a:latin typeface="Jost Black" pitchFamily="2" charset="0"/>
                <a:ea typeface="Jost Black" pitchFamily="2" charset="0"/>
              </a:endParaRPr>
            </a:p>
          </p:txBody>
        </p:sp>
        <p:sp>
          <p:nvSpPr>
            <p:cNvPr id="25" name="TextBox 25"/>
            <p:cNvSpPr txBox="1"/>
            <p:nvPr/>
          </p:nvSpPr>
          <p:spPr>
            <a:xfrm>
              <a:off x="0" y="-47625"/>
              <a:ext cx="1039636" cy="337981"/>
            </a:xfrm>
            <a:prstGeom prst="rect">
              <a:avLst/>
            </a:prstGeom>
          </p:spPr>
          <p:txBody>
            <a:bodyPr lIns="33867" tIns="33867" rIns="33867" bIns="33867" rtlCol="0" anchor="ctr"/>
            <a:lstStyle/>
            <a:p>
              <a:pPr algn="ctr">
                <a:lnSpc>
                  <a:spcPts val="2333"/>
                </a:lnSpc>
              </a:pPr>
              <a:r>
                <a:rPr lang="en-US" sz="1600" b="1" dirty="0">
                  <a:solidFill>
                    <a:srgbClr val="000000"/>
                  </a:solidFill>
                  <a:latin typeface="Jost Black" pitchFamily="2" charset="0"/>
                  <a:ea typeface="Jost Black" pitchFamily="2" charset="0"/>
                  <a:cs typeface="Jost 2 Heavy"/>
                  <a:sym typeface="Jost 2 Heavy"/>
                </a:rPr>
                <a:t>GET YOUR DATA IN THE CLOUD</a:t>
              </a:r>
            </a:p>
          </p:txBody>
        </p:sp>
      </p:grpSp>
      <p:grpSp>
        <p:nvGrpSpPr>
          <p:cNvPr id="26" name="Group 26"/>
          <p:cNvGrpSpPr/>
          <p:nvPr/>
        </p:nvGrpSpPr>
        <p:grpSpPr>
          <a:xfrm>
            <a:off x="4780212" y="4363301"/>
            <a:ext cx="2631577" cy="734964"/>
            <a:chOff x="0" y="0"/>
            <a:chExt cx="1039636" cy="290356"/>
          </a:xfrm>
        </p:grpSpPr>
        <p:sp>
          <p:nvSpPr>
            <p:cNvPr id="27" name="Freeform 27"/>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F80B7"/>
            </a:solidFill>
          </p:spPr>
          <p:txBody>
            <a:bodyPr/>
            <a:lstStyle/>
            <a:p>
              <a:endParaRPr lang="en-GB" sz="1200">
                <a:latin typeface="Jost Black" pitchFamily="2" charset="0"/>
                <a:ea typeface="Jost Black" pitchFamily="2" charset="0"/>
              </a:endParaRPr>
            </a:p>
          </p:txBody>
        </p:sp>
        <p:sp>
          <p:nvSpPr>
            <p:cNvPr id="28" name="TextBox 28"/>
            <p:cNvSpPr txBox="1"/>
            <p:nvPr/>
          </p:nvSpPr>
          <p:spPr>
            <a:xfrm>
              <a:off x="0" y="-47625"/>
              <a:ext cx="1039636" cy="337981"/>
            </a:xfrm>
            <a:prstGeom prst="rect">
              <a:avLst/>
            </a:prstGeom>
          </p:spPr>
          <p:txBody>
            <a:bodyPr lIns="33867" tIns="33867" rIns="33867" bIns="33867" rtlCol="0" anchor="ctr"/>
            <a:lstStyle/>
            <a:p>
              <a:pPr algn="ctr">
                <a:lnSpc>
                  <a:spcPts val="2333"/>
                </a:lnSpc>
              </a:pPr>
              <a:r>
                <a:rPr lang="en-US" sz="1600" b="1" dirty="0">
                  <a:solidFill>
                    <a:srgbClr val="000000"/>
                  </a:solidFill>
                  <a:latin typeface="Jost Black" pitchFamily="2" charset="0"/>
                  <a:ea typeface="Jost Black" pitchFamily="2" charset="0"/>
                  <a:cs typeface="Jost 2 Heavy"/>
                  <a:sym typeface="Jost 2 Heavy"/>
                </a:rPr>
                <a:t>CLEAN UP YOUR MASTER DATA</a:t>
              </a:r>
            </a:p>
          </p:txBody>
        </p:sp>
      </p:grpSp>
      <p:grpSp>
        <p:nvGrpSpPr>
          <p:cNvPr id="29" name="Group 29"/>
          <p:cNvGrpSpPr/>
          <p:nvPr/>
        </p:nvGrpSpPr>
        <p:grpSpPr>
          <a:xfrm>
            <a:off x="4780212" y="5276065"/>
            <a:ext cx="2631577" cy="734964"/>
            <a:chOff x="0" y="0"/>
            <a:chExt cx="1039636" cy="290356"/>
          </a:xfrm>
        </p:grpSpPr>
        <p:sp>
          <p:nvSpPr>
            <p:cNvPr id="30" name="Freeform 30"/>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F80B7"/>
            </a:solidFill>
          </p:spPr>
          <p:txBody>
            <a:bodyPr/>
            <a:lstStyle/>
            <a:p>
              <a:endParaRPr lang="en-GB" sz="1200">
                <a:latin typeface="Jost Black" pitchFamily="2" charset="0"/>
                <a:ea typeface="Jost Black" pitchFamily="2" charset="0"/>
              </a:endParaRPr>
            </a:p>
          </p:txBody>
        </p:sp>
        <p:sp>
          <p:nvSpPr>
            <p:cNvPr id="31" name="TextBox 31"/>
            <p:cNvSpPr txBox="1"/>
            <p:nvPr/>
          </p:nvSpPr>
          <p:spPr>
            <a:xfrm>
              <a:off x="0" y="-47625"/>
              <a:ext cx="1039636" cy="337981"/>
            </a:xfrm>
            <a:prstGeom prst="rect">
              <a:avLst/>
            </a:prstGeom>
          </p:spPr>
          <p:txBody>
            <a:bodyPr lIns="33867" tIns="33867" rIns="33867" bIns="33867" rtlCol="0" anchor="ctr"/>
            <a:lstStyle/>
            <a:p>
              <a:pPr algn="ctr">
                <a:lnSpc>
                  <a:spcPts val="2333"/>
                </a:lnSpc>
              </a:pPr>
              <a:r>
                <a:rPr lang="en-US" sz="1600" b="1" dirty="0">
                  <a:solidFill>
                    <a:srgbClr val="000000"/>
                  </a:solidFill>
                  <a:latin typeface="Jost Black" pitchFamily="2" charset="0"/>
                  <a:ea typeface="Jost Black" pitchFamily="2" charset="0"/>
                  <a:cs typeface="Jost 2 Heavy"/>
                  <a:sym typeface="Jost 2 Heavy"/>
                </a:rPr>
                <a:t>ELIMINATE MANUAL FIXES</a:t>
              </a:r>
            </a:p>
          </p:txBody>
        </p:sp>
      </p:grpSp>
      <p:grpSp>
        <p:nvGrpSpPr>
          <p:cNvPr id="32" name="Group 32"/>
          <p:cNvGrpSpPr/>
          <p:nvPr/>
        </p:nvGrpSpPr>
        <p:grpSpPr>
          <a:xfrm>
            <a:off x="8008689" y="3450538"/>
            <a:ext cx="2631577" cy="734964"/>
            <a:chOff x="0" y="0"/>
            <a:chExt cx="1039636" cy="290356"/>
          </a:xfrm>
        </p:grpSpPr>
        <p:sp>
          <p:nvSpPr>
            <p:cNvPr id="33" name="Freeform 33"/>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E006E"/>
            </a:solidFill>
          </p:spPr>
          <p:txBody>
            <a:bodyPr/>
            <a:lstStyle/>
            <a:p>
              <a:endParaRPr lang="en-GB" sz="1200">
                <a:latin typeface="Jost Black" pitchFamily="2" charset="0"/>
                <a:ea typeface="Jost Black" pitchFamily="2" charset="0"/>
              </a:endParaRPr>
            </a:p>
          </p:txBody>
        </p:sp>
        <p:sp>
          <p:nvSpPr>
            <p:cNvPr id="34" name="TextBox 34"/>
            <p:cNvSpPr txBox="1"/>
            <p:nvPr/>
          </p:nvSpPr>
          <p:spPr>
            <a:xfrm>
              <a:off x="0" y="-47625"/>
              <a:ext cx="1039636" cy="337981"/>
            </a:xfrm>
            <a:prstGeom prst="rect">
              <a:avLst/>
            </a:prstGeom>
          </p:spPr>
          <p:txBody>
            <a:bodyPr lIns="33867" tIns="33867" rIns="33867" bIns="33867" rtlCol="0" anchor="ctr"/>
            <a:lstStyle/>
            <a:p>
              <a:pPr algn="ctr">
                <a:lnSpc>
                  <a:spcPts val="1960"/>
                </a:lnSpc>
              </a:pPr>
              <a:r>
                <a:rPr lang="en-US" sz="1600" b="1" dirty="0">
                  <a:solidFill>
                    <a:srgbClr val="00283B"/>
                  </a:solidFill>
                  <a:latin typeface="Jost Black" pitchFamily="2" charset="0"/>
                  <a:ea typeface="Jost Black" pitchFamily="2" charset="0"/>
                  <a:cs typeface="Jost 2 Heavy"/>
                  <a:sym typeface="Jost 2 Heavy"/>
                </a:rPr>
                <a:t>UPSKILL ON CLOUD, DATA</a:t>
              </a:r>
            </a:p>
          </p:txBody>
        </p:sp>
      </p:grpSp>
      <p:grpSp>
        <p:nvGrpSpPr>
          <p:cNvPr id="35" name="Group 35"/>
          <p:cNvGrpSpPr/>
          <p:nvPr/>
        </p:nvGrpSpPr>
        <p:grpSpPr>
          <a:xfrm>
            <a:off x="8008689" y="4363301"/>
            <a:ext cx="2631577" cy="734964"/>
            <a:chOff x="0" y="0"/>
            <a:chExt cx="1039636" cy="290356"/>
          </a:xfrm>
        </p:grpSpPr>
        <p:sp>
          <p:nvSpPr>
            <p:cNvPr id="36" name="Freeform 36"/>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E006E"/>
            </a:solidFill>
          </p:spPr>
          <p:txBody>
            <a:bodyPr/>
            <a:lstStyle/>
            <a:p>
              <a:endParaRPr lang="en-GB" sz="1200">
                <a:latin typeface="Jost Black" pitchFamily="2" charset="0"/>
                <a:ea typeface="Jost Black" pitchFamily="2" charset="0"/>
              </a:endParaRPr>
            </a:p>
          </p:txBody>
        </p:sp>
        <p:sp>
          <p:nvSpPr>
            <p:cNvPr id="37" name="TextBox 37"/>
            <p:cNvSpPr txBox="1"/>
            <p:nvPr/>
          </p:nvSpPr>
          <p:spPr>
            <a:xfrm>
              <a:off x="0" y="-57150"/>
              <a:ext cx="1039636" cy="347506"/>
            </a:xfrm>
            <a:prstGeom prst="rect">
              <a:avLst/>
            </a:prstGeom>
          </p:spPr>
          <p:txBody>
            <a:bodyPr lIns="33867" tIns="33867" rIns="33867" bIns="33867" rtlCol="0" anchor="ctr"/>
            <a:lstStyle/>
            <a:p>
              <a:pPr algn="ctr">
                <a:lnSpc>
                  <a:spcPts val="2426"/>
                </a:lnSpc>
              </a:pPr>
              <a:r>
                <a:rPr lang="en-US" sz="1600" b="1" dirty="0">
                  <a:solidFill>
                    <a:srgbClr val="00283B"/>
                  </a:solidFill>
                  <a:latin typeface="Jost Black" pitchFamily="2" charset="0"/>
                  <a:ea typeface="Jost Black" pitchFamily="2" charset="0"/>
                  <a:cs typeface="Jost 2 Heavy"/>
                  <a:sym typeface="Jost 2 Heavy"/>
                </a:rPr>
                <a:t>ENGAGE YOUR TEAM EARLY</a:t>
              </a:r>
            </a:p>
          </p:txBody>
        </p:sp>
      </p:grpSp>
      <p:grpSp>
        <p:nvGrpSpPr>
          <p:cNvPr id="38" name="Group 38"/>
          <p:cNvGrpSpPr/>
          <p:nvPr/>
        </p:nvGrpSpPr>
        <p:grpSpPr>
          <a:xfrm>
            <a:off x="8008689" y="5276065"/>
            <a:ext cx="2631577" cy="734964"/>
            <a:chOff x="0" y="0"/>
            <a:chExt cx="1039636" cy="290356"/>
          </a:xfrm>
        </p:grpSpPr>
        <p:sp>
          <p:nvSpPr>
            <p:cNvPr id="39" name="Freeform 39"/>
            <p:cNvSpPr/>
            <p:nvPr/>
          </p:nvSpPr>
          <p:spPr>
            <a:xfrm>
              <a:off x="0" y="0"/>
              <a:ext cx="1039636" cy="290356"/>
            </a:xfrm>
            <a:custGeom>
              <a:avLst/>
              <a:gdLst/>
              <a:ahLst/>
              <a:cxnLst/>
              <a:rect l="l" t="t" r="r" b="b"/>
              <a:pathLst>
                <a:path w="1039636" h="290356">
                  <a:moveTo>
                    <a:pt x="0" y="0"/>
                  </a:moveTo>
                  <a:lnTo>
                    <a:pt x="1039636" y="0"/>
                  </a:lnTo>
                  <a:lnTo>
                    <a:pt x="1039636" y="290356"/>
                  </a:lnTo>
                  <a:lnTo>
                    <a:pt x="0" y="290356"/>
                  </a:lnTo>
                  <a:close/>
                </a:path>
              </a:pathLst>
            </a:custGeom>
            <a:solidFill>
              <a:srgbClr val="FE006E"/>
            </a:solidFill>
          </p:spPr>
          <p:txBody>
            <a:bodyPr/>
            <a:lstStyle/>
            <a:p>
              <a:endParaRPr lang="en-GB" sz="1200">
                <a:latin typeface="Jost Black" pitchFamily="2" charset="0"/>
                <a:ea typeface="Jost Black" pitchFamily="2" charset="0"/>
              </a:endParaRPr>
            </a:p>
          </p:txBody>
        </p:sp>
        <p:sp>
          <p:nvSpPr>
            <p:cNvPr id="40" name="TextBox 40"/>
            <p:cNvSpPr txBox="1"/>
            <p:nvPr/>
          </p:nvSpPr>
          <p:spPr>
            <a:xfrm>
              <a:off x="0" y="-38100"/>
              <a:ext cx="1039636" cy="328456"/>
            </a:xfrm>
            <a:prstGeom prst="rect">
              <a:avLst/>
            </a:prstGeom>
          </p:spPr>
          <p:txBody>
            <a:bodyPr lIns="33867" tIns="33867" rIns="33867" bIns="33867" rtlCol="0" anchor="ctr"/>
            <a:lstStyle/>
            <a:p>
              <a:pPr algn="ctr">
                <a:lnSpc>
                  <a:spcPts val="2053"/>
                </a:lnSpc>
              </a:pPr>
              <a:r>
                <a:rPr lang="en-US" sz="1600" b="1" dirty="0">
                  <a:solidFill>
                    <a:srgbClr val="00283B"/>
                  </a:solidFill>
                  <a:latin typeface="Jost Black" pitchFamily="2" charset="0"/>
                  <a:ea typeface="Jost Black" pitchFamily="2" charset="0"/>
                  <a:cs typeface="Jost 2 Heavy"/>
                  <a:sym typeface="Jost 2 Heavy"/>
                </a:rPr>
                <a:t>ENCOURAGE CURIOSITY</a:t>
              </a:r>
            </a:p>
          </p:txBody>
        </p:sp>
      </p:grpSp>
      <p:sp>
        <p:nvSpPr>
          <p:cNvPr id="41" name="TextBox 41"/>
          <p:cNvSpPr txBox="1"/>
          <p:nvPr/>
        </p:nvSpPr>
        <p:spPr>
          <a:xfrm>
            <a:off x="1549890" y="904121"/>
            <a:ext cx="9092221" cy="868828"/>
          </a:xfrm>
          <a:prstGeom prst="rect">
            <a:avLst/>
          </a:prstGeom>
        </p:spPr>
        <p:txBody>
          <a:bodyPr lIns="0" tIns="0" rIns="0" bIns="0" rtlCol="0" anchor="t">
            <a:spAutoFit/>
          </a:bodyPr>
          <a:lstStyle/>
          <a:p>
            <a:pPr algn="ctr">
              <a:lnSpc>
                <a:spcPts val="3334"/>
              </a:lnSpc>
            </a:pPr>
            <a:r>
              <a:rPr lang="en-US" sz="3334" b="1" dirty="0">
                <a:solidFill>
                  <a:srgbClr val="00283B"/>
                </a:solidFill>
                <a:latin typeface="Jost Black" pitchFamily="2" charset="0"/>
                <a:ea typeface="Jost Black" pitchFamily="2" charset="0"/>
                <a:cs typeface="Jost 2 Heavy"/>
                <a:sym typeface="Jost 2 Heavy"/>
              </a:rPr>
              <a:t>“WHAT CAN I DO IN THE NEXT 6 MONTHS TO GET AI-READY?”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BC192-8DD4-DD02-6CA3-8A952C00E3A8}"/>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9660C0BC-D86E-E8F2-3E54-D0FE3258DC11}"/>
              </a:ext>
            </a:extLst>
          </p:cNvPr>
          <p:cNvSpPr/>
          <p:nvPr/>
        </p:nvSpPr>
        <p:spPr>
          <a:xfrm>
            <a:off x="0" y="1010231"/>
            <a:ext cx="12192000" cy="5847769"/>
          </a:xfrm>
          <a:prstGeom prst="rect">
            <a:avLst/>
          </a:prstGeom>
          <a:solidFill>
            <a:srgbClr val="002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5874A9E-CCF8-F7B0-A818-D7D895F8D02B}"/>
              </a:ext>
            </a:extLst>
          </p:cNvPr>
          <p:cNvSpPr>
            <a:spLocks noGrp="1"/>
          </p:cNvSpPr>
          <p:nvPr>
            <p:ph type="title"/>
          </p:nvPr>
        </p:nvSpPr>
        <p:spPr/>
        <p:txBody>
          <a:bodyPr/>
          <a:lstStyle/>
          <a:p>
            <a:r>
              <a:rPr lang="en-GB" dirty="0"/>
              <a:t>THREE KEY TAKEAWAYS</a:t>
            </a:r>
          </a:p>
        </p:txBody>
      </p:sp>
      <p:grpSp>
        <p:nvGrpSpPr>
          <p:cNvPr id="82" name="Group 81">
            <a:extLst>
              <a:ext uri="{FF2B5EF4-FFF2-40B4-BE49-F238E27FC236}">
                <a16:creationId xmlns:a16="http://schemas.microsoft.com/office/drawing/2014/main" id="{F0B1BCF1-5314-EB5B-866B-14963D40F042}"/>
              </a:ext>
            </a:extLst>
          </p:cNvPr>
          <p:cNvGrpSpPr/>
          <p:nvPr/>
        </p:nvGrpSpPr>
        <p:grpSpPr>
          <a:xfrm>
            <a:off x="768606" y="1755841"/>
            <a:ext cx="3420000" cy="3312000"/>
            <a:chOff x="1398270" y="2547401"/>
            <a:chExt cx="2692450" cy="2395956"/>
          </a:xfrm>
        </p:grpSpPr>
        <p:sp>
          <p:nvSpPr>
            <p:cNvPr id="56" name="Text 2">
              <a:extLst>
                <a:ext uri="{FF2B5EF4-FFF2-40B4-BE49-F238E27FC236}">
                  <a16:creationId xmlns:a16="http://schemas.microsoft.com/office/drawing/2014/main" id="{70E27EDE-E84F-5017-169D-E2C3E95E1264}"/>
                </a:ext>
              </a:extLst>
            </p:cNvPr>
            <p:cNvSpPr/>
            <p:nvPr/>
          </p:nvSpPr>
          <p:spPr>
            <a:xfrm>
              <a:off x="1398270" y="2607203"/>
              <a:ext cx="2692450" cy="2336154"/>
            </a:xfrm>
            <a:prstGeom prst="roundRect">
              <a:avLst>
                <a:gd name="adj" fmla="val 7295"/>
              </a:avLst>
            </a:prstGeom>
            <a:solidFill>
              <a:srgbClr val="00BCE4">
                <a:alpha val="10000"/>
              </a:srgbClr>
            </a:solidFill>
            <a:ln/>
          </p:spPr>
          <p:txBody>
            <a:bodyPr wrap="square" rtlCol="0" anchor="ctr"/>
            <a:lstStyle/>
            <a:p>
              <a:pPr marL="0" indent="0">
                <a:buNone/>
              </a:pPr>
              <a:endParaRPr lang="en-US" sz="2400">
                <a:latin typeface="Jost Medium" pitchFamily="2" charset="77"/>
                <a:ea typeface="Jost Medium" pitchFamily="2" charset="77"/>
              </a:endParaRPr>
            </a:p>
          </p:txBody>
        </p:sp>
        <p:sp>
          <p:nvSpPr>
            <p:cNvPr id="57" name="Shape 3">
              <a:extLst>
                <a:ext uri="{FF2B5EF4-FFF2-40B4-BE49-F238E27FC236}">
                  <a16:creationId xmlns:a16="http://schemas.microsoft.com/office/drawing/2014/main" id="{B27A569F-7CE5-809B-EEC7-83A6623160DE}"/>
                </a:ext>
              </a:extLst>
            </p:cNvPr>
            <p:cNvSpPr/>
            <p:nvPr/>
          </p:nvSpPr>
          <p:spPr>
            <a:xfrm>
              <a:off x="1398270" y="2547401"/>
              <a:ext cx="2692450" cy="0"/>
            </a:xfrm>
            <a:prstGeom prst="line">
              <a:avLst/>
            </a:prstGeom>
            <a:noFill/>
            <a:ln w="47625">
              <a:solidFill>
                <a:srgbClr val="00BCE4"/>
              </a:solidFill>
              <a:prstDash val="solid"/>
            </a:ln>
          </p:spPr>
          <p:txBody>
            <a:bodyPr/>
            <a:lstStyle/>
            <a:p>
              <a:endParaRPr lang="en-US" sz="2400">
                <a:latin typeface="Jost Medium" pitchFamily="2" charset="77"/>
                <a:ea typeface="Jost Medium" pitchFamily="2" charset="77"/>
              </a:endParaRPr>
            </a:p>
          </p:txBody>
        </p:sp>
        <p:grpSp>
          <p:nvGrpSpPr>
            <p:cNvPr id="81" name="Group 80">
              <a:extLst>
                <a:ext uri="{FF2B5EF4-FFF2-40B4-BE49-F238E27FC236}">
                  <a16:creationId xmlns:a16="http://schemas.microsoft.com/office/drawing/2014/main" id="{01375A1B-BBA0-6074-1963-A053859157A1}"/>
                </a:ext>
              </a:extLst>
            </p:cNvPr>
            <p:cNvGrpSpPr/>
            <p:nvPr/>
          </p:nvGrpSpPr>
          <p:grpSpPr>
            <a:xfrm>
              <a:off x="1604517" y="2793981"/>
              <a:ext cx="2302308" cy="2008320"/>
              <a:chOff x="1604517" y="2793981"/>
              <a:chExt cx="2302308" cy="2008320"/>
            </a:xfrm>
          </p:grpSpPr>
          <p:sp>
            <p:nvSpPr>
              <p:cNvPr id="58" name="Text 4">
                <a:extLst>
                  <a:ext uri="{FF2B5EF4-FFF2-40B4-BE49-F238E27FC236}">
                    <a16:creationId xmlns:a16="http://schemas.microsoft.com/office/drawing/2014/main" id="{88964F89-2308-62EF-C86F-5F4C5D61D134}"/>
                  </a:ext>
                </a:extLst>
              </p:cNvPr>
              <p:cNvSpPr/>
              <p:nvPr/>
            </p:nvSpPr>
            <p:spPr>
              <a:xfrm>
                <a:off x="1626870" y="2793981"/>
                <a:ext cx="457200" cy="457200"/>
              </a:xfrm>
              <a:prstGeom prst="roundRect">
                <a:avLst>
                  <a:gd name="adj" fmla="val 25000"/>
                </a:avLst>
              </a:prstGeom>
              <a:solidFill>
                <a:srgbClr val="00BCE4"/>
              </a:solidFill>
              <a:ln/>
            </p:spPr>
            <p:txBody>
              <a:bodyPr wrap="square" rtlCol="0" anchor="ctr"/>
              <a:lstStyle/>
              <a:p>
                <a:pPr marL="0" indent="0">
                  <a:buNone/>
                </a:pPr>
                <a:endParaRPr lang="en-US" sz="2400">
                  <a:latin typeface="Jost Medium" pitchFamily="2" charset="77"/>
                  <a:ea typeface="Jost Medium" pitchFamily="2" charset="77"/>
                </a:endParaRPr>
              </a:p>
            </p:txBody>
          </p:sp>
          <p:sp>
            <p:nvSpPr>
              <p:cNvPr id="59" name="Text 5">
                <a:extLst>
                  <a:ext uri="{FF2B5EF4-FFF2-40B4-BE49-F238E27FC236}">
                    <a16:creationId xmlns:a16="http://schemas.microsoft.com/office/drawing/2014/main" id="{78898621-210B-559E-0426-8DCB67D91EAE}"/>
                  </a:ext>
                </a:extLst>
              </p:cNvPr>
              <p:cNvSpPr/>
              <p:nvPr/>
            </p:nvSpPr>
            <p:spPr>
              <a:xfrm>
                <a:off x="1669311" y="2928930"/>
                <a:ext cx="372319" cy="444997"/>
              </a:xfrm>
              <a:prstGeom prst="rect">
                <a:avLst/>
              </a:prstGeom>
              <a:noFill/>
              <a:ln/>
            </p:spPr>
            <p:txBody>
              <a:bodyPr wrap="square" lIns="0" tIns="0" rIns="0" bIns="0" rtlCol="0" anchor="t"/>
              <a:lstStyle/>
              <a:p>
                <a:pPr marL="0" indent="0" algn="l">
                  <a:lnSpc>
                    <a:spcPts val="2520"/>
                  </a:lnSpc>
                  <a:buNone/>
                </a:pPr>
                <a:r>
                  <a:rPr lang="en-US" sz="2400" b="1" dirty="0">
                    <a:solidFill>
                      <a:srgbClr val="00283B"/>
                    </a:solidFill>
                    <a:latin typeface="Jost Black" pitchFamily="2" charset="77"/>
                    <a:ea typeface="Jost Black" pitchFamily="2" charset="77"/>
                    <a:cs typeface="Arial" pitchFamily="34" charset="-120"/>
                  </a:rPr>
                  <a:t> </a:t>
                </a:r>
                <a:r>
                  <a:rPr lang="en-US" sz="2800" b="1" dirty="0">
                    <a:solidFill>
                      <a:srgbClr val="00283B"/>
                    </a:solidFill>
                    <a:latin typeface="Jost Black" pitchFamily="2" charset="77"/>
                    <a:ea typeface="Jost Black" pitchFamily="2" charset="77"/>
                    <a:cs typeface="Arial" pitchFamily="34" charset="-120"/>
                  </a:rPr>
                  <a:t>1</a:t>
                </a:r>
                <a:endParaRPr lang="en-US" sz="2400" dirty="0">
                  <a:latin typeface="Jost Medium" pitchFamily="2" charset="77"/>
                  <a:ea typeface="Jost Medium" pitchFamily="2" charset="77"/>
                </a:endParaRPr>
              </a:p>
            </p:txBody>
          </p:sp>
          <p:sp>
            <p:nvSpPr>
              <p:cNvPr id="60" name="Text 6">
                <a:extLst>
                  <a:ext uri="{FF2B5EF4-FFF2-40B4-BE49-F238E27FC236}">
                    <a16:creationId xmlns:a16="http://schemas.microsoft.com/office/drawing/2014/main" id="{63E6F680-92EF-F636-1239-647371350E88}"/>
                  </a:ext>
                </a:extLst>
              </p:cNvPr>
              <p:cNvSpPr/>
              <p:nvPr/>
            </p:nvSpPr>
            <p:spPr>
              <a:xfrm>
                <a:off x="1604517" y="3568183"/>
                <a:ext cx="2279955" cy="445591"/>
              </a:xfrm>
              <a:prstGeom prst="rect">
                <a:avLst/>
              </a:prstGeom>
              <a:noFill/>
              <a:ln/>
            </p:spPr>
            <p:txBody>
              <a:bodyPr wrap="square" lIns="0" tIns="0" rIns="0" bIns="0" rtlCol="0" anchor="t"/>
              <a:lstStyle/>
              <a:p>
                <a:pPr marL="0" indent="0" algn="l">
                  <a:lnSpc>
                    <a:spcPts val="1755"/>
                  </a:lnSpc>
                  <a:buNone/>
                </a:pPr>
                <a:r>
                  <a:rPr lang="en-US" sz="2000" b="1" dirty="0">
                    <a:solidFill>
                      <a:srgbClr val="FFFFFF"/>
                    </a:solidFill>
                    <a:latin typeface="Jost Black" pitchFamily="2" charset="77"/>
                    <a:ea typeface="Jost Black" pitchFamily="2" charset="77"/>
                    <a:cs typeface="Arial" pitchFamily="34" charset="-120"/>
                  </a:rPr>
                  <a:t>Experiment boldly, but with guardrails</a:t>
                </a:r>
                <a:endParaRPr lang="en-US" sz="2000" dirty="0">
                  <a:latin typeface="Jost Medium" pitchFamily="2" charset="77"/>
                  <a:ea typeface="Jost Medium" pitchFamily="2" charset="77"/>
                </a:endParaRPr>
              </a:p>
            </p:txBody>
          </p:sp>
          <p:sp>
            <p:nvSpPr>
              <p:cNvPr id="61" name="Text 7">
                <a:extLst>
                  <a:ext uri="{FF2B5EF4-FFF2-40B4-BE49-F238E27FC236}">
                    <a16:creationId xmlns:a16="http://schemas.microsoft.com/office/drawing/2014/main" id="{49AAB412-4904-BFB9-0DE4-8409FDCCFD98}"/>
                  </a:ext>
                </a:extLst>
              </p:cNvPr>
              <p:cNvSpPr/>
              <p:nvPr/>
            </p:nvSpPr>
            <p:spPr>
              <a:xfrm>
                <a:off x="1626870" y="4208030"/>
                <a:ext cx="2279955" cy="594271"/>
              </a:xfrm>
              <a:prstGeom prst="rect">
                <a:avLst/>
              </a:prstGeom>
              <a:noFill/>
              <a:ln/>
            </p:spPr>
            <p:txBody>
              <a:bodyPr wrap="square" lIns="0" tIns="0" rIns="0" bIns="0" rtlCol="0" anchor="t"/>
              <a:lstStyle/>
              <a:p>
                <a:pPr marL="0" indent="0" algn="l">
                  <a:lnSpc>
                    <a:spcPts val="1560"/>
                  </a:lnSpc>
                  <a:spcBef>
                    <a:spcPts val="1200"/>
                  </a:spcBef>
                  <a:buNone/>
                </a:pPr>
                <a:r>
                  <a:rPr lang="en-US" sz="1600" dirty="0">
                    <a:solidFill>
                      <a:schemeClr val="bg1"/>
                    </a:solidFill>
                    <a:latin typeface="Jost Medium" pitchFamily="2" charset="77"/>
                    <a:ea typeface="Jost Medium" pitchFamily="2" charset="77"/>
                    <a:cs typeface="Arial" pitchFamily="34" charset="-120"/>
                  </a:rPr>
                  <a:t>You can't afford to wait, but you also can't wing it. Set clear boundaries and dive in.</a:t>
                </a:r>
                <a:endParaRPr lang="en-US" sz="1600" dirty="0">
                  <a:solidFill>
                    <a:schemeClr val="bg1"/>
                  </a:solidFill>
                  <a:latin typeface="Jost Medium" pitchFamily="2" charset="77"/>
                  <a:ea typeface="Jost Medium" pitchFamily="2" charset="77"/>
                </a:endParaRPr>
              </a:p>
            </p:txBody>
          </p:sp>
        </p:grpSp>
      </p:grpSp>
      <p:grpSp>
        <p:nvGrpSpPr>
          <p:cNvPr id="83" name="Group 82">
            <a:extLst>
              <a:ext uri="{FF2B5EF4-FFF2-40B4-BE49-F238E27FC236}">
                <a16:creationId xmlns:a16="http://schemas.microsoft.com/office/drawing/2014/main" id="{C5DC4F7B-9809-4939-58F0-32B14733A9CC}"/>
              </a:ext>
            </a:extLst>
          </p:cNvPr>
          <p:cNvGrpSpPr/>
          <p:nvPr/>
        </p:nvGrpSpPr>
        <p:grpSpPr>
          <a:xfrm>
            <a:off x="4450585" y="1727124"/>
            <a:ext cx="3420000" cy="3312000"/>
            <a:chOff x="4243120" y="2529959"/>
            <a:chExt cx="2692450" cy="2413397"/>
          </a:xfrm>
        </p:grpSpPr>
        <p:sp>
          <p:nvSpPr>
            <p:cNvPr id="63" name="Shape 9">
              <a:extLst>
                <a:ext uri="{FF2B5EF4-FFF2-40B4-BE49-F238E27FC236}">
                  <a16:creationId xmlns:a16="http://schemas.microsoft.com/office/drawing/2014/main" id="{1D8C392E-737D-66BE-4A5E-3FC62672B84F}"/>
                </a:ext>
              </a:extLst>
            </p:cNvPr>
            <p:cNvSpPr/>
            <p:nvPr/>
          </p:nvSpPr>
          <p:spPr>
            <a:xfrm>
              <a:off x="4243120" y="2553772"/>
              <a:ext cx="2692450" cy="0"/>
            </a:xfrm>
            <a:prstGeom prst="line">
              <a:avLst/>
            </a:prstGeom>
            <a:noFill/>
            <a:ln w="47625">
              <a:solidFill>
                <a:srgbClr val="FE006E"/>
              </a:solidFill>
              <a:prstDash val="solid"/>
            </a:ln>
          </p:spPr>
          <p:txBody>
            <a:bodyPr/>
            <a:lstStyle/>
            <a:p>
              <a:endParaRPr lang="en-US" sz="2400">
                <a:latin typeface="Jost Medium" pitchFamily="2" charset="77"/>
                <a:ea typeface="Jost Medium" pitchFamily="2" charset="77"/>
              </a:endParaRPr>
            </a:p>
          </p:txBody>
        </p:sp>
        <p:grpSp>
          <p:nvGrpSpPr>
            <p:cNvPr id="80" name="Group 79">
              <a:extLst>
                <a:ext uri="{FF2B5EF4-FFF2-40B4-BE49-F238E27FC236}">
                  <a16:creationId xmlns:a16="http://schemas.microsoft.com/office/drawing/2014/main" id="{78E6012D-465D-8A26-5F9E-E1A33583E005}"/>
                </a:ext>
              </a:extLst>
            </p:cNvPr>
            <p:cNvGrpSpPr/>
            <p:nvPr/>
          </p:nvGrpSpPr>
          <p:grpSpPr>
            <a:xfrm>
              <a:off x="4243120" y="2529959"/>
              <a:ext cx="2692450" cy="2413397"/>
              <a:chOff x="4243120" y="2529959"/>
              <a:chExt cx="2692450" cy="2413397"/>
            </a:xfrm>
          </p:grpSpPr>
          <p:sp>
            <p:nvSpPr>
              <p:cNvPr id="62" name="Text 8">
                <a:extLst>
                  <a:ext uri="{FF2B5EF4-FFF2-40B4-BE49-F238E27FC236}">
                    <a16:creationId xmlns:a16="http://schemas.microsoft.com/office/drawing/2014/main" id="{7413F0C5-3897-F215-4543-E48B054DD47B}"/>
                  </a:ext>
                </a:extLst>
              </p:cNvPr>
              <p:cNvSpPr/>
              <p:nvPr/>
            </p:nvSpPr>
            <p:spPr>
              <a:xfrm>
                <a:off x="4243120" y="2529959"/>
                <a:ext cx="2692450" cy="2413397"/>
              </a:xfrm>
              <a:prstGeom prst="roundRect">
                <a:avLst>
                  <a:gd name="adj" fmla="val 7893"/>
                </a:avLst>
              </a:prstGeom>
              <a:solidFill>
                <a:srgbClr val="FE006E">
                  <a:alpha val="10000"/>
                </a:srgbClr>
              </a:solidFill>
              <a:ln/>
            </p:spPr>
            <p:txBody>
              <a:bodyPr wrap="square" rtlCol="0" anchor="ctr"/>
              <a:lstStyle/>
              <a:p>
                <a:pPr marL="0" indent="0">
                  <a:buNone/>
                </a:pPr>
                <a:endParaRPr lang="en-US" sz="2400">
                  <a:latin typeface="Jost Medium" pitchFamily="2" charset="77"/>
                  <a:ea typeface="Jost Medium" pitchFamily="2" charset="77"/>
                </a:endParaRPr>
              </a:p>
            </p:txBody>
          </p:sp>
          <p:sp>
            <p:nvSpPr>
              <p:cNvPr id="64" name="Text 10">
                <a:extLst>
                  <a:ext uri="{FF2B5EF4-FFF2-40B4-BE49-F238E27FC236}">
                    <a16:creationId xmlns:a16="http://schemas.microsoft.com/office/drawing/2014/main" id="{02E9E1FC-71EF-8567-1860-48C218EF56A0}"/>
                  </a:ext>
                </a:extLst>
              </p:cNvPr>
              <p:cNvSpPr/>
              <p:nvPr/>
            </p:nvSpPr>
            <p:spPr>
              <a:xfrm>
                <a:off x="4471720" y="2806184"/>
                <a:ext cx="457200" cy="457200"/>
              </a:xfrm>
              <a:prstGeom prst="roundRect">
                <a:avLst>
                  <a:gd name="adj" fmla="val 25000"/>
                </a:avLst>
              </a:prstGeom>
              <a:solidFill>
                <a:srgbClr val="FE006E"/>
              </a:solidFill>
              <a:ln/>
            </p:spPr>
            <p:txBody>
              <a:bodyPr wrap="square" rtlCol="0" anchor="ctr"/>
              <a:lstStyle/>
              <a:p>
                <a:pPr marL="0" indent="0">
                  <a:buNone/>
                </a:pPr>
                <a:endParaRPr lang="en-US" sz="2400">
                  <a:latin typeface="Jost Medium" pitchFamily="2" charset="77"/>
                  <a:ea typeface="Jost Medium" pitchFamily="2" charset="77"/>
                </a:endParaRPr>
              </a:p>
            </p:txBody>
          </p:sp>
          <p:sp>
            <p:nvSpPr>
              <p:cNvPr id="65" name="Text 11">
                <a:extLst>
                  <a:ext uri="{FF2B5EF4-FFF2-40B4-BE49-F238E27FC236}">
                    <a16:creationId xmlns:a16="http://schemas.microsoft.com/office/drawing/2014/main" id="{DFA61B36-96EA-D68A-D1A0-9C00CB94DB0E}"/>
                  </a:ext>
                </a:extLst>
              </p:cNvPr>
              <p:cNvSpPr/>
              <p:nvPr/>
            </p:nvSpPr>
            <p:spPr>
              <a:xfrm>
                <a:off x="4577074" y="2916170"/>
                <a:ext cx="129793" cy="319980"/>
              </a:xfrm>
              <a:prstGeom prst="rect">
                <a:avLst/>
              </a:prstGeom>
              <a:noFill/>
              <a:ln/>
            </p:spPr>
            <p:txBody>
              <a:bodyPr wrap="square" lIns="0" tIns="0" rIns="0" bIns="0" rtlCol="0" anchor="t"/>
              <a:lstStyle/>
              <a:p>
                <a:pPr marL="0" indent="0" algn="l">
                  <a:lnSpc>
                    <a:spcPts val="2520"/>
                  </a:lnSpc>
                  <a:buNone/>
                </a:pPr>
                <a:r>
                  <a:rPr lang="en-US" sz="2800" b="1" dirty="0">
                    <a:solidFill>
                      <a:srgbClr val="FFFFFF"/>
                    </a:solidFill>
                    <a:latin typeface="Jost Black" pitchFamily="2" charset="77"/>
                    <a:ea typeface="Jost Black" pitchFamily="2" charset="77"/>
                    <a:cs typeface="Arial" pitchFamily="34" charset="-120"/>
                  </a:rPr>
                  <a:t>2</a:t>
                </a:r>
                <a:endParaRPr lang="en-US" sz="2400" dirty="0">
                  <a:latin typeface="Jost Medium" pitchFamily="2" charset="77"/>
                  <a:ea typeface="Jost Medium" pitchFamily="2" charset="77"/>
                </a:endParaRPr>
              </a:p>
            </p:txBody>
          </p:sp>
          <p:sp>
            <p:nvSpPr>
              <p:cNvPr id="66" name="Text 12">
                <a:extLst>
                  <a:ext uri="{FF2B5EF4-FFF2-40B4-BE49-F238E27FC236}">
                    <a16:creationId xmlns:a16="http://schemas.microsoft.com/office/drawing/2014/main" id="{B8AFD1EA-BEC6-320B-919B-AF9BFD195B55}"/>
                  </a:ext>
                </a:extLst>
              </p:cNvPr>
              <p:cNvSpPr/>
              <p:nvPr/>
            </p:nvSpPr>
            <p:spPr>
              <a:xfrm>
                <a:off x="4471720" y="3568184"/>
                <a:ext cx="2279955" cy="445591"/>
              </a:xfrm>
              <a:prstGeom prst="rect">
                <a:avLst/>
              </a:prstGeom>
              <a:noFill/>
              <a:ln/>
            </p:spPr>
            <p:txBody>
              <a:bodyPr wrap="square" lIns="0" tIns="0" rIns="0" bIns="0" rtlCol="0" anchor="t"/>
              <a:lstStyle/>
              <a:p>
                <a:pPr marL="0" indent="0" algn="l">
                  <a:lnSpc>
                    <a:spcPts val="1755"/>
                  </a:lnSpc>
                  <a:buNone/>
                </a:pPr>
                <a:r>
                  <a:rPr lang="en-US" sz="2000" b="1" dirty="0">
                    <a:solidFill>
                      <a:srgbClr val="FFFFFF"/>
                    </a:solidFill>
                    <a:latin typeface="Jost Black" pitchFamily="2" charset="77"/>
                    <a:ea typeface="Jost Black" pitchFamily="2" charset="77"/>
                    <a:cs typeface="Arial" pitchFamily="34" charset="-120"/>
                  </a:rPr>
                  <a:t>Free tools have hidden costs</a:t>
                </a:r>
                <a:endParaRPr lang="en-US" sz="2000" dirty="0">
                  <a:latin typeface="Jost Medium" pitchFamily="2" charset="77"/>
                  <a:ea typeface="Jost Medium" pitchFamily="2" charset="77"/>
                </a:endParaRPr>
              </a:p>
            </p:txBody>
          </p:sp>
          <p:sp>
            <p:nvSpPr>
              <p:cNvPr id="67" name="Text 13">
                <a:extLst>
                  <a:ext uri="{FF2B5EF4-FFF2-40B4-BE49-F238E27FC236}">
                    <a16:creationId xmlns:a16="http://schemas.microsoft.com/office/drawing/2014/main" id="{96931365-65FD-3460-D7A5-81BC7BA7BA6A}"/>
                  </a:ext>
                </a:extLst>
              </p:cNvPr>
              <p:cNvSpPr/>
              <p:nvPr/>
            </p:nvSpPr>
            <p:spPr>
              <a:xfrm>
                <a:off x="4449292" y="4214599"/>
                <a:ext cx="2279955" cy="396180"/>
              </a:xfrm>
              <a:prstGeom prst="rect">
                <a:avLst/>
              </a:prstGeom>
              <a:noFill/>
              <a:ln/>
            </p:spPr>
            <p:txBody>
              <a:bodyPr wrap="square" lIns="0" tIns="0" rIns="0" bIns="0" rtlCol="0" anchor="t"/>
              <a:lstStyle/>
              <a:p>
                <a:pPr marL="0" indent="0" algn="l">
                  <a:lnSpc>
                    <a:spcPts val="1560"/>
                  </a:lnSpc>
                  <a:spcBef>
                    <a:spcPts val="1200"/>
                  </a:spcBef>
                  <a:buNone/>
                </a:pPr>
                <a:r>
                  <a:rPr lang="en-US" sz="1600" dirty="0">
                    <a:solidFill>
                      <a:schemeClr val="bg1"/>
                    </a:solidFill>
                    <a:latin typeface="Jost Medium" pitchFamily="2" charset="77"/>
                    <a:ea typeface="Jost Medium" pitchFamily="2" charset="77"/>
                    <a:cs typeface="Arial" pitchFamily="34" charset="-120"/>
                  </a:rPr>
                  <a:t>If you're not paying for the product, you might be the product. Invest in security.</a:t>
                </a:r>
                <a:endParaRPr lang="en-US" sz="1600" dirty="0">
                  <a:solidFill>
                    <a:schemeClr val="bg1"/>
                  </a:solidFill>
                  <a:latin typeface="Jost Medium" pitchFamily="2" charset="77"/>
                  <a:ea typeface="Jost Medium" pitchFamily="2" charset="77"/>
                </a:endParaRPr>
              </a:p>
            </p:txBody>
          </p:sp>
        </p:grpSp>
      </p:grpSp>
      <p:grpSp>
        <p:nvGrpSpPr>
          <p:cNvPr id="79" name="Group 78">
            <a:extLst>
              <a:ext uri="{FF2B5EF4-FFF2-40B4-BE49-F238E27FC236}">
                <a16:creationId xmlns:a16="http://schemas.microsoft.com/office/drawing/2014/main" id="{DF7DC7B7-B2AE-206C-46FC-65947B34116B}"/>
              </a:ext>
            </a:extLst>
          </p:cNvPr>
          <p:cNvGrpSpPr/>
          <p:nvPr/>
        </p:nvGrpSpPr>
        <p:grpSpPr>
          <a:xfrm>
            <a:off x="8295034" y="1727124"/>
            <a:ext cx="3420000" cy="3312000"/>
            <a:chOff x="7087969" y="2529959"/>
            <a:chExt cx="2692450" cy="2413397"/>
          </a:xfrm>
        </p:grpSpPr>
        <p:sp>
          <p:nvSpPr>
            <p:cNvPr id="68" name="Text 14">
              <a:extLst>
                <a:ext uri="{FF2B5EF4-FFF2-40B4-BE49-F238E27FC236}">
                  <a16:creationId xmlns:a16="http://schemas.microsoft.com/office/drawing/2014/main" id="{70BB6062-FFEE-9E2C-16AB-8F8CFB1E9243}"/>
                </a:ext>
              </a:extLst>
            </p:cNvPr>
            <p:cNvSpPr/>
            <p:nvPr/>
          </p:nvSpPr>
          <p:spPr>
            <a:xfrm>
              <a:off x="7087969" y="2529959"/>
              <a:ext cx="2692450" cy="2413397"/>
            </a:xfrm>
            <a:prstGeom prst="roundRect">
              <a:avLst>
                <a:gd name="adj" fmla="val 7893"/>
              </a:avLst>
            </a:prstGeom>
            <a:solidFill>
              <a:srgbClr val="00BCE4">
                <a:alpha val="10000"/>
              </a:srgbClr>
            </a:solidFill>
            <a:ln/>
          </p:spPr>
          <p:txBody>
            <a:bodyPr wrap="square" rtlCol="0" anchor="ctr"/>
            <a:lstStyle/>
            <a:p>
              <a:pPr marL="0" indent="0">
                <a:buNone/>
              </a:pPr>
              <a:endParaRPr lang="en-US" sz="2400">
                <a:latin typeface="Jost Medium" pitchFamily="2" charset="77"/>
                <a:ea typeface="Jost Medium" pitchFamily="2" charset="77"/>
              </a:endParaRPr>
            </a:p>
          </p:txBody>
        </p:sp>
        <p:sp>
          <p:nvSpPr>
            <p:cNvPr id="69" name="Shape 15">
              <a:extLst>
                <a:ext uri="{FF2B5EF4-FFF2-40B4-BE49-F238E27FC236}">
                  <a16:creationId xmlns:a16="http://schemas.microsoft.com/office/drawing/2014/main" id="{AD23275F-6B24-6922-4776-4C27D6E49A67}"/>
                </a:ext>
              </a:extLst>
            </p:cNvPr>
            <p:cNvSpPr/>
            <p:nvPr/>
          </p:nvSpPr>
          <p:spPr>
            <a:xfrm>
              <a:off x="7087969" y="2553772"/>
              <a:ext cx="2692450" cy="0"/>
            </a:xfrm>
            <a:prstGeom prst="line">
              <a:avLst/>
            </a:prstGeom>
            <a:noFill/>
            <a:ln w="47625">
              <a:solidFill>
                <a:srgbClr val="00BCE4"/>
              </a:solidFill>
              <a:prstDash val="solid"/>
            </a:ln>
          </p:spPr>
          <p:txBody>
            <a:bodyPr/>
            <a:lstStyle/>
            <a:p>
              <a:endParaRPr lang="en-US" sz="2400">
                <a:latin typeface="Jost Medium" pitchFamily="2" charset="77"/>
                <a:ea typeface="Jost Medium" pitchFamily="2" charset="77"/>
              </a:endParaRPr>
            </a:p>
          </p:txBody>
        </p:sp>
        <p:sp>
          <p:nvSpPr>
            <p:cNvPr id="70" name="Text 16">
              <a:extLst>
                <a:ext uri="{FF2B5EF4-FFF2-40B4-BE49-F238E27FC236}">
                  <a16:creationId xmlns:a16="http://schemas.microsoft.com/office/drawing/2014/main" id="{1E6812BA-1903-FD09-8E46-CC674D9C195E}"/>
                </a:ext>
              </a:extLst>
            </p:cNvPr>
            <p:cNvSpPr/>
            <p:nvPr/>
          </p:nvSpPr>
          <p:spPr>
            <a:xfrm>
              <a:off x="7316569" y="2806184"/>
              <a:ext cx="457200" cy="457200"/>
            </a:xfrm>
            <a:prstGeom prst="roundRect">
              <a:avLst>
                <a:gd name="adj" fmla="val 25000"/>
              </a:avLst>
            </a:prstGeom>
            <a:solidFill>
              <a:srgbClr val="00BCE4"/>
            </a:solidFill>
            <a:ln/>
          </p:spPr>
          <p:txBody>
            <a:bodyPr wrap="square" rtlCol="0" anchor="ctr"/>
            <a:lstStyle/>
            <a:p>
              <a:pPr marL="0" indent="0">
                <a:buNone/>
              </a:pPr>
              <a:endParaRPr lang="en-US" sz="2400">
                <a:latin typeface="Jost Medium" pitchFamily="2" charset="77"/>
                <a:ea typeface="Jost Medium" pitchFamily="2" charset="77"/>
              </a:endParaRPr>
            </a:p>
          </p:txBody>
        </p:sp>
        <p:sp>
          <p:nvSpPr>
            <p:cNvPr id="71" name="Text 17">
              <a:extLst>
                <a:ext uri="{FF2B5EF4-FFF2-40B4-BE49-F238E27FC236}">
                  <a16:creationId xmlns:a16="http://schemas.microsoft.com/office/drawing/2014/main" id="{10778DE7-D81D-4D5D-A770-6F2AB905D445}"/>
                </a:ext>
              </a:extLst>
            </p:cNvPr>
            <p:cNvSpPr/>
            <p:nvPr/>
          </p:nvSpPr>
          <p:spPr>
            <a:xfrm>
              <a:off x="7415376" y="2916170"/>
              <a:ext cx="129793" cy="319980"/>
            </a:xfrm>
            <a:prstGeom prst="rect">
              <a:avLst/>
            </a:prstGeom>
            <a:noFill/>
            <a:ln/>
          </p:spPr>
          <p:txBody>
            <a:bodyPr wrap="square" lIns="0" tIns="0" rIns="0" bIns="0" rtlCol="0" anchor="t"/>
            <a:lstStyle/>
            <a:p>
              <a:pPr marL="0" indent="0" algn="l">
                <a:lnSpc>
                  <a:spcPts val="2520"/>
                </a:lnSpc>
                <a:buNone/>
              </a:pPr>
              <a:r>
                <a:rPr lang="en-US" sz="2800" b="1" dirty="0">
                  <a:solidFill>
                    <a:srgbClr val="00283B"/>
                  </a:solidFill>
                  <a:latin typeface="Jost Black" pitchFamily="2" charset="77"/>
                  <a:ea typeface="Jost Black" pitchFamily="2" charset="77"/>
                  <a:cs typeface="Arial" pitchFamily="34" charset="-120"/>
                </a:rPr>
                <a:t>3</a:t>
              </a:r>
              <a:endParaRPr lang="en-US" sz="2800" dirty="0">
                <a:latin typeface="Jost Medium" pitchFamily="2" charset="77"/>
                <a:ea typeface="Jost Medium" pitchFamily="2" charset="77"/>
              </a:endParaRPr>
            </a:p>
          </p:txBody>
        </p:sp>
        <p:sp>
          <p:nvSpPr>
            <p:cNvPr id="72" name="Text 18">
              <a:extLst>
                <a:ext uri="{FF2B5EF4-FFF2-40B4-BE49-F238E27FC236}">
                  <a16:creationId xmlns:a16="http://schemas.microsoft.com/office/drawing/2014/main" id="{DDE0BF5B-BBC4-73D4-2C26-AA364A8A17FF}"/>
                </a:ext>
              </a:extLst>
            </p:cNvPr>
            <p:cNvSpPr/>
            <p:nvPr/>
          </p:nvSpPr>
          <p:spPr>
            <a:xfrm>
              <a:off x="7316569" y="3568184"/>
              <a:ext cx="2279955" cy="445591"/>
            </a:xfrm>
            <a:prstGeom prst="rect">
              <a:avLst/>
            </a:prstGeom>
            <a:noFill/>
            <a:ln/>
          </p:spPr>
          <p:txBody>
            <a:bodyPr wrap="square" lIns="0" tIns="0" rIns="0" bIns="0" rtlCol="0" anchor="t"/>
            <a:lstStyle/>
            <a:p>
              <a:pPr marL="0" indent="0" algn="l">
                <a:lnSpc>
                  <a:spcPts val="1755"/>
                </a:lnSpc>
                <a:buNone/>
              </a:pPr>
              <a:r>
                <a:rPr lang="en-US" sz="2000" b="1" dirty="0">
                  <a:solidFill>
                    <a:srgbClr val="FFFFFF"/>
                  </a:solidFill>
                  <a:latin typeface="Jost Black" pitchFamily="2" charset="77"/>
                  <a:ea typeface="Jost Black" pitchFamily="2" charset="77"/>
                  <a:cs typeface="Arial" pitchFamily="34" charset="-120"/>
                </a:rPr>
                <a:t>Foundations first, AI second</a:t>
              </a:r>
              <a:endParaRPr lang="en-US" sz="2000" dirty="0">
                <a:latin typeface="Jost Medium" pitchFamily="2" charset="77"/>
                <a:ea typeface="Jost Medium" pitchFamily="2" charset="77"/>
              </a:endParaRPr>
            </a:p>
          </p:txBody>
        </p:sp>
        <p:sp>
          <p:nvSpPr>
            <p:cNvPr id="73" name="Text 19">
              <a:extLst>
                <a:ext uri="{FF2B5EF4-FFF2-40B4-BE49-F238E27FC236}">
                  <a16:creationId xmlns:a16="http://schemas.microsoft.com/office/drawing/2014/main" id="{2BB5AE12-F73E-4EAC-77D2-7A88D50ED729}"/>
                </a:ext>
              </a:extLst>
            </p:cNvPr>
            <p:cNvSpPr/>
            <p:nvPr/>
          </p:nvSpPr>
          <p:spPr>
            <a:xfrm>
              <a:off x="7294216" y="4219605"/>
              <a:ext cx="2279955" cy="396180"/>
            </a:xfrm>
            <a:prstGeom prst="rect">
              <a:avLst/>
            </a:prstGeom>
            <a:noFill/>
            <a:ln/>
          </p:spPr>
          <p:txBody>
            <a:bodyPr wrap="square" lIns="0" tIns="0" rIns="0" bIns="0" rtlCol="0" anchor="t"/>
            <a:lstStyle/>
            <a:p>
              <a:pPr marL="0" indent="0" algn="l">
                <a:lnSpc>
                  <a:spcPts val="1560"/>
                </a:lnSpc>
                <a:spcBef>
                  <a:spcPts val="1200"/>
                </a:spcBef>
                <a:buNone/>
              </a:pPr>
              <a:r>
                <a:rPr lang="en-US" sz="1600" dirty="0">
                  <a:solidFill>
                    <a:schemeClr val="bg1"/>
                  </a:solidFill>
                  <a:latin typeface="Jost Medium" pitchFamily="2" charset="77"/>
                  <a:ea typeface="Jost Medium" pitchFamily="2" charset="77"/>
                  <a:cs typeface="Arial" pitchFamily="34" charset="-120"/>
                </a:rPr>
                <a:t>Cloud platform, clean data, confident team. Then layer on the AI magic.</a:t>
              </a:r>
              <a:endParaRPr lang="en-US" sz="1600" dirty="0">
                <a:solidFill>
                  <a:schemeClr val="bg1"/>
                </a:solidFill>
                <a:latin typeface="Jost Medium" pitchFamily="2" charset="77"/>
                <a:ea typeface="Jost Medium" pitchFamily="2" charset="77"/>
              </a:endParaRPr>
            </a:p>
          </p:txBody>
        </p:sp>
      </p:grpSp>
      <p:pic>
        <p:nvPicPr>
          <p:cNvPr id="74" name="Image 0" descr="/tmp/rasterized-gradient-890a844c.png">
            <a:extLst>
              <a:ext uri="{FF2B5EF4-FFF2-40B4-BE49-F238E27FC236}">
                <a16:creationId xmlns:a16="http://schemas.microsoft.com/office/drawing/2014/main" id="{4FC2F457-21AD-48DB-B3BD-45E39341CA7E}"/>
              </a:ext>
            </a:extLst>
          </p:cNvPr>
          <p:cNvPicPr>
            <a:picLocks noChangeAspect="1"/>
          </p:cNvPicPr>
          <p:nvPr/>
        </p:nvPicPr>
        <p:blipFill>
          <a:blip r:embed="rId2">
            <a:alphaModFix/>
          </a:blip>
          <a:stretch>
            <a:fillRect/>
          </a:stretch>
        </p:blipFill>
        <p:spPr>
          <a:xfrm>
            <a:off x="768606" y="5681163"/>
            <a:ext cx="10946428" cy="721965"/>
          </a:xfrm>
          <a:prstGeom prst="rect">
            <a:avLst/>
          </a:prstGeom>
        </p:spPr>
      </p:pic>
      <p:sp>
        <p:nvSpPr>
          <p:cNvPr id="75" name="Text 20">
            <a:extLst>
              <a:ext uri="{FF2B5EF4-FFF2-40B4-BE49-F238E27FC236}">
                <a16:creationId xmlns:a16="http://schemas.microsoft.com/office/drawing/2014/main" id="{507AC7CB-2241-D3C8-3C9D-51D499211C04}"/>
              </a:ext>
            </a:extLst>
          </p:cNvPr>
          <p:cNvSpPr/>
          <p:nvPr/>
        </p:nvSpPr>
        <p:spPr>
          <a:xfrm>
            <a:off x="2141982" y="5833563"/>
            <a:ext cx="8083296" cy="200025"/>
          </a:xfrm>
          <a:prstGeom prst="rect">
            <a:avLst/>
          </a:prstGeom>
          <a:noFill/>
          <a:ln/>
        </p:spPr>
        <p:txBody>
          <a:bodyPr wrap="square" lIns="0" tIns="0" rIns="0" bIns="0" rtlCol="0" anchor="t"/>
          <a:lstStyle/>
          <a:p>
            <a:pPr marL="0" indent="0" algn="ctr">
              <a:lnSpc>
                <a:spcPts val="1575"/>
              </a:lnSpc>
              <a:buNone/>
            </a:pPr>
            <a:r>
              <a:rPr lang="en-US" sz="1600" b="1" dirty="0">
                <a:solidFill>
                  <a:srgbClr val="FFFFFF"/>
                </a:solidFill>
                <a:latin typeface="Jost Black" pitchFamily="2" charset="77"/>
                <a:ea typeface="Jost Black" pitchFamily="2" charset="77"/>
                <a:cs typeface="Arial" pitchFamily="34" charset="-120"/>
              </a:rPr>
              <a:t>The real risk?</a:t>
            </a:r>
            <a:r>
              <a:rPr lang="en-US" sz="1600" dirty="0">
                <a:solidFill>
                  <a:srgbClr val="FFFFFF"/>
                </a:solidFill>
                <a:latin typeface="Jost Medium" pitchFamily="2" charset="77"/>
                <a:ea typeface="Jost Medium" pitchFamily="2" charset="77"/>
                <a:cs typeface="Arial" pitchFamily="34" charset="-120"/>
              </a:rPr>
              <a:t> Cost of doing nothing </a:t>
            </a:r>
            <a:r>
              <a:rPr lang="en-US" sz="1600" b="1" dirty="0">
                <a:solidFill>
                  <a:srgbClr val="FE006E"/>
                </a:solidFill>
                <a:latin typeface="Jost Black" pitchFamily="2" charset="77"/>
                <a:ea typeface="Jost Black" pitchFamily="2" charset="77"/>
                <a:cs typeface="Arial" pitchFamily="34" charset="-120"/>
              </a:rPr>
              <a:t>&gt;</a:t>
            </a:r>
            <a:r>
              <a:rPr lang="en-US" sz="1600" dirty="0">
                <a:solidFill>
                  <a:srgbClr val="FFFFFF"/>
                </a:solidFill>
                <a:latin typeface="Jost Medium" pitchFamily="2" charset="77"/>
                <a:ea typeface="Jost Medium" pitchFamily="2" charset="77"/>
                <a:cs typeface="Arial" pitchFamily="34" charset="-120"/>
              </a:rPr>
              <a:t> Cost of doing it wrong</a:t>
            </a:r>
            <a:endParaRPr lang="en-US" sz="1600" dirty="0">
              <a:latin typeface="Jost Medium" pitchFamily="2" charset="77"/>
              <a:ea typeface="Jost Medium" pitchFamily="2" charset="77"/>
            </a:endParaRPr>
          </a:p>
        </p:txBody>
      </p:sp>
      <p:sp>
        <p:nvSpPr>
          <p:cNvPr id="76" name="Text 21">
            <a:extLst>
              <a:ext uri="{FF2B5EF4-FFF2-40B4-BE49-F238E27FC236}">
                <a16:creationId xmlns:a16="http://schemas.microsoft.com/office/drawing/2014/main" id="{3ABEC882-AA1E-DDB1-450C-3BCF92D616A2}"/>
              </a:ext>
            </a:extLst>
          </p:cNvPr>
          <p:cNvSpPr/>
          <p:nvPr/>
        </p:nvSpPr>
        <p:spPr>
          <a:xfrm>
            <a:off x="2141982" y="6090738"/>
            <a:ext cx="8083296" cy="159990"/>
          </a:xfrm>
          <a:prstGeom prst="rect">
            <a:avLst/>
          </a:prstGeom>
          <a:noFill/>
          <a:ln/>
        </p:spPr>
        <p:txBody>
          <a:bodyPr wrap="square" lIns="0" tIns="0" rIns="0" bIns="0" rtlCol="0" anchor="t"/>
          <a:lstStyle/>
          <a:p>
            <a:pPr marL="0" indent="0" algn="ctr">
              <a:lnSpc>
                <a:spcPts val="1260"/>
              </a:lnSpc>
              <a:spcBef>
                <a:spcPts val="450"/>
              </a:spcBef>
              <a:buNone/>
            </a:pPr>
            <a:r>
              <a:rPr lang="en-US" sz="1400">
                <a:solidFill>
                  <a:srgbClr val="FFFFFF">
                    <a:alpha val="70000"/>
                  </a:srgbClr>
                </a:solidFill>
                <a:latin typeface="Jost Medium" pitchFamily="2" charset="77"/>
                <a:ea typeface="Jost Medium" pitchFamily="2" charset="77"/>
                <a:cs typeface="Arial" pitchFamily="34" charset="-120"/>
              </a:rPr>
              <a:t>(But doing it wrong can be catastrophic—find the middle path)</a:t>
            </a:r>
            <a:endParaRPr lang="en-US" sz="1400">
              <a:latin typeface="Jost Medium" pitchFamily="2" charset="77"/>
              <a:ea typeface="Jost Medium" pitchFamily="2" charset="77"/>
            </a:endParaRPr>
          </a:p>
        </p:txBody>
      </p:sp>
    </p:spTree>
    <p:extLst>
      <p:ext uri="{BB962C8B-B14F-4D97-AF65-F5344CB8AC3E}">
        <p14:creationId xmlns:p14="http://schemas.microsoft.com/office/powerpoint/2010/main" val="2661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32D8-401D-B9DF-1E89-FEE48BF8A346}"/>
              </a:ext>
            </a:extLst>
          </p:cNvPr>
          <p:cNvSpPr>
            <a:spLocks noGrp="1"/>
          </p:cNvSpPr>
          <p:nvPr>
            <p:ph type="title"/>
          </p:nvPr>
        </p:nvSpPr>
        <p:spPr/>
        <p:txBody>
          <a:bodyPr/>
          <a:lstStyle/>
          <a:p>
            <a:r>
              <a:rPr lang="en-GB"/>
              <a:t>WE UNDERSTAND ORGANISATIONS LIKE YOU</a:t>
            </a:r>
          </a:p>
        </p:txBody>
      </p:sp>
      <p:pic>
        <p:nvPicPr>
          <p:cNvPr id="4" name="Picture 20" descr="The Charleston Trust Fundraising | Easyfundraising">
            <a:extLst>
              <a:ext uri="{FF2B5EF4-FFF2-40B4-BE49-F238E27FC236}">
                <a16:creationId xmlns:a16="http://schemas.microsoft.com/office/drawing/2014/main" id="{D218D568-EE66-F9E0-137B-EF0A55C7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414" y="4053983"/>
            <a:ext cx="2438947" cy="24389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E624A1C-137A-C8A4-B1AA-B20CDD49733C}"/>
              </a:ext>
            </a:extLst>
          </p:cNvPr>
          <p:cNvSpPr/>
          <p:nvPr/>
        </p:nvSpPr>
        <p:spPr>
          <a:xfrm>
            <a:off x="457200" y="256032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B1DA66C6-FB8F-2F94-A91F-F746B72558D9}"/>
              </a:ext>
            </a:extLst>
          </p:cNvPr>
          <p:cNvSpPr/>
          <p:nvPr/>
        </p:nvSpPr>
        <p:spPr>
          <a:xfrm>
            <a:off x="3383280" y="256032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a:extLst>
              <a:ext uri="{FF2B5EF4-FFF2-40B4-BE49-F238E27FC236}">
                <a16:creationId xmlns:a16="http://schemas.microsoft.com/office/drawing/2014/main" id="{C889C1CA-4B4B-8BF3-BDE8-D0D21DD984EA}"/>
              </a:ext>
            </a:extLst>
          </p:cNvPr>
          <p:cNvSpPr/>
          <p:nvPr/>
        </p:nvSpPr>
        <p:spPr>
          <a:xfrm>
            <a:off x="6309360" y="256032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a:extLst>
              <a:ext uri="{FF2B5EF4-FFF2-40B4-BE49-F238E27FC236}">
                <a16:creationId xmlns:a16="http://schemas.microsoft.com/office/drawing/2014/main" id="{1B3F944C-47A2-6057-CDFE-DE3E18AE2DFF}"/>
              </a:ext>
            </a:extLst>
          </p:cNvPr>
          <p:cNvSpPr/>
          <p:nvPr/>
        </p:nvSpPr>
        <p:spPr>
          <a:xfrm>
            <a:off x="9235440" y="256032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a:extLst>
              <a:ext uri="{FF2B5EF4-FFF2-40B4-BE49-F238E27FC236}">
                <a16:creationId xmlns:a16="http://schemas.microsoft.com/office/drawing/2014/main" id="{00B8DAEE-71F8-4ADB-0F82-42B6651B99CC}"/>
              </a:ext>
            </a:extLst>
          </p:cNvPr>
          <p:cNvSpPr/>
          <p:nvPr/>
        </p:nvSpPr>
        <p:spPr>
          <a:xfrm>
            <a:off x="457200" y="4297679"/>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a:extLst>
              <a:ext uri="{FF2B5EF4-FFF2-40B4-BE49-F238E27FC236}">
                <a16:creationId xmlns:a16="http://schemas.microsoft.com/office/drawing/2014/main" id="{06F954D8-7510-EAD5-9C7F-894CAD5CFE38}"/>
              </a:ext>
            </a:extLst>
          </p:cNvPr>
          <p:cNvSpPr/>
          <p:nvPr/>
        </p:nvSpPr>
        <p:spPr>
          <a:xfrm>
            <a:off x="3383280" y="4297679"/>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a:extLst>
              <a:ext uri="{FF2B5EF4-FFF2-40B4-BE49-F238E27FC236}">
                <a16:creationId xmlns:a16="http://schemas.microsoft.com/office/drawing/2014/main" id="{F879A486-8D80-67F4-594B-2317C88F09B7}"/>
              </a:ext>
            </a:extLst>
          </p:cNvPr>
          <p:cNvSpPr/>
          <p:nvPr/>
        </p:nvSpPr>
        <p:spPr>
          <a:xfrm>
            <a:off x="6309360" y="4297679"/>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a:extLst>
              <a:ext uri="{FF2B5EF4-FFF2-40B4-BE49-F238E27FC236}">
                <a16:creationId xmlns:a16="http://schemas.microsoft.com/office/drawing/2014/main" id="{7AD210D6-10CF-7451-EC85-DE76CAC43E1C}"/>
              </a:ext>
            </a:extLst>
          </p:cNvPr>
          <p:cNvSpPr/>
          <p:nvPr/>
        </p:nvSpPr>
        <p:spPr>
          <a:xfrm>
            <a:off x="9235440" y="4297679"/>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a:extLst>
              <a:ext uri="{FF2B5EF4-FFF2-40B4-BE49-F238E27FC236}">
                <a16:creationId xmlns:a16="http://schemas.microsoft.com/office/drawing/2014/main" id="{54395B50-E001-2C90-8FB1-55CA00142E40}"/>
              </a:ext>
            </a:extLst>
          </p:cNvPr>
          <p:cNvSpPr/>
          <p:nvPr/>
        </p:nvSpPr>
        <p:spPr>
          <a:xfrm>
            <a:off x="457200" y="603504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a:extLst>
              <a:ext uri="{FF2B5EF4-FFF2-40B4-BE49-F238E27FC236}">
                <a16:creationId xmlns:a16="http://schemas.microsoft.com/office/drawing/2014/main" id="{9A9FB6B2-6739-D1A7-4076-899D8BA3EA49}"/>
              </a:ext>
            </a:extLst>
          </p:cNvPr>
          <p:cNvSpPr/>
          <p:nvPr/>
        </p:nvSpPr>
        <p:spPr>
          <a:xfrm>
            <a:off x="3383280" y="603504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a:extLst>
              <a:ext uri="{FF2B5EF4-FFF2-40B4-BE49-F238E27FC236}">
                <a16:creationId xmlns:a16="http://schemas.microsoft.com/office/drawing/2014/main" id="{DE358A40-6382-5310-C152-42BDC57F0EAB}"/>
              </a:ext>
            </a:extLst>
          </p:cNvPr>
          <p:cNvSpPr/>
          <p:nvPr/>
        </p:nvSpPr>
        <p:spPr>
          <a:xfrm>
            <a:off x="6309360" y="603504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a:extLst>
              <a:ext uri="{FF2B5EF4-FFF2-40B4-BE49-F238E27FC236}">
                <a16:creationId xmlns:a16="http://schemas.microsoft.com/office/drawing/2014/main" id="{F3B05207-F458-B308-54BD-F2DC74F4FEC5}"/>
              </a:ext>
            </a:extLst>
          </p:cNvPr>
          <p:cNvSpPr/>
          <p:nvPr/>
        </p:nvSpPr>
        <p:spPr>
          <a:xfrm>
            <a:off x="9235440" y="6035040"/>
            <a:ext cx="2743200" cy="914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7" name="Picture 2" descr="DVD | From Scotland With Love the Film">
            <a:extLst>
              <a:ext uri="{FF2B5EF4-FFF2-40B4-BE49-F238E27FC236}">
                <a16:creationId xmlns:a16="http://schemas.microsoft.com/office/drawing/2014/main" id="{C7C37231-7E32-930B-458C-94B419E27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640" y="2935306"/>
            <a:ext cx="2688063" cy="12453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ontact Us - Blackpool Grand Theatre">
            <a:extLst>
              <a:ext uri="{FF2B5EF4-FFF2-40B4-BE49-F238E27FC236}">
                <a16:creationId xmlns:a16="http://schemas.microsoft.com/office/drawing/2014/main" id="{5F392DB2-CA17-8CA5-EAD5-EC04EAAFB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860" y="1342505"/>
            <a:ext cx="2811780" cy="8520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Black Country Living Museum">
            <a:extLst>
              <a:ext uri="{FF2B5EF4-FFF2-40B4-BE49-F238E27FC236}">
                <a16:creationId xmlns:a16="http://schemas.microsoft.com/office/drawing/2014/main" id="{F65FA719-3044-DF0D-3F0B-A3F70DBA5B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120" y="1280160"/>
            <a:ext cx="1998044" cy="1045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Nature Counts - Yorkshire Wildlife Trust | Yorkshire Wildlife Trust">
            <a:extLst>
              <a:ext uri="{FF2B5EF4-FFF2-40B4-BE49-F238E27FC236}">
                <a16:creationId xmlns:a16="http://schemas.microsoft.com/office/drawing/2014/main" id="{8C103203-4FBA-1257-4573-CA949F76D0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6880" y="1477118"/>
            <a:ext cx="2362200" cy="7830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elen Phipps - London Philharmonic Orchestra">
            <a:extLst>
              <a:ext uri="{FF2B5EF4-FFF2-40B4-BE49-F238E27FC236}">
                <a16:creationId xmlns:a16="http://schemas.microsoft.com/office/drawing/2014/main" id="{6BF6EFF5-39DE-A3B7-43E5-41D3512704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5243" y="2937763"/>
            <a:ext cx="2241884" cy="11457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Partners in Learning - Shireland CBSO Academy">
            <a:extLst>
              <a:ext uri="{FF2B5EF4-FFF2-40B4-BE49-F238E27FC236}">
                <a16:creationId xmlns:a16="http://schemas.microsoft.com/office/drawing/2014/main" id="{66344B66-2422-22FD-7BD4-E2B46A0CBD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284" y="4942725"/>
            <a:ext cx="2125030" cy="5563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EX CATHEDRA | Inspiring singing">
            <a:extLst>
              <a:ext uri="{FF2B5EF4-FFF2-40B4-BE49-F238E27FC236}">
                <a16:creationId xmlns:a16="http://schemas.microsoft.com/office/drawing/2014/main" id="{FB998496-35C2-0C0D-CC76-F99C2CD358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6880" y="4987202"/>
            <a:ext cx="2848843" cy="5118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EB61E75-A88A-FE0B-F5C7-2D5C0C9EFD70}"/>
              </a:ext>
            </a:extLst>
          </p:cNvPr>
          <p:cNvPicPr>
            <a:picLocks noChangeAspect="1"/>
          </p:cNvPicPr>
          <p:nvPr/>
        </p:nvPicPr>
        <p:blipFill>
          <a:blip r:embed="rId11"/>
          <a:stretch>
            <a:fillRect/>
          </a:stretch>
        </p:blipFill>
        <p:spPr>
          <a:xfrm>
            <a:off x="1179872" y="1156920"/>
            <a:ext cx="1569112" cy="1268398"/>
          </a:xfrm>
          <a:prstGeom prst="rect">
            <a:avLst/>
          </a:prstGeom>
        </p:spPr>
      </p:pic>
      <p:pic>
        <p:nvPicPr>
          <p:cNvPr id="30" name="Picture 29">
            <a:extLst>
              <a:ext uri="{FF2B5EF4-FFF2-40B4-BE49-F238E27FC236}">
                <a16:creationId xmlns:a16="http://schemas.microsoft.com/office/drawing/2014/main" id="{7A55B4BD-DB04-E240-95BA-568422C55FA9}"/>
              </a:ext>
            </a:extLst>
          </p:cNvPr>
          <p:cNvPicPr>
            <a:picLocks noChangeAspect="1"/>
          </p:cNvPicPr>
          <p:nvPr/>
        </p:nvPicPr>
        <p:blipFill>
          <a:blip r:embed="rId12"/>
          <a:stretch>
            <a:fillRect/>
          </a:stretch>
        </p:blipFill>
        <p:spPr>
          <a:xfrm>
            <a:off x="609534" y="3018009"/>
            <a:ext cx="2441084" cy="912859"/>
          </a:xfrm>
          <a:prstGeom prst="rect">
            <a:avLst/>
          </a:prstGeom>
        </p:spPr>
      </p:pic>
      <p:pic>
        <p:nvPicPr>
          <p:cNvPr id="32" name="Picture 31">
            <a:extLst>
              <a:ext uri="{FF2B5EF4-FFF2-40B4-BE49-F238E27FC236}">
                <a16:creationId xmlns:a16="http://schemas.microsoft.com/office/drawing/2014/main" id="{C2255526-FDC0-DEAC-102F-EF057CF405EC}"/>
              </a:ext>
            </a:extLst>
          </p:cNvPr>
          <p:cNvPicPr>
            <a:picLocks noChangeAspect="1"/>
          </p:cNvPicPr>
          <p:nvPr/>
        </p:nvPicPr>
        <p:blipFill>
          <a:blip r:embed="rId13"/>
          <a:stretch>
            <a:fillRect/>
          </a:stretch>
        </p:blipFill>
        <p:spPr>
          <a:xfrm>
            <a:off x="9235440" y="3083958"/>
            <a:ext cx="2643744" cy="770554"/>
          </a:xfrm>
          <a:prstGeom prst="rect">
            <a:avLst/>
          </a:prstGeom>
        </p:spPr>
      </p:pic>
      <p:pic>
        <p:nvPicPr>
          <p:cNvPr id="34" name="Picture 33">
            <a:extLst>
              <a:ext uri="{FF2B5EF4-FFF2-40B4-BE49-F238E27FC236}">
                <a16:creationId xmlns:a16="http://schemas.microsoft.com/office/drawing/2014/main" id="{B2B9B263-D539-0DF1-24D8-C4763EDC6000}"/>
              </a:ext>
            </a:extLst>
          </p:cNvPr>
          <p:cNvPicPr>
            <a:picLocks noChangeAspect="1"/>
          </p:cNvPicPr>
          <p:nvPr/>
        </p:nvPicPr>
        <p:blipFill>
          <a:blip r:embed="rId14"/>
          <a:stretch>
            <a:fillRect/>
          </a:stretch>
        </p:blipFill>
        <p:spPr>
          <a:xfrm>
            <a:off x="6802994" y="4473785"/>
            <a:ext cx="1806465" cy="1476589"/>
          </a:xfrm>
          <a:prstGeom prst="rect">
            <a:avLst/>
          </a:prstGeom>
        </p:spPr>
      </p:pic>
    </p:spTree>
    <p:extLst>
      <p:ext uri="{BB962C8B-B14F-4D97-AF65-F5344CB8AC3E}">
        <p14:creationId xmlns:p14="http://schemas.microsoft.com/office/powerpoint/2010/main" val="396561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83B"/>
        </a:solidFill>
        <a:effectLst/>
      </p:bgPr>
    </p:bg>
    <p:spTree>
      <p:nvGrpSpPr>
        <p:cNvPr id="1" name=""/>
        <p:cNvGrpSpPr/>
        <p:nvPr/>
      </p:nvGrpSpPr>
      <p:grpSpPr>
        <a:xfrm>
          <a:off x="0" y="0"/>
          <a:ext cx="0" cy="0"/>
          <a:chOff x="0" y="0"/>
          <a:chExt cx="0" cy="0"/>
        </a:xfrm>
      </p:grpSpPr>
      <p:grpSp>
        <p:nvGrpSpPr>
          <p:cNvPr id="2" name="Group 2"/>
          <p:cNvGrpSpPr/>
          <p:nvPr/>
        </p:nvGrpSpPr>
        <p:grpSpPr>
          <a:xfrm>
            <a:off x="685800" y="476930"/>
            <a:ext cx="10820400" cy="5904141"/>
            <a:chOff x="0" y="0"/>
            <a:chExt cx="4274726" cy="2332500"/>
          </a:xfrm>
        </p:grpSpPr>
        <p:sp>
          <p:nvSpPr>
            <p:cNvPr id="3" name="Freeform 3"/>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000000"/>
            </a:solidFill>
            <a:ln w="57150" cap="rnd">
              <a:solidFill>
                <a:srgbClr val="1AC0E6"/>
              </a:solidFill>
              <a:prstDash val="dash"/>
              <a:round/>
            </a:ln>
          </p:spPr>
          <p:txBody>
            <a:bodyPr/>
            <a:lstStyle/>
            <a:p>
              <a:endParaRPr lang="en-GB" sz="1200">
                <a:latin typeface="Jost Black" pitchFamily="2" charset="0"/>
                <a:ea typeface="Jost Black" pitchFamily="2" charset="0"/>
              </a:endParaRPr>
            </a:p>
          </p:txBody>
        </p:sp>
        <p:sp>
          <p:nvSpPr>
            <p:cNvPr id="4" name="TextBox 4"/>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5" name="Freeform 5"/>
          <p:cNvSpPr/>
          <p:nvPr/>
        </p:nvSpPr>
        <p:spPr>
          <a:xfrm>
            <a:off x="4734057" y="2748034"/>
            <a:ext cx="2723887" cy="2723887"/>
          </a:xfrm>
          <a:custGeom>
            <a:avLst/>
            <a:gdLst/>
            <a:ahLst/>
            <a:cxnLst/>
            <a:rect l="l" t="t" r="r" b="b"/>
            <a:pathLst>
              <a:path w="4085830" h="4085830">
                <a:moveTo>
                  <a:pt x="0" y="0"/>
                </a:moveTo>
                <a:lnTo>
                  <a:pt x="4085830" y="0"/>
                </a:lnTo>
                <a:lnTo>
                  <a:pt x="4085830" y="4085830"/>
                </a:lnTo>
                <a:lnTo>
                  <a:pt x="0" y="4085830"/>
                </a:lnTo>
                <a:lnTo>
                  <a:pt x="0" y="0"/>
                </a:lnTo>
                <a:close/>
              </a:path>
            </a:pathLst>
          </a:custGeom>
          <a:blipFill>
            <a:blip r:embed="rId3"/>
            <a:stretch>
              <a:fillRect/>
            </a:stretch>
          </a:blipFill>
        </p:spPr>
        <p:txBody>
          <a:bodyPr/>
          <a:lstStyle/>
          <a:p>
            <a:endParaRPr lang="en-GB" sz="1200">
              <a:latin typeface="Jost Black" pitchFamily="2" charset="0"/>
              <a:ea typeface="Jost Black" pitchFamily="2" charset="0"/>
            </a:endParaRPr>
          </a:p>
        </p:txBody>
      </p:sp>
      <p:sp>
        <p:nvSpPr>
          <p:cNvPr id="6" name="Freeform 6"/>
          <p:cNvSpPr/>
          <p:nvPr/>
        </p:nvSpPr>
        <p:spPr>
          <a:xfrm rot="1132798">
            <a:off x="2646372" y="5054882"/>
            <a:ext cx="1825432" cy="568166"/>
          </a:xfrm>
          <a:custGeom>
            <a:avLst/>
            <a:gdLst/>
            <a:ahLst/>
            <a:cxnLst/>
            <a:rect l="l" t="t" r="r" b="b"/>
            <a:pathLst>
              <a:path w="2738148" h="852249">
                <a:moveTo>
                  <a:pt x="0" y="0"/>
                </a:moveTo>
                <a:lnTo>
                  <a:pt x="2738148" y="0"/>
                </a:lnTo>
                <a:lnTo>
                  <a:pt x="2738148" y="852248"/>
                </a:lnTo>
                <a:lnTo>
                  <a:pt x="0" y="85224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a:latin typeface="Jost Black" pitchFamily="2" charset="0"/>
              <a:ea typeface="Jost Black" pitchFamily="2" charset="0"/>
            </a:endParaRPr>
          </a:p>
        </p:txBody>
      </p:sp>
      <p:sp>
        <p:nvSpPr>
          <p:cNvPr id="7" name="TextBox 7"/>
          <p:cNvSpPr txBox="1"/>
          <p:nvPr/>
        </p:nvSpPr>
        <p:spPr>
          <a:xfrm>
            <a:off x="1960738" y="1081938"/>
            <a:ext cx="8270526" cy="1314462"/>
          </a:xfrm>
          <a:prstGeom prst="rect">
            <a:avLst/>
          </a:prstGeom>
        </p:spPr>
        <p:txBody>
          <a:bodyPr lIns="0" tIns="0" rIns="0" bIns="0" rtlCol="0" anchor="t">
            <a:spAutoFit/>
          </a:bodyPr>
          <a:lstStyle/>
          <a:p>
            <a:pPr algn="ctr">
              <a:lnSpc>
                <a:spcPts val="5000"/>
              </a:lnSpc>
            </a:pPr>
            <a:r>
              <a:rPr lang="en-US" sz="5000" b="1">
                <a:solidFill>
                  <a:srgbClr val="FFFFFF"/>
                </a:solidFill>
                <a:latin typeface="Jost Black" pitchFamily="2" charset="0"/>
                <a:ea typeface="Jost Black" pitchFamily="2" charset="0"/>
                <a:cs typeface="Jost 2 Heavy"/>
                <a:sym typeface="Jost 2 Heavy"/>
              </a:rPr>
              <a:t>READY TO BECOME AN AI WINNER?</a:t>
            </a:r>
          </a:p>
        </p:txBody>
      </p:sp>
      <p:sp>
        <p:nvSpPr>
          <p:cNvPr id="10" name="TextBox 10"/>
          <p:cNvSpPr txBox="1"/>
          <p:nvPr/>
        </p:nvSpPr>
        <p:spPr>
          <a:xfrm>
            <a:off x="1253994" y="2863959"/>
            <a:ext cx="3082897" cy="1524776"/>
          </a:xfrm>
          <a:prstGeom prst="rect">
            <a:avLst/>
          </a:prstGeom>
        </p:spPr>
        <p:txBody>
          <a:bodyPr lIns="0" tIns="0" rIns="0" bIns="0" rtlCol="0" anchor="t">
            <a:spAutoFit/>
          </a:bodyPr>
          <a:lstStyle/>
          <a:p>
            <a:pPr algn="ctr">
              <a:lnSpc>
                <a:spcPts val="2987"/>
              </a:lnSpc>
            </a:pPr>
            <a:r>
              <a:rPr lang="en-US" sz="2133" b="1">
                <a:solidFill>
                  <a:srgbClr val="FFFFFF"/>
                </a:solidFill>
                <a:latin typeface="Jost Black" pitchFamily="2" charset="0"/>
                <a:ea typeface="Jost Black" pitchFamily="2" charset="0"/>
                <a:cs typeface="Jost 2 Heavy"/>
                <a:sym typeface="Jost 2 Heavy"/>
              </a:rPr>
              <a:t>DOWNLOAD OUR </a:t>
            </a:r>
          </a:p>
          <a:p>
            <a:pPr algn="ctr">
              <a:lnSpc>
                <a:spcPts val="2987"/>
              </a:lnSpc>
            </a:pPr>
            <a:r>
              <a:rPr lang="en-US" sz="2133" b="1">
                <a:solidFill>
                  <a:srgbClr val="00B5E2"/>
                </a:solidFill>
                <a:latin typeface="Jost Black" pitchFamily="2" charset="0"/>
                <a:ea typeface="Jost Black" pitchFamily="2" charset="0"/>
                <a:cs typeface="Jost 2 Heavy"/>
                <a:sym typeface="Jost 2 Heavy"/>
              </a:rPr>
              <a:t>AI FOR THE FD</a:t>
            </a:r>
          </a:p>
          <a:p>
            <a:pPr algn="ctr">
              <a:lnSpc>
                <a:spcPts val="2987"/>
              </a:lnSpc>
            </a:pPr>
            <a:r>
              <a:rPr lang="en-US" sz="2133" b="1">
                <a:solidFill>
                  <a:srgbClr val="FFFFFF"/>
                </a:solidFill>
                <a:latin typeface="Jost Black" pitchFamily="2" charset="0"/>
                <a:ea typeface="Jost Black" pitchFamily="2" charset="0"/>
                <a:cs typeface="Jost 2 Heavy"/>
                <a:sym typeface="Jost 2 Heavy"/>
              </a:rPr>
              <a:t>PRACTICAL GUIDE TO AI IN FINANCE </a:t>
            </a:r>
          </a:p>
        </p:txBody>
      </p:sp>
      <p:pic>
        <p:nvPicPr>
          <p:cNvPr id="11" name="Picture 10" descr="A white circle with black text&#10;&#10;AI-generated content may be incorrect.">
            <a:extLst>
              <a:ext uri="{FF2B5EF4-FFF2-40B4-BE49-F238E27FC236}">
                <a16:creationId xmlns:a16="http://schemas.microsoft.com/office/drawing/2014/main" id="{83DE2A89-1720-8E09-F1C6-1602885CE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2057" y="653049"/>
            <a:ext cx="835024" cy="8350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9B557-5364-331A-CE72-EF337F9F0ADF}"/>
              </a:ext>
            </a:extLst>
          </p:cNvPr>
          <p:cNvSpPr/>
          <p:nvPr/>
        </p:nvSpPr>
        <p:spPr>
          <a:xfrm>
            <a:off x="0" y="0"/>
            <a:ext cx="12191695" cy="109728"/>
          </a:xfrm>
          <a:prstGeom prst="rect">
            <a:avLst/>
          </a:prstGeom>
          <a:solidFill>
            <a:srgbClr val="FE00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D4AC7868-7901-B82F-C035-2EB9A46ACEA3}"/>
              </a:ext>
            </a:extLst>
          </p:cNvPr>
          <p:cNvSpPr txBox="1"/>
          <p:nvPr/>
        </p:nvSpPr>
        <p:spPr>
          <a:xfrm>
            <a:off x="685800" y="1714170"/>
            <a:ext cx="11656303" cy="914400"/>
          </a:xfrm>
          <a:prstGeom prst="rect">
            <a:avLst/>
          </a:prstGeom>
          <a:noFill/>
        </p:spPr>
        <p:txBody>
          <a:bodyPr wrap="square" lIns="91440" tIns="45720" rIns="91440" bIns="45720" anchor="t"/>
          <a:lstStyle/>
          <a:p>
            <a:r>
              <a:rPr lang="en-US" sz="6000" b="1">
                <a:solidFill>
                  <a:srgbClr val="FFFFFF"/>
                </a:solidFill>
                <a:latin typeface="Jost Black"/>
                <a:ea typeface="Jost Black" pitchFamily="2" charset="77"/>
              </a:rPr>
              <a:t>Finance doesn’t have to just be 'the back-office'</a:t>
            </a:r>
          </a:p>
        </p:txBody>
      </p:sp>
      <p:sp>
        <p:nvSpPr>
          <p:cNvPr id="4" name="TextBox 3">
            <a:extLst>
              <a:ext uri="{FF2B5EF4-FFF2-40B4-BE49-F238E27FC236}">
                <a16:creationId xmlns:a16="http://schemas.microsoft.com/office/drawing/2014/main" id="{4B879819-722A-5DEA-2AA5-B8C2065DD6A0}"/>
              </a:ext>
            </a:extLst>
          </p:cNvPr>
          <p:cNvSpPr txBox="1"/>
          <p:nvPr/>
        </p:nvSpPr>
        <p:spPr>
          <a:xfrm>
            <a:off x="685800" y="3844655"/>
            <a:ext cx="10789920" cy="1371600"/>
          </a:xfrm>
          <a:prstGeom prst="rect">
            <a:avLst/>
          </a:prstGeom>
          <a:noFill/>
        </p:spPr>
        <p:txBody>
          <a:bodyPr wrap="square" lIns="91440" tIns="45720" rIns="91440" bIns="45720" anchor="t"/>
          <a:lstStyle/>
          <a:p>
            <a:r>
              <a:rPr lang="en-US" sz="3600" b="1">
                <a:solidFill>
                  <a:srgbClr val="00BCE4"/>
                </a:solidFill>
                <a:latin typeface="Jost Black"/>
                <a:ea typeface="Jost Black" pitchFamily="2" charset="77"/>
              </a:rPr>
              <a:t>It can be the intelligence behind every decision...</a:t>
            </a:r>
          </a:p>
        </p:txBody>
      </p:sp>
      <p:pic>
        <p:nvPicPr>
          <p:cNvPr id="5" name="Google Shape;172;p32" descr="A white circle with black text&#10;&#10;AI-generated content may be incorrect.">
            <a:extLst>
              <a:ext uri="{FF2B5EF4-FFF2-40B4-BE49-F238E27FC236}">
                <a16:creationId xmlns:a16="http://schemas.microsoft.com/office/drawing/2014/main" id="{EA56A422-B1AF-E410-37A3-97DA45954DC3}"/>
              </a:ext>
            </a:extLst>
          </p:cNvPr>
          <p:cNvPicPr preferRelativeResize="0"/>
          <p:nvPr/>
        </p:nvPicPr>
        <p:blipFill rotWithShape="1">
          <a:blip r:embed="rId2">
            <a:alphaModFix/>
          </a:blip>
          <a:srcRect/>
          <a:stretch/>
        </p:blipFill>
        <p:spPr>
          <a:xfrm>
            <a:off x="11078052" y="235506"/>
            <a:ext cx="626268" cy="626268"/>
          </a:xfrm>
          <a:prstGeom prst="rect">
            <a:avLst/>
          </a:prstGeom>
          <a:noFill/>
          <a:ln>
            <a:noFill/>
          </a:ln>
        </p:spPr>
      </p:pic>
    </p:spTree>
    <p:extLst>
      <p:ext uri="{BB962C8B-B14F-4D97-AF65-F5344CB8AC3E}">
        <p14:creationId xmlns:p14="http://schemas.microsoft.com/office/powerpoint/2010/main" val="257424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476930"/>
            <a:ext cx="10820400" cy="5904141"/>
            <a:chOff x="0" y="0"/>
            <a:chExt cx="4274726" cy="2332500"/>
          </a:xfrm>
        </p:grpSpPr>
        <p:sp>
          <p:nvSpPr>
            <p:cNvPr id="3" name="Freeform 3"/>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00B5E2"/>
            </a:solidFill>
            <a:ln w="57150" cap="rnd">
              <a:solidFill>
                <a:schemeClr val="bg1"/>
              </a:solidFill>
              <a:prstDash val="dash"/>
              <a:round/>
            </a:ln>
          </p:spPr>
          <p:txBody>
            <a:bodyPr/>
            <a:lstStyle/>
            <a:p>
              <a:endParaRPr lang="en-GB" sz="1200">
                <a:latin typeface="Jost Black" pitchFamily="2" charset="0"/>
                <a:ea typeface="Jost Black" pitchFamily="2" charset="0"/>
              </a:endParaRPr>
            </a:p>
          </p:txBody>
        </p:sp>
        <p:sp>
          <p:nvSpPr>
            <p:cNvPr id="4" name="TextBox 4"/>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5" name="TextBox 5"/>
          <p:cNvSpPr txBox="1"/>
          <p:nvPr/>
        </p:nvSpPr>
        <p:spPr>
          <a:xfrm>
            <a:off x="1225638" y="1372675"/>
            <a:ext cx="9740725" cy="269304"/>
          </a:xfrm>
          <a:prstGeom prst="rect">
            <a:avLst/>
          </a:prstGeom>
        </p:spPr>
        <p:txBody>
          <a:bodyPr lIns="0" tIns="0" rIns="0" bIns="0" rtlCol="0" anchor="t">
            <a:spAutoFit/>
          </a:bodyPr>
          <a:lstStyle/>
          <a:p>
            <a:pPr algn="ctr">
              <a:lnSpc>
                <a:spcPts val="2000"/>
              </a:lnSpc>
            </a:pPr>
            <a:r>
              <a:rPr lang="en-US" sz="2000" b="1" dirty="0">
                <a:solidFill>
                  <a:srgbClr val="FFFFFF"/>
                </a:solidFill>
                <a:latin typeface="Jost Black" pitchFamily="2" charset="0"/>
                <a:ea typeface="Jost Black" pitchFamily="2" charset="0"/>
                <a:cs typeface="Jost 2 Heavy"/>
                <a:sym typeface="Jost 2 Heavy"/>
              </a:rPr>
              <a:t>MY ADVICE FOR CHARITY FINANCE TEAMS?</a:t>
            </a:r>
          </a:p>
        </p:txBody>
      </p:sp>
      <p:sp>
        <p:nvSpPr>
          <p:cNvPr id="6" name="TextBox 6"/>
          <p:cNvSpPr txBox="1"/>
          <p:nvPr/>
        </p:nvSpPr>
        <p:spPr>
          <a:xfrm>
            <a:off x="1225638" y="2508250"/>
            <a:ext cx="9740725" cy="1955664"/>
          </a:xfrm>
          <a:prstGeom prst="rect">
            <a:avLst/>
          </a:prstGeom>
        </p:spPr>
        <p:txBody>
          <a:bodyPr lIns="0" tIns="0" rIns="0" bIns="0" rtlCol="0" anchor="t">
            <a:spAutoFit/>
          </a:bodyPr>
          <a:lstStyle/>
          <a:p>
            <a:pPr algn="ctr">
              <a:lnSpc>
                <a:spcPts val="5000"/>
              </a:lnSpc>
            </a:pPr>
            <a:r>
              <a:rPr lang="en-US" sz="5000" b="1" dirty="0">
                <a:solidFill>
                  <a:srgbClr val="FFFFFF"/>
                </a:solidFill>
                <a:latin typeface="Jost Black" pitchFamily="2" charset="0"/>
                <a:ea typeface="Jost Black" pitchFamily="2" charset="0"/>
                <a:cs typeface="Jost 2 Heavy"/>
                <a:sym typeface="Jost 2 Heavy"/>
              </a:rPr>
              <a:t>BE EXCITED ABOUT AI</a:t>
            </a:r>
          </a:p>
          <a:p>
            <a:pPr algn="ctr">
              <a:lnSpc>
                <a:spcPts val="5000"/>
              </a:lnSpc>
            </a:pPr>
            <a:endParaRPr lang="en-US" sz="5000" b="1" dirty="0">
              <a:solidFill>
                <a:srgbClr val="FFFFFF"/>
              </a:solidFill>
              <a:latin typeface="Jost Black" pitchFamily="2" charset="0"/>
              <a:ea typeface="Jost Black" pitchFamily="2" charset="0"/>
              <a:cs typeface="Jost 2 Heavy"/>
              <a:sym typeface="Jost 2 Heavy"/>
            </a:endParaRPr>
          </a:p>
          <a:p>
            <a:pPr algn="ctr">
              <a:lnSpc>
                <a:spcPts val="5000"/>
              </a:lnSpc>
            </a:pPr>
            <a:r>
              <a:rPr lang="en-US" sz="5000" b="1" dirty="0">
                <a:solidFill>
                  <a:srgbClr val="FFFFFF"/>
                </a:solidFill>
                <a:latin typeface="Jost Black" pitchFamily="2" charset="0"/>
                <a:ea typeface="Jost Black" pitchFamily="2" charset="0"/>
                <a:cs typeface="Jost 2 Heavy"/>
                <a:sym typeface="Jost 2 Heavy"/>
              </a:rPr>
              <a:t>BUT </a:t>
            </a:r>
            <a:r>
              <a:rPr lang="en-US" sz="5000" b="1" u="sng" dirty="0">
                <a:solidFill>
                  <a:srgbClr val="FE026E"/>
                </a:solidFill>
                <a:latin typeface="Jost Black" pitchFamily="2" charset="0"/>
                <a:ea typeface="Jost Black" pitchFamily="2" charset="0"/>
                <a:cs typeface="Jost 2 Heavy"/>
                <a:sym typeface="Jost 2 Heavy"/>
              </a:rPr>
              <a:t>DON’T</a:t>
            </a:r>
            <a:r>
              <a:rPr lang="en-US" sz="5000" b="1" dirty="0">
                <a:solidFill>
                  <a:srgbClr val="00B5E2"/>
                </a:solidFill>
                <a:latin typeface="Jost Black" pitchFamily="2" charset="0"/>
                <a:ea typeface="Jost Black" pitchFamily="2" charset="0"/>
                <a:cs typeface="Jost 2 Heavy"/>
                <a:sym typeface="Jost 2 Heavy"/>
              </a:rPr>
              <a:t> </a:t>
            </a:r>
            <a:r>
              <a:rPr lang="en-US" sz="5000" b="1" dirty="0">
                <a:solidFill>
                  <a:srgbClr val="FFFFFF"/>
                </a:solidFill>
                <a:latin typeface="Jost Black" pitchFamily="2" charset="0"/>
                <a:ea typeface="Jost Black" pitchFamily="2" charset="0"/>
                <a:cs typeface="Jost 2 Heavy"/>
                <a:sym typeface="Jost 2 Heavy"/>
              </a:rPr>
              <a:t>RUSH INTO IT!</a:t>
            </a:r>
          </a:p>
        </p:txBody>
      </p:sp>
      <p:pic>
        <p:nvPicPr>
          <p:cNvPr id="7" name="Picture 6" descr="A white circle with black text&#10;&#10;AI-generated content may be incorrect.">
            <a:extLst>
              <a:ext uri="{FF2B5EF4-FFF2-40B4-BE49-F238E27FC236}">
                <a16:creationId xmlns:a16="http://schemas.microsoft.com/office/drawing/2014/main" id="{55A1FA3C-816D-4EC1-E14E-46E785AB5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057" y="653049"/>
            <a:ext cx="835024" cy="835024"/>
          </a:xfrm>
          <a:prstGeom prst="rect">
            <a:avLst/>
          </a:prstGeom>
        </p:spPr>
      </p:pic>
      <p:sp>
        <p:nvSpPr>
          <p:cNvPr id="8" name="TextBox 5">
            <a:extLst>
              <a:ext uri="{FF2B5EF4-FFF2-40B4-BE49-F238E27FC236}">
                <a16:creationId xmlns:a16="http://schemas.microsoft.com/office/drawing/2014/main" id="{AA477AAC-0A81-EF52-35A4-A59E5EC010F4}"/>
              </a:ext>
            </a:extLst>
          </p:cNvPr>
          <p:cNvSpPr txBox="1"/>
          <p:nvPr/>
        </p:nvSpPr>
        <p:spPr>
          <a:xfrm>
            <a:off x="1225638" y="5610938"/>
            <a:ext cx="9740725" cy="269304"/>
          </a:xfrm>
          <a:prstGeom prst="rect">
            <a:avLst/>
          </a:prstGeom>
        </p:spPr>
        <p:txBody>
          <a:bodyPr lIns="0" tIns="0" rIns="0" bIns="0" rtlCol="0" anchor="t">
            <a:spAutoFit/>
          </a:bodyPr>
          <a:lstStyle/>
          <a:p>
            <a:pPr algn="ctr">
              <a:lnSpc>
                <a:spcPts val="2000"/>
              </a:lnSpc>
            </a:pPr>
            <a:r>
              <a:rPr lang="en-US" sz="2000" b="1" dirty="0">
                <a:solidFill>
                  <a:srgbClr val="FFFFFF"/>
                </a:solidFill>
                <a:latin typeface="Jost Black" pitchFamily="2" charset="0"/>
                <a:ea typeface="Jost Black" pitchFamily="2" charset="0"/>
                <a:cs typeface="Jost 2 Heavy"/>
                <a:sym typeface="Jost 2 Heavy"/>
              </a:rPr>
              <a:t>And only apply it where it adds real value!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5E2"/>
        </a:solidFill>
        <a:effectLst/>
      </p:bgPr>
    </p:bg>
    <p:spTree>
      <p:nvGrpSpPr>
        <p:cNvPr id="1" name=""/>
        <p:cNvGrpSpPr/>
        <p:nvPr/>
      </p:nvGrpSpPr>
      <p:grpSpPr>
        <a:xfrm>
          <a:off x="0" y="0"/>
          <a:ext cx="0" cy="0"/>
          <a:chOff x="0" y="0"/>
          <a:chExt cx="0" cy="0"/>
        </a:xfrm>
      </p:grpSpPr>
      <p:sp>
        <p:nvSpPr>
          <p:cNvPr id="3" name="Freeform 3"/>
          <p:cNvSpPr/>
          <p:nvPr/>
        </p:nvSpPr>
        <p:spPr>
          <a:xfrm>
            <a:off x="685800" y="476930"/>
            <a:ext cx="10820400" cy="5904141"/>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00283B"/>
          </a:solidFill>
          <a:ln w="57150" cap="rnd">
            <a:solidFill>
              <a:schemeClr val="bg1"/>
            </a:solidFill>
            <a:prstDash val="dash"/>
            <a:round/>
          </a:ln>
        </p:spPr>
        <p:txBody>
          <a:bodyPr/>
          <a:lstStyle/>
          <a:p>
            <a:endParaRPr lang="en-GB" sz="1200">
              <a:latin typeface="Jost Black" pitchFamily="2" charset="0"/>
              <a:ea typeface="Jost Black" pitchFamily="2" charset="0"/>
            </a:endParaRPr>
          </a:p>
        </p:txBody>
      </p:sp>
      <p:sp>
        <p:nvSpPr>
          <p:cNvPr id="5" name="Freeform 5"/>
          <p:cNvSpPr/>
          <p:nvPr/>
        </p:nvSpPr>
        <p:spPr>
          <a:xfrm rot="1381221">
            <a:off x="-242753" y="3409526"/>
            <a:ext cx="2128077" cy="3913706"/>
          </a:xfrm>
          <a:custGeom>
            <a:avLst/>
            <a:gdLst/>
            <a:ahLst/>
            <a:cxnLst/>
            <a:rect l="l" t="t" r="r" b="b"/>
            <a:pathLst>
              <a:path w="3192116" h="5870559">
                <a:moveTo>
                  <a:pt x="0" y="0"/>
                </a:moveTo>
                <a:lnTo>
                  <a:pt x="3192116" y="0"/>
                </a:lnTo>
                <a:lnTo>
                  <a:pt x="3192116" y="5870558"/>
                </a:lnTo>
                <a:lnTo>
                  <a:pt x="0" y="587055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sz="1200">
              <a:latin typeface="Jost Black" pitchFamily="2" charset="0"/>
              <a:ea typeface="Jost Black" pitchFamily="2" charset="0"/>
            </a:endParaRPr>
          </a:p>
        </p:txBody>
      </p:sp>
      <p:sp>
        <p:nvSpPr>
          <p:cNvPr id="6" name="TextBox 6"/>
          <p:cNvSpPr txBox="1"/>
          <p:nvPr/>
        </p:nvSpPr>
        <p:spPr>
          <a:xfrm>
            <a:off x="1225638" y="1753646"/>
            <a:ext cx="9740725" cy="445635"/>
          </a:xfrm>
          <a:prstGeom prst="rect">
            <a:avLst/>
          </a:prstGeom>
        </p:spPr>
        <p:txBody>
          <a:bodyPr lIns="0" tIns="0" rIns="0" bIns="0" rtlCol="0" anchor="t">
            <a:spAutoFit/>
          </a:bodyPr>
          <a:lstStyle/>
          <a:p>
            <a:pPr algn="ctr">
              <a:lnSpc>
                <a:spcPts val="3334"/>
              </a:lnSpc>
            </a:pPr>
            <a:r>
              <a:rPr lang="en-US" sz="3334" b="1">
                <a:solidFill>
                  <a:srgbClr val="80DCF1"/>
                </a:solidFill>
                <a:latin typeface="Jost Black" pitchFamily="2" charset="0"/>
                <a:ea typeface="Jost Black" pitchFamily="2" charset="0"/>
                <a:cs typeface="Jost 2 Heavy"/>
                <a:sym typeface="Jost 2 Heavy"/>
              </a:rPr>
              <a:t>SHOW OF HANDS</a:t>
            </a:r>
          </a:p>
        </p:txBody>
      </p:sp>
      <p:sp>
        <p:nvSpPr>
          <p:cNvPr id="7" name="TextBox 7"/>
          <p:cNvSpPr txBox="1"/>
          <p:nvPr/>
        </p:nvSpPr>
        <p:spPr>
          <a:xfrm>
            <a:off x="1333494" y="2508250"/>
            <a:ext cx="9525012" cy="1955664"/>
          </a:xfrm>
          <a:prstGeom prst="rect">
            <a:avLst/>
          </a:prstGeom>
        </p:spPr>
        <p:txBody>
          <a:bodyPr lIns="0" tIns="0" rIns="0" bIns="0" rtlCol="0" anchor="t">
            <a:spAutoFit/>
          </a:bodyPr>
          <a:lstStyle/>
          <a:p>
            <a:pPr algn="ctr">
              <a:lnSpc>
                <a:spcPts val="5000"/>
              </a:lnSpc>
            </a:pPr>
            <a:r>
              <a:rPr lang="en-US" sz="5000" b="1">
                <a:solidFill>
                  <a:srgbClr val="FFFFFF"/>
                </a:solidFill>
                <a:latin typeface="Jost Black" pitchFamily="2" charset="0"/>
                <a:ea typeface="Jost Black" pitchFamily="2" charset="0"/>
                <a:cs typeface="Jost 2 Heavy"/>
                <a:sym typeface="Jost 2 Heavy"/>
              </a:rPr>
              <a:t>DOES YOUR FINANCE FUNCTION HAVE AN AI STRATEGY/ PLAN?</a:t>
            </a:r>
          </a:p>
        </p:txBody>
      </p:sp>
      <p:sp>
        <p:nvSpPr>
          <p:cNvPr id="8" name="Freeform 8"/>
          <p:cNvSpPr/>
          <p:nvPr/>
        </p:nvSpPr>
        <p:spPr>
          <a:xfrm rot="-1094591" flipH="1">
            <a:off x="10124853" y="4009808"/>
            <a:ext cx="1683019" cy="3095207"/>
          </a:xfrm>
          <a:custGeom>
            <a:avLst/>
            <a:gdLst/>
            <a:ahLst/>
            <a:cxnLst/>
            <a:rect l="l" t="t" r="r" b="b"/>
            <a:pathLst>
              <a:path w="2524528" h="4642810">
                <a:moveTo>
                  <a:pt x="2524528" y="0"/>
                </a:moveTo>
                <a:lnTo>
                  <a:pt x="0" y="0"/>
                </a:lnTo>
                <a:lnTo>
                  <a:pt x="0" y="4642811"/>
                </a:lnTo>
                <a:lnTo>
                  <a:pt x="2524528" y="4642811"/>
                </a:lnTo>
                <a:lnTo>
                  <a:pt x="2524528"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a:latin typeface="Jost Black" pitchFamily="2" charset="0"/>
              <a:ea typeface="Jost Black" pitchFamily="2" charset="0"/>
            </a:endParaRPr>
          </a:p>
        </p:txBody>
      </p:sp>
      <p:pic>
        <p:nvPicPr>
          <p:cNvPr id="9" name="Picture 8">
            <a:extLst>
              <a:ext uri="{FF2B5EF4-FFF2-40B4-BE49-F238E27FC236}">
                <a16:creationId xmlns:a16="http://schemas.microsoft.com/office/drawing/2014/main" id="{BD3661D1-658E-C985-3974-ABE0A74EC2B7}"/>
              </a:ext>
            </a:extLst>
          </p:cNvPr>
          <p:cNvPicPr>
            <a:picLocks noChangeAspect="1"/>
          </p:cNvPicPr>
          <p:nvPr/>
        </p:nvPicPr>
        <p:blipFill>
          <a:blip r:embed="rId5"/>
          <a:stretch>
            <a:fillRect/>
          </a:stretch>
        </p:blipFill>
        <p:spPr>
          <a:xfrm>
            <a:off x="10532058" y="653049"/>
            <a:ext cx="835023" cy="8350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F8FC"/>
        </a:solidFill>
        <a:effectLst/>
      </p:bgPr>
    </p:bg>
    <p:spTree>
      <p:nvGrpSpPr>
        <p:cNvPr id="1" name=""/>
        <p:cNvGrpSpPr/>
        <p:nvPr/>
      </p:nvGrpSpPr>
      <p:grpSpPr>
        <a:xfrm>
          <a:off x="0" y="0"/>
          <a:ext cx="0" cy="0"/>
          <a:chOff x="0" y="0"/>
          <a:chExt cx="0" cy="0"/>
        </a:xfrm>
      </p:grpSpPr>
      <p:grpSp>
        <p:nvGrpSpPr>
          <p:cNvPr id="2" name="Group 2"/>
          <p:cNvGrpSpPr/>
          <p:nvPr/>
        </p:nvGrpSpPr>
        <p:grpSpPr>
          <a:xfrm>
            <a:off x="685800" y="476930"/>
            <a:ext cx="10820400" cy="5904141"/>
            <a:chOff x="0" y="0"/>
            <a:chExt cx="4274726" cy="2332500"/>
          </a:xfrm>
        </p:grpSpPr>
        <p:sp>
          <p:nvSpPr>
            <p:cNvPr id="3" name="Freeform 3"/>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00B9E3"/>
            </a:solidFill>
            <a:ln w="57150" cap="rnd">
              <a:solidFill>
                <a:srgbClr val="00B9E3"/>
              </a:solidFill>
              <a:prstDash val="dash"/>
              <a:round/>
            </a:ln>
          </p:spPr>
          <p:txBody>
            <a:bodyPr/>
            <a:lstStyle/>
            <a:p>
              <a:endParaRPr lang="en-GB" sz="1200">
                <a:latin typeface="Jost Black" pitchFamily="2" charset="0"/>
                <a:ea typeface="Jost Black" pitchFamily="2" charset="0"/>
              </a:endParaRPr>
            </a:p>
          </p:txBody>
        </p:sp>
        <p:sp>
          <p:nvSpPr>
            <p:cNvPr id="4" name="TextBox 4"/>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5" name="TextBox 5"/>
          <p:cNvSpPr txBox="1"/>
          <p:nvPr/>
        </p:nvSpPr>
        <p:spPr>
          <a:xfrm>
            <a:off x="2118700" y="1065292"/>
            <a:ext cx="7954600" cy="868828"/>
          </a:xfrm>
          <a:prstGeom prst="rect">
            <a:avLst/>
          </a:prstGeom>
        </p:spPr>
        <p:txBody>
          <a:bodyPr wrap="square" lIns="0" tIns="0" rIns="0" bIns="0" rtlCol="0" anchor="t">
            <a:spAutoFit/>
          </a:bodyPr>
          <a:lstStyle/>
          <a:p>
            <a:pPr algn="ctr">
              <a:lnSpc>
                <a:spcPts val="3334"/>
              </a:lnSpc>
            </a:pPr>
            <a:r>
              <a:rPr lang="en-US" sz="3334" b="1">
                <a:solidFill>
                  <a:srgbClr val="FFFFFF"/>
                </a:solidFill>
                <a:latin typeface="Jost Black" pitchFamily="2" charset="0"/>
                <a:ea typeface="Jost Black" pitchFamily="2" charset="0"/>
                <a:cs typeface="Jost 2 Heavy"/>
                <a:sym typeface="Jost 2 Heavy"/>
              </a:rPr>
              <a:t>WE RECENTLY SURVEYED 250 MIDMARKET FINANCE LEADERS...</a:t>
            </a:r>
          </a:p>
        </p:txBody>
      </p:sp>
      <p:grpSp>
        <p:nvGrpSpPr>
          <p:cNvPr id="6" name="Group 6"/>
          <p:cNvGrpSpPr/>
          <p:nvPr/>
        </p:nvGrpSpPr>
        <p:grpSpPr>
          <a:xfrm rot="-439825">
            <a:off x="1028063" y="2382781"/>
            <a:ext cx="5764424" cy="1204176"/>
            <a:chOff x="0" y="294604"/>
            <a:chExt cx="11528849" cy="2408352"/>
          </a:xfrm>
        </p:grpSpPr>
        <p:sp>
          <p:nvSpPr>
            <p:cNvPr id="7" name="TextBox 7"/>
            <p:cNvSpPr txBox="1"/>
            <p:nvPr/>
          </p:nvSpPr>
          <p:spPr>
            <a:xfrm>
              <a:off x="0" y="294604"/>
              <a:ext cx="5415078" cy="2408352"/>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ctr">
                <a:lnSpc>
                  <a:spcPts val="9022"/>
                </a:lnSpc>
                <a:spcBef>
                  <a:spcPct val="0"/>
                </a:spcBef>
              </a:pPr>
              <a:r>
                <a:rPr lang="en-US" sz="8800" b="1">
                  <a:solidFill>
                    <a:schemeClr val="bg1"/>
                  </a:solidFill>
                  <a:latin typeface="Jost Black" pitchFamily="2" charset="0"/>
                  <a:ea typeface="Jost Black" pitchFamily="2" charset="0"/>
                  <a:cs typeface="Jost 2 Heavy"/>
                  <a:sym typeface="Jost 2 Heavy"/>
                </a:rPr>
                <a:t>38%</a:t>
              </a:r>
            </a:p>
          </p:txBody>
        </p:sp>
        <p:sp>
          <p:nvSpPr>
            <p:cNvPr id="8" name="TextBox 8"/>
            <p:cNvSpPr txBox="1"/>
            <p:nvPr/>
          </p:nvSpPr>
          <p:spPr>
            <a:xfrm>
              <a:off x="5632188" y="500699"/>
              <a:ext cx="5896661" cy="1797544"/>
            </a:xfrm>
            <a:prstGeom prst="rect">
              <a:avLst/>
            </a:prstGeom>
          </p:spPr>
          <p:txBody>
            <a:bodyPr lIns="0" tIns="0" rIns="0" bIns="0" rtlCol="0" anchor="t">
              <a:spAutoFit/>
            </a:bodyPr>
            <a:lstStyle/>
            <a:p>
              <a:pPr>
                <a:lnSpc>
                  <a:spcPts val="2279"/>
                </a:lnSpc>
                <a:spcBef>
                  <a:spcPct val="0"/>
                </a:spcBef>
              </a:pPr>
              <a:r>
                <a:rPr lang="en-US" sz="2279" b="1">
                  <a:solidFill>
                    <a:srgbClr val="00283B"/>
                  </a:solidFill>
                  <a:latin typeface="Jost Black" pitchFamily="2" charset="0"/>
                  <a:ea typeface="Jost Black" pitchFamily="2" charset="0"/>
                  <a:cs typeface="Jost 2 Heavy"/>
                  <a:sym typeface="Jost 2 Heavy"/>
                </a:rPr>
                <a:t>ARE HESITANT ABOUT ADOPTING AI IN FINANCE</a:t>
              </a:r>
            </a:p>
          </p:txBody>
        </p:sp>
      </p:grpSp>
      <p:grpSp>
        <p:nvGrpSpPr>
          <p:cNvPr id="9" name="Group 9"/>
          <p:cNvGrpSpPr/>
          <p:nvPr/>
        </p:nvGrpSpPr>
        <p:grpSpPr>
          <a:xfrm rot="378148">
            <a:off x="4821185" y="3761055"/>
            <a:ext cx="6424008" cy="1204176"/>
            <a:chOff x="-1" y="294604"/>
            <a:chExt cx="12848016" cy="2408352"/>
          </a:xfrm>
        </p:grpSpPr>
        <p:sp>
          <p:nvSpPr>
            <p:cNvPr id="10" name="TextBox 10"/>
            <p:cNvSpPr txBox="1"/>
            <p:nvPr/>
          </p:nvSpPr>
          <p:spPr>
            <a:xfrm>
              <a:off x="-1" y="294604"/>
              <a:ext cx="5520470" cy="2408352"/>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ctr">
                <a:lnSpc>
                  <a:spcPts val="9022"/>
                </a:lnSpc>
                <a:spcBef>
                  <a:spcPct val="0"/>
                </a:spcBef>
              </a:pPr>
              <a:r>
                <a:rPr lang="en-US" sz="8800" b="1">
                  <a:solidFill>
                    <a:schemeClr val="bg1"/>
                  </a:solidFill>
                  <a:latin typeface="Jost Black" pitchFamily="2" charset="0"/>
                  <a:ea typeface="Jost Black" pitchFamily="2" charset="0"/>
                  <a:cs typeface="Jost 2 Heavy"/>
                  <a:sym typeface="Jost 2 Heavy"/>
                </a:rPr>
                <a:t>55%</a:t>
              </a:r>
            </a:p>
          </p:txBody>
        </p:sp>
        <p:sp>
          <p:nvSpPr>
            <p:cNvPr id="11" name="TextBox 11"/>
            <p:cNvSpPr txBox="1"/>
            <p:nvPr/>
          </p:nvSpPr>
          <p:spPr>
            <a:xfrm>
              <a:off x="5684883" y="500699"/>
              <a:ext cx="7163132" cy="1797544"/>
            </a:xfrm>
            <a:prstGeom prst="rect">
              <a:avLst/>
            </a:prstGeom>
          </p:spPr>
          <p:txBody>
            <a:bodyPr lIns="0" tIns="0" rIns="0" bIns="0" rtlCol="0" anchor="t">
              <a:spAutoFit/>
            </a:bodyPr>
            <a:lstStyle/>
            <a:p>
              <a:pPr>
                <a:lnSpc>
                  <a:spcPts val="2279"/>
                </a:lnSpc>
                <a:spcBef>
                  <a:spcPct val="0"/>
                </a:spcBef>
              </a:pPr>
              <a:r>
                <a:rPr lang="en-US" sz="2279" b="1">
                  <a:solidFill>
                    <a:srgbClr val="00283B"/>
                  </a:solidFill>
                  <a:latin typeface="Jost Black" pitchFamily="2" charset="0"/>
                  <a:ea typeface="Jost Black" pitchFamily="2" charset="0"/>
                  <a:cs typeface="Jost 2 Heavy"/>
                  <a:sym typeface="Jost 2 Heavy"/>
                </a:rPr>
                <a:t>HAVE A FORMAL POLICY FOR THE SAFE/ COMPLIANT USE OF AI </a:t>
              </a:r>
            </a:p>
          </p:txBody>
        </p:sp>
      </p:grpSp>
      <p:grpSp>
        <p:nvGrpSpPr>
          <p:cNvPr id="12" name="Group 12"/>
          <p:cNvGrpSpPr/>
          <p:nvPr/>
        </p:nvGrpSpPr>
        <p:grpSpPr>
          <a:xfrm rot="-131620">
            <a:off x="1179520" y="5015556"/>
            <a:ext cx="6680124" cy="1204176"/>
            <a:chOff x="-3" y="294604"/>
            <a:chExt cx="13360244" cy="2408352"/>
          </a:xfrm>
        </p:grpSpPr>
        <p:sp>
          <p:nvSpPr>
            <p:cNvPr id="13" name="TextBox 13"/>
            <p:cNvSpPr txBox="1"/>
            <p:nvPr/>
          </p:nvSpPr>
          <p:spPr>
            <a:xfrm>
              <a:off x="-3" y="294604"/>
              <a:ext cx="5479291" cy="2408352"/>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ctr">
                <a:lnSpc>
                  <a:spcPts val="9022"/>
                </a:lnSpc>
                <a:spcBef>
                  <a:spcPct val="0"/>
                </a:spcBef>
              </a:pPr>
              <a:r>
                <a:rPr lang="en-US" sz="8800" b="1">
                  <a:solidFill>
                    <a:schemeClr val="bg1"/>
                  </a:solidFill>
                  <a:latin typeface="Jost Black" pitchFamily="2" charset="0"/>
                  <a:ea typeface="Jost Black" pitchFamily="2" charset="0"/>
                  <a:cs typeface="Jost 2 Heavy"/>
                  <a:sym typeface="Jost 2 Heavy"/>
                </a:rPr>
                <a:t>58%</a:t>
              </a:r>
            </a:p>
          </p:txBody>
        </p:sp>
        <p:sp>
          <p:nvSpPr>
            <p:cNvPr id="14" name="TextBox 14"/>
            <p:cNvSpPr txBox="1"/>
            <p:nvPr/>
          </p:nvSpPr>
          <p:spPr>
            <a:xfrm>
              <a:off x="5664295" y="508067"/>
              <a:ext cx="7695946" cy="1870000"/>
            </a:xfrm>
            <a:prstGeom prst="rect">
              <a:avLst/>
            </a:prstGeom>
          </p:spPr>
          <p:txBody>
            <a:bodyPr wrap="square" lIns="0" tIns="0" rIns="0" bIns="0" rtlCol="0" anchor="t">
              <a:spAutoFit/>
            </a:bodyPr>
            <a:lstStyle/>
            <a:p>
              <a:pPr>
                <a:lnSpc>
                  <a:spcPts val="1804"/>
                </a:lnSpc>
                <a:spcBef>
                  <a:spcPct val="0"/>
                </a:spcBef>
              </a:pPr>
              <a:r>
                <a:rPr lang="en-US" sz="1804" b="1">
                  <a:solidFill>
                    <a:srgbClr val="00283B"/>
                  </a:solidFill>
                  <a:latin typeface="Jost Black" pitchFamily="2" charset="0"/>
                  <a:ea typeface="Jost Black" pitchFamily="2" charset="0"/>
                  <a:cs typeface="Jost 2 Heavy"/>
                  <a:sym typeface="Jost 2 Heavy"/>
                </a:rPr>
                <a:t>ARE CONCERNED RE: SECURITY/ COMPLIANCE RISKS OF ADOPTING AI WITHOUT CLEAR GOVERNANCE</a:t>
              </a:r>
            </a:p>
          </p:txBody>
        </p:sp>
      </p:grpSp>
      <p:pic>
        <p:nvPicPr>
          <p:cNvPr id="15" name="Picture 14">
            <a:extLst>
              <a:ext uri="{FF2B5EF4-FFF2-40B4-BE49-F238E27FC236}">
                <a16:creationId xmlns:a16="http://schemas.microsoft.com/office/drawing/2014/main" id="{2AC739B4-4E7F-DDDF-5EE6-E8D75F3AAE41}"/>
              </a:ext>
            </a:extLst>
          </p:cNvPr>
          <p:cNvPicPr>
            <a:picLocks noChangeAspect="1"/>
          </p:cNvPicPr>
          <p:nvPr/>
        </p:nvPicPr>
        <p:blipFill>
          <a:blip r:embed="rId3"/>
          <a:stretch>
            <a:fillRect/>
          </a:stretch>
        </p:blipFill>
        <p:spPr>
          <a:xfrm>
            <a:off x="10532058" y="653049"/>
            <a:ext cx="835023" cy="8350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F8FC"/>
        </a:solidFill>
        <a:effectLst/>
      </p:bgPr>
    </p:bg>
    <p:spTree>
      <p:nvGrpSpPr>
        <p:cNvPr id="1" name="">
          <a:extLst>
            <a:ext uri="{FF2B5EF4-FFF2-40B4-BE49-F238E27FC236}">
              <a16:creationId xmlns:a16="http://schemas.microsoft.com/office/drawing/2014/main" id="{30808E34-7FA2-4B7A-3647-6E93272CB00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37E577-B6C3-B397-700B-201F6B611280}"/>
              </a:ext>
            </a:extLst>
          </p:cNvPr>
          <p:cNvGrpSpPr/>
          <p:nvPr/>
        </p:nvGrpSpPr>
        <p:grpSpPr>
          <a:xfrm>
            <a:off x="685800" y="476930"/>
            <a:ext cx="10820400" cy="5904141"/>
            <a:chOff x="0" y="0"/>
            <a:chExt cx="4274726" cy="2332500"/>
          </a:xfrm>
        </p:grpSpPr>
        <p:sp>
          <p:nvSpPr>
            <p:cNvPr id="3" name="Freeform 3">
              <a:extLst>
                <a:ext uri="{FF2B5EF4-FFF2-40B4-BE49-F238E27FC236}">
                  <a16:creationId xmlns:a16="http://schemas.microsoft.com/office/drawing/2014/main" id="{A28E0630-7807-5C8E-2108-D6C2D208CB4D}"/>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FE026E"/>
            </a:solidFill>
            <a:ln w="57150" cap="rnd">
              <a:solidFill>
                <a:schemeClr val="bg1"/>
              </a:solidFill>
              <a:prstDash val="dash"/>
              <a:round/>
            </a:ln>
          </p:spPr>
          <p:txBody>
            <a:bodyPr/>
            <a:lstStyle/>
            <a:p>
              <a:endParaRPr lang="en-GB" sz="1200">
                <a:latin typeface="Jost Black" pitchFamily="2" charset="0"/>
                <a:ea typeface="Jost Black" pitchFamily="2" charset="0"/>
              </a:endParaRPr>
            </a:p>
          </p:txBody>
        </p:sp>
        <p:sp>
          <p:nvSpPr>
            <p:cNvPr id="4" name="TextBox 4">
              <a:extLst>
                <a:ext uri="{FF2B5EF4-FFF2-40B4-BE49-F238E27FC236}">
                  <a16:creationId xmlns:a16="http://schemas.microsoft.com/office/drawing/2014/main" id="{41DE90FE-BAD0-810B-B45F-615D27ED1BA6}"/>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5" name="TextBox 5">
            <a:extLst>
              <a:ext uri="{FF2B5EF4-FFF2-40B4-BE49-F238E27FC236}">
                <a16:creationId xmlns:a16="http://schemas.microsoft.com/office/drawing/2014/main" id="{CFC3B5D0-B834-F749-E1A0-F10AE526C66F}"/>
              </a:ext>
            </a:extLst>
          </p:cNvPr>
          <p:cNvSpPr txBox="1"/>
          <p:nvPr/>
        </p:nvSpPr>
        <p:spPr>
          <a:xfrm>
            <a:off x="1543649" y="1053658"/>
            <a:ext cx="9104702" cy="868828"/>
          </a:xfrm>
          <a:prstGeom prst="rect">
            <a:avLst/>
          </a:prstGeom>
        </p:spPr>
        <p:txBody>
          <a:bodyPr wrap="square" lIns="0" tIns="0" rIns="0" bIns="0" rtlCol="0" anchor="t">
            <a:spAutoFit/>
          </a:bodyPr>
          <a:lstStyle/>
          <a:p>
            <a:pPr algn="ctr">
              <a:lnSpc>
                <a:spcPts val="3334"/>
              </a:lnSpc>
            </a:pPr>
            <a:r>
              <a:rPr lang="en-US" sz="3334" b="1" dirty="0">
                <a:solidFill>
                  <a:srgbClr val="FFFFFF"/>
                </a:solidFill>
                <a:latin typeface="Jost Black" pitchFamily="2" charset="0"/>
                <a:ea typeface="Jost Black" pitchFamily="2" charset="0"/>
                <a:cs typeface="Jost 2 Heavy"/>
                <a:sym typeface="Jost 2 Heavy"/>
              </a:rPr>
              <a:t>A RECENT CHARITY AI READINESS SURVEY BY CHARITY EXCELLENCE...</a:t>
            </a:r>
          </a:p>
        </p:txBody>
      </p:sp>
      <p:grpSp>
        <p:nvGrpSpPr>
          <p:cNvPr id="6" name="Group 6">
            <a:extLst>
              <a:ext uri="{FF2B5EF4-FFF2-40B4-BE49-F238E27FC236}">
                <a16:creationId xmlns:a16="http://schemas.microsoft.com/office/drawing/2014/main" id="{4B4530B9-0C95-289A-AF01-290EA31B3879}"/>
              </a:ext>
            </a:extLst>
          </p:cNvPr>
          <p:cNvGrpSpPr/>
          <p:nvPr/>
        </p:nvGrpSpPr>
        <p:grpSpPr>
          <a:xfrm rot="-439825">
            <a:off x="851583" y="2411059"/>
            <a:ext cx="6604612" cy="1248604"/>
            <a:chOff x="0" y="205749"/>
            <a:chExt cx="11528848" cy="2497207"/>
          </a:xfrm>
        </p:grpSpPr>
        <p:sp>
          <p:nvSpPr>
            <p:cNvPr id="7" name="TextBox 7">
              <a:extLst>
                <a:ext uri="{FF2B5EF4-FFF2-40B4-BE49-F238E27FC236}">
                  <a16:creationId xmlns:a16="http://schemas.microsoft.com/office/drawing/2014/main" id="{3A041581-23DC-B67E-9FDB-4F36AC7FB402}"/>
                </a:ext>
              </a:extLst>
            </p:cNvPr>
            <p:cNvSpPr txBox="1"/>
            <p:nvPr/>
          </p:nvSpPr>
          <p:spPr>
            <a:xfrm>
              <a:off x="0" y="294604"/>
              <a:ext cx="5415078" cy="2408352"/>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ctr">
                <a:lnSpc>
                  <a:spcPts val="9022"/>
                </a:lnSpc>
                <a:spcBef>
                  <a:spcPct val="0"/>
                </a:spcBef>
              </a:pPr>
              <a:r>
                <a:rPr lang="en-US" sz="8800" b="1">
                  <a:solidFill>
                    <a:schemeClr val="bg1"/>
                  </a:solidFill>
                  <a:latin typeface="Jost Black" pitchFamily="2" charset="0"/>
                  <a:ea typeface="Jost Black" pitchFamily="2" charset="0"/>
                  <a:cs typeface="Jost 2 Heavy"/>
                  <a:sym typeface="Jost 2 Heavy"/>
                </a:rPr>
                <a:t>33%</a:t>
              </a:r>
            </a:p>
          </p:txBody>
        </p:sp>
        <p:sp>
          <p:nvSpPr>
            <p:cNvPr id="8" name="TextBox 8">
              <a:extLst>
                <a:ext uri="{FF2B5EF4-FFF2-40B4-BE49-F238E27FC236}">
                  <a16:creationId xmlns:a16="http://schemas.microsoft.com/office/drawing/2014/main" id="{3F471571-41E5-7C24-7F9F-5837260DDF13}"/>
                </a:ext>
              </a:extLst>
            </p:cNvPr>
            <p:cNvSpPr txBox="1"/>
            <p:nvPr/>
          </p:nvSpPr>
          <p:spPr>
            <a:xfrm>
              <a:off x="5632187" y="205749"/>
              <a:ext cx="5896661" cy="2387450"/>
            </a:xfrm>
            <a:prstGeom prst="rect">
              <a:avLst/>
            </a:prstGeom>
          </p:spPr>
          <p:txBody>
            <a:bodyPr lIns="0" tIns="0" rIns="0" bIns="0" rtlCol="0" anchor="t">
              <a:spAutoFit/>
            </a:bodyPr>
            <a:lstStyle/>
            <a:p>
              <a:pPr>
                <a:lnSpc>
                  <a:spcPts val="2279"/>
                </a:lnSpc>
                <a:spcBef>
                  <a:spcPct val="0"/>
                </a:spcBef>
              </a:pPr>
              <a:r>
                <a:rPr lang="en-US" sz="2000" b="1">
                  <a:solidFill>
                    <a:srgbClr val="00283B"/>
                  </a:solidFill>
                  <a:latin typeface="Jost Black" pitchFamily="2" charset="0"/>
                  <a:ea typeface="Jost Black" pitchFamily="2" charset="0"/>
                  <a:cs typeface="Jost 2 Heavy"/>
                  <a:sym typeface="Jost 2 Heavy"/>
                </a:rPr>
                <a:t>HAVE A POLICY IN PLACE TO SAFEGUARD THEIR CHARITY</a:t>
              </a:r>
            </a:p>
          </p:txBody>
        </p:sp>
      </p:grpSp>
      <p:grpSp>
        <p:nvGrpSpPr>
          <p:cNvPr id="9" name="Group 9">
            <a:extLst>
              <a:ext uri="{FF2B5EF4-FFF2-40B4-BE49-F238E27FC236}">
                <a16:creationId xmlns:a16="http://schemas.microsoft.com/office/drawing/2014/main" id="{53D91833-A54C-A565-76D8-89200236F10B}"/>
              </a:ext>
            </a:extLst>
          </p:cNvPr>
          <p:cNvGrpSpPr/>
          <p:nvPr/>
        </p:nvGrpSpPr>
        <p:grpSpPr>
          <a:xfrm rot="378148">
            <a:off x="4824467" y="3716807"/>
            <a:ext cx="6424009" cy="1233216"/>
            <a:chOff x="-1" y="205747"/>
            <a:chExt cx="12848016" cy="2466431"/>
          </a:xfrm>
        </p:grpSpPr>
        <p:sp>
          <p:nvSpPr>
            <p:cNvPr id="10" name="TextBox 10">
              <a:extLst>
                <a:ext uri="{FF2B5EF4-FFF2-40B4-BE49-F238E27FC236}">
                  <a16:creationId xmlns:a16="http://schemas.microsoft.com/office/drawing/2014/main" id="{F94AB47C-DCC4-357B-72F4-D2ADAF457F8D}"/>
                </a:ext>
              </a:extLst>
            </p:cNvPr>
            <p:cNvSpPr txBox="1"/>
            <p:nvPr/>
          </p:nvSpPr>
          <p:spPr>
            <a:xfrm>
              <a:off x="-1" y="325382"/>
              <a:ext cx="5520470" cy="2346796"/>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ctr">
                <a:lnSpc>
                  <a:spcPts val="9022"/>
                </a:lnSpc>
                <a:spcBef>
                  <a:spcPct val="0"/>
                </a:spcBef>
              </a:pPr>
              <a:r>
                <a:rPr lang="en-US" sz="8000" b="1">
                  <a:solidFill>
                    <a:schemeClr val="bg1"/>
                  </a:solidFill>
                  <a:latin typeface="Jost Black" pitchFamily="2" charset="0"/>
                  <a:ea typeface="Jost Black" pitchFamily="2" charset="0"/>
                  <a:cs typeface="Jost 2 Heavy"/>
                  <a:sym typeface="Jost 2 Heavy"/>
                </a:rPr>
                <a:t>49%</a:t>
              </a:r>
            </a:p>
          </p:txBody>
        </p:sp>
        <p:sp>
          <p:nvSpPr>
            <p:cNvPr id="11" name="TextBox 11">
              <a:extLst>
                <a:ext uri="{FF2B5EF4-FFF2-40B4-BE49-F238E27FC236}">
                  <a16:creationId xmlns:a16="http://schemas.microsoft.com/office/drawing/2014/main" id="{E7E292B2-503B-1C34-FE94-6BAB5D5A50F7}"/>
                </a:ext>
              </a:extLst>
            </p:cNvPr>
            <p:cNvSpPr txBox="1"/>
            <p:nvPr/>
          </p:nvSpPr>
          <p:spPr>
            <a:xfrm>
              <a:off x="5684883" y="205747"/>
              <a:ext cx="7163132" cy="2387450"/>
            </a:xfrm>
            <a:prstGeom prst="rect">
              <a:avLst/>
            </a:prstGeom>
          </p:spPr>
          <p:txBody>
            <a:bodyPr lIns="0" tIns="0" rIns="0" bIns="0" rtlCol="0" anchor="t">
              <a:spAutoFit/>
            </a:bodyPr>
            <a:lstStyle/>
            <a:p>
              <a:pPr>
                <a:lnSpc>
                  <a:spcPts val="2279"/>
                </a:lnSpc>
                <a:spcBef>
                  <a:spcPct val="0"/>
                </a:spcBef>
              </a:pPr>
              <a:r>
                <a:rPr lang="en-US" sz="2279" b="1">
                  <a:solidFill>
                    <a:srgbClr val="00283B"/>
                  </a:solidFill>
                  <a:latin typeface="Jost Black" pitchFamily="2" charset="0"/>
                  <a:ea typeface="Jost Black" pitchFamily="2" charset="0"/>
                  <a:cs typeface="Jost 2 Heavy"/>
                  <a:sym typeface="Jost 2 Heavy"/>
                </a:rPr>
                <a:t>HAVE PROCEDURES TO ENSURE NO ONE ENTERS SENSITIVE INFO </a:t>
              </a:r>
            </a:p>
          </p:txBody>
        </p:sp>
      </p:grpSp>
      <p:grpSp>
        <p:nvGrpSpPr>
          <p:cNvPr id="12" name="Group 12">
            <a:extLst>
              <a:ext uri="{FF2B5EF4-FFF2-40B4-BE49-F238E27FC236}">
                <a16:creationId xmlns:a16="http://schemas.microsoft.com/office/drawing/2014/main" id="{319E0FB5-C4C7-831A-78A8-651036111022}"/>
              </a:ext>
            </a:extLst>
          </p:cNvPr>
          <p:cNvGrpSpPr/>
          <p:nvPr/>
        </p:nvGrpSpPr>
        <p:grpSpPr>
          <a:xfrm rot="-131620">
            <a:off x="1179520" y="5015556"/>
            <a:ext cx="6680124" cy="1204176"/>
            <a:chOff x="-3" y="294604"/>
            <a:chExt cx="13360244" cy="2408352"/>
          </a:xfrm>
        </p:grpSpPr>
        <p:sp>
          <p:nvSpPr>
            <p:cNvPr id="13" name="TextBox 13">
              <a:extLst>
                <a:ext uri="{FF2B5EF4-FFF2-40B4-BE49-F238E27FC236}">
                  <a16:creationId xmlns:a16="http://schemas.microsoft.com/office/drawing/2014/main" id="{FAC91A8E-8A03-28F7-7C48-CB16E03E3864}"/>
                </a:ext>
              </a:extLst>
            </p:cNvPr>
            <p:cNvSpPr txBox="1"/>
            <p:nvPr/>
          </p:nvSpPr>
          <p:spPr>
            <a:xfrm>
              <a:off x="-3" y="294604"/>
              <a:ext cx="5479291" cy="2408352"/>
            </a:xfrm>
            <a:prstGeom prst="rect">
              <a:avLst/>
            </a:prstGeom>
            <a:effectLst>
              <a:outerShdw blurRad="50800" dist="38100" dir="2700000" algn="tl" rotWithShape="0">
                <a:prstClr val="black">
                  <a:alpha val="40000"/>
                </a:prstClr>
              </a:outerShdw>
            </a:effectLst>
          </p:spPr>
          <p:txBody>
            <a:bodyPr lIns="0" tIns="0" rIns="0" bIns="0" rtlCol="0" anchor="t">
              <a:spAutoFit/>
            </a:bodyPr>
            <a:lstStyle/>
            <a:p>
              <a:pPr algn="ctr">
                <a:lnSpc>
                  <a:spcPts val="9022"/>
                </a:lnSpc>
                <a:spcBef>
                  <a:spcPct val="0"/>
                </a:spcBef>
              </a:pPr>
              <a:r>
                <a:rPr lang="en-US" sz="8800" b="1">
                  <a:solidFill>
                    <a:schemeClr val="bg1"/>
                  </a:solidFill>
                  <a:latin typeface="Jost Black" pitchFamily="2" charset="0"/>
                  <a:ea typeface="Jost Black" pitchFamily="2" charset="0"/>
                  <a:cs typeface="Jost 2 Heavy"/>
                  <a:sym typeface="Jost 2 Heavy"/>
                </a:rPr>
                <a:t>33%</a:t>
              </a:r>
            </a:p>
          </p:txBody>
        </p:sp>
        <p:sp>
          <p:nvSpPr>
            <p:cNvPr id="14" name="TextBox 14">
              <a:extLst>
                <a:ext uri="{FF2B5EF4-FFF2-40B4-BE49-F238E27FC236}">
                  <a16:creationId xmlns:a16="http://schemas.microsoft.com/office/drawing/2014/main" id="{96D23D8F-213C-027A-14AB-32363E1721B9}"/>
                </a:ext>
              </a:extLst>
            </p:cNvPr>
            <p:cNvSpPr txBox="1"/>
            <p:nvPr/>
          </p:nvSpPr>
          <p:spPr>
            <a:xfrm>
              <a:off x="5664295" y="738900"/>
              <a:ext cx="7695946" cy="1408334"/>
            </a:xfrm>
            <a:prstGeom prst="rect">
              <a:avLst/>
            </a:prstGeom>
          </p:spPr>
          <p:txBody>
            <a:bodyPr wrap="square" lIns="0" tIns="0" rIns="0" bIns="0" rtlCol="0" anchor="t">
              <a:spAutoFit/>
            </a:bodyPr>
            <a:lstStyle/>
            <a:p>
              <a:pPr>
                <a:lnSpc>
                  <a:spcPts val="1804"/>
                </a:lnSpc>
                <a:spcBef>
                  <a:spcPct val="0"/>
                </a:spcBef>
              </a:pPr>
              <a:r>
                <a:rPr lang="en-US" sz="1804" b="1">
                  <a:solidFill>
                    <a:srgbClr val="00283B"/>
                  </a:solidFill>
                  <a:latin typeface="Jost Black" pitchFamily="2" charset="0"/>
                  <a:ea typeface="Jost Black" pitchFamily="2" charset="0"/>
                  <a:cs typeface="Jost 2 Heavy"/>
                  <a:sym typeface="Jost 2 Heavy"/>
                </a:rPr>
                <a:t>HAVE BEEN GIVEN THE TRAINING &amp; SUPPORT NEEDED TO IDENTIFY RISKS</a:t>
              </a:r>
            </a:p>
          </p:txBody>
        </p:sp>
      </p:grpSp>
      <p:pic>
        <p:nvPicPr>
          <p:cNvPr id="15" name="Picture 14">
            <a:extLst>
              <a:ext uri="{FF2B5EF4-FFF2-40B4-BE49-F238E27FC236}">
                <a16:creationId xmlns:a16="http://schemas.microsoft.com/office/drawing/2014/main" id="{F3732501-C9D0-3CEB-A8E9-02C27E698E6B}"/>
              </a:ext>
            </a:extLst>
          </p:cNvPr>
          <p:cNvPicPr>
            <a:picLocks noChangeAspect="1"/>
          </p:cNvPicPr>
          <p:nvPr/>
        </p:nvPicPr>
        <p:blipFill>
          <a:blip r:embed="rId3"/>
          <a:stretch>
            <a:fillRect/>
          </a:stretch>
        </p:blipFill>
        <p:spPr>
          <a:xfrm>
            <a:off x="10532058" y="653049"/>
            <a:ext cx="835023" cy="835023"/>
          </a:xfrm>
          <a:prstGeom prst="rect">
            <a:avLst/>
          </a:prstGeom>
        </p:spPr>
      </p:pic>
    </p:spTree>
    <p:extLst>
      <p:ext uri="{BB962C8B-B14F-4D97-AF65-F5344CB8AC3E}">
        <p14:creationId xmlns:p14="http://schemas.microsoft.com/office/powerpoint/2010/main" val="28098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F8FC"/>
        </a:solidFill>
        <a:effectLst/>
      </p:bgPr>
    </p:bg>
    <p:spTree>
      <p:nvGrpSpPr>
        <p:cNvPr id="1" name=""/>
        <p:cNvGrpSpPr/>
        <p:nvPr/>
      </p:nvGrpSpPr>
      <p:grpSpPr>
        <a:xfrm>
          <a:off x="0" y="0"/>
          <a:ext cx="0" cy="0"/>
          <a:chOff x="0" y="0"/>
          <a:chExt cx="0" cy="0"/>
        </a:xfrm>
      </p:grpSpPr>
      <p:grpSp>
        <p:nvGrpSpPr>
          <p:cNvPr id="2" name="Group 2"/>
          <p:cNvGrpSpPr/>
          <p:nvPr/>
        </p:nvGrpSpPr>
        <p:grpSpPr>
          <a:xfrm>
            <a:off x="685800" y="476930"/>
            <a:ext cx="10820400" cy="5904141"/>
            <a:chOff x="0" y="0"/>
            <a:chExt cx="4274726" cy="2332500"/>
          </a:xfrm>
        </p:grpSpPr>
        <p:sp>
          <p:nvSpPr>
            <p:cNvPr id="3" name="Freeform 3"/>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99E3F4"/>
            </a:solidFill>
            <a:ln w="57150" cap="rnd">
              <a:solidFill>
                <a:srgbClr val="00B9E3"/>
              </a:solidFill>
              <a:prstDash val="dash"/>
              <a:round/>
            </a:ln>
          </p:spPr>
          <p:txBody>
            <a:bodyPr/>
            <a:lstStyle/>
            <a:p>
              <a:endParaRPr lang="en-GB" sz="1200">
                <a:latin typeface="Jost Black" pitchFamily="2" charset="0"/>
                <a:ea typeface="Jost Black" pitchFamily="2" charset="0"/>
              </a:endParaRPr>
            </a:p>
          </p:txBody>
        </p:sp>
        <p:sp>
          <p:nvSpPr>
            <p:cNvPr id="4" name="TextBox 4"/>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5" name="Freeform 5"/>
          <p:cNvSpPr/>
          <p:nvPr/>
        </p:nvSpPr>
        <p:spPr>
          <a:xfrm>
            <a:off x="1242430" y="3429000"/>
            <a:ext cx="2123866" cy="1197329"/>
          </a:xfrm>
          <a:custGeom>
            <a:avLst/>
            <a:gdLst/>
            <a:ahLst/>
            <a:cxnLst/>
            <a:rect l="l" t="t" r="r" b="b"/>
            <a:pathLst>
              <a:path w="3185799" h="1795994">
                <a:moveTo>
                  <a:pt x="0" y="0"/>
                </a:moveTo>
                <a:lnTo>
                  <a:pt x="3185799" y="0"/>
                </a:lnTo>
                <a:lnTo>
                  <a:pt x="3185799" y="1795994"/>
                </a:lnTo>
                <a:lnTo>
                  <a:pt x="0" y="1795994"/>
                </a:lnTo>
                <a:lnTo>
                  <a:pt x="0" y="0"/>
                </a:lnTo>
                <a:close/>
              </a:path>
            </a:pathLst>
          </a:custGeom>
          <a:blipFill>
            <a:blip r:embed="rId3"/>
            <a:stretch>
              <a:fillRect/>
            </a:stretch>
          </a:blipFill>
        </p:spPr>
        <p:txBody>
          <a:bodyPr/>
          <a:lstStyle/>
          <a:p>
            <a:endParaRPr lang="en-GB" sz="1200">
              <a:latin typeface="Jost Black" pitchFamily="2" charset="0"/>
              <a:ea typeface="Jost Black" pitchFamily="2" charset="0"/>
            </a:endParaRPr>
          </a:p>
        </p:txBody>
      </p:sp>
      <p:sp>
        <p:nvSpPr>
          <p:cNvPr id="6" name="Freeform 6"/>
          <p:cNvSpPr/>
          <p:nvPr/>
        </p:nvSpPr>
        <p:spPr>
          <a:xfrm rot="5400000">
            <a:off x="1796608" y="4262868"/>
            <a:ext cx="1028209" cy="557803"/>
          </a:xfrm>
          <a:custGeom>
            <a:avLst/>
            <a:gdLst/>
            <a:ahLst/>
            <a:cxnLst/>
            <a:rect l="l" t="t" r="r" b="b"/>
            <a:pathLst>
              <a:path w="1542314" h="836705">
                <a:moveTo>
                  <a:pt x="0" y="0"/>
                </a:moveTo>
                <a:lnTo>
                  <a:pt x="1542314" y="0"/>
                </a:lnTo>
                <a:lnTo>
                  <a:pt x="1542314" y="836706"/>
                </a:lnTo>
                <a:lnTo>
                  <a:pt x="0" y="83670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a:latin typeface="Jost Black" pitchFamily="2" charset="0"/>
              <a:ea typeface="Jost Black" pitchFamily="2" charset="0"/>
            </a:endParaRPr>
          </a:p>
        </p:txBody>
      </p:sp>
      <p:sp>
        <p:nvSpPr>
          <p:cNvPr id="7" name="Freeform 7"/>
          <p:cNvSpPr/>
          <p:nvPr/>
        </p:nvSpPr>
        <p:spPr>
          <a:xfrm>
            <a:off x="4067763" y="3499235"/>
            <a:ext cx="1392484" cy="1556639"/>
          </a:xfrm>
          <a:custGeom>
            <a:avLst/>
            <a:gdLst/>
            <a:ahLst/>
            <a:cxnLst/>
            <a:rect l="l" t="t" r="r" b="b"/>
            <a:pathLst>
              <a:path w="2088726" h="2334958">
                <a:moveTo>
                  <a:pt x="0" y="0"/>
                </a:moveTo>
                <a:lnTo>
                  <a:pt x="2088726" y="0"/>
                </a:lnTo>
                <a:lnTo>
                  <a:pt x="2088726" y="2334958"/>
                </a:lnTo>
                <a:lnTo>
                  <a:pt x="0" y="23349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a:latin typeface="Jost Black" pitchFamily="2" charset="0"/>
              <a:ea typeface="Jost Black" pitchFamily="2" charset="0"/>
            </a:endParaRPr>
          </a:p>
        </p:txBody>
      </p:sp>
      <p:sp>
        <p:nvSpPr>
          <p:cNvPr id="8" name="Freeform 8"/>
          <p:cNvSpPr/>
          <p:nvPr/>
        </p:nvSpPr>
        <p:spPr>
          <a:xfrm>
            <a:off x="8854591" y="3464694"/>
            <a:ext cx="1525506" cy="1556639"/>
          </a:xfrm>
          <a:custGeom>
            <a:avLst/>
            <a:gdLst/>
            <a:ahLst/>
            <a:cxnLst/>
            <a:rect l="l" t="t" r="r" b="b"/>
            <a:pathLst>
              <a:path w="2288259" h="2334958">
                <a:moveTo>
                  <a:pt x="0" y="0"/>
                </a:moveTo>
                <a:lnTo>
                  <a:pt x="2288259" y="0"/>
                </a:lnTo>
                <a:lnTo>
                  <a:pt x="2288259" y="2334958"/>
                </a:lnTo>
                <a:lnTo>
                  <a:pt x="0" y="233495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sz="1200">
              <a:latin typeface="Jost Black" pitchFamily="2" charset="0"/>
              <a:ea typeface="Jost Black" pitchFamily="2" charset="0"/>
            </a:endParaRPr>
          </a:p>
        </p:txBody>
      </p:sp>
      <p:sp>
        <p:nvSpPr>
          <p:cNvPr id="9" name="Freeform 9"/>
          <p:cNvSpPr/>
          <p:nvPr/>
        </p:nvSpPr>
        <p:spPr>
          <a:xfrm>
            <a:off x="6851829" y="3488472"/>
            <a:ext cx="1058515" cy="1556639"/>
          </a:xfrm>
          <a:custGeom>
            <a:avLst/>
            <a:gdLst/>
            <a:ahLst/>
            <a:cxnLst/>
            <a:rect l="l" t="t" r="r" b="b"/>
            <a:pathLst>
              <a:path w="1587772" h="2334958">
                <a:moveTo>
                  <a:pt x="0" y="0"/>
                </a:moveTo>
                <a:lnTo>
                  <a:pt x="1587772" y="0"/>
                </a:lnTo>
                <a:lnTo>
                  <a:pt x="1587772" y="2334958"/>
                </a:lnTo>
                <a:lnTo>
                  <a:pt x="0" y="233495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a:latin typeface="Jost Black" pitchFamily="2" charset="0"/>
              <a:ea typeface="Jost Black" pitchFamily="2" charset="0"/>
            </a:endParaRPr>
          </a:p>
        </p:txBody>
      </p:sp>
      <p:sp>
        <p:nvSpPr>
          <p:cNvPr id="10" name="TextBox 10"/>
          <p:cNvSpPr txBox="1"/>
          <p:nvPr/>
        </p:nvSpPr>
        <p:spPr>
          <a:xfrm>
            <a:off x="1242431" y="1064212"/>
            <a:ext cx="9533146" cy="1193275"/>
          </a:xfrm>
          <a:prstGeom prst="rect">
            <a:avLst/>
          </a:prstGeom>
        </p:spPr>
        <p:txBody>
          <a:bodyPr wrap="square" lIns="0" tIns="0" rIns="0" bIns="0" rtlCol="0" anchor="t">
            <a:spAutoFit/>
          </a:bodyPr>
          <a:lstStyle/>
          <a:p>
            <a:pPr algn="ctr">
              <a:lnSpc>
                <a:spcPts val="4666"/>
              </a:lnSpc>
            </a:pPr>
            <a:r>
              <a:rPr lang="en-US" sz="3600" b="1">
                <a:solidFill>
                  <a:srgbClr val="00283B"/>
                </a:solidFill>
                <a:latin typeface="Jost Black" pitchFamily="2" charset="0"/>
                <a:ea typeface="Jost Black" pitchFamily="2" charset="0"/>
                <a:cs typeface="Jost 2 Heavy"/>
                <a:sym typeface="Jost 2 Heavy"/>
              </a:rPr>
              <a:t>WHAT’S THE REALITY FOR CHARITY FINANCE FUNCTIONS TODAY?</a:t>
            </a:r>
          </a:p>
        </p:txBody>
      </p:sp>
      <p:sp>
        <p:nvSpPr>
          <p:cNvPr id="11" name="TextBox 11"/>
          <p:cNvSpPr txBox="1"/>
          <p:nvPr/>
        </p:nvSpPr>
        <p:spPr>
          <a:xfrm>
            <a:off x="1391164" y="2528359"/>
            <a:ext cx="9740725" cy="310919"/>
          </a:xfrm>
          <a:prstGeom prst="rect">
            <a:avLst/>
          </a:prstGeom>
        </p:spPr>
        <p:txBody>
          <a:bodyPr lIns="0" tIns="0" rIns="0" bIns="0" rtlCol="0" anchor="t">
            <a:spAutoFit/>
          </a:bodyPr>
          <a:lstStyle/>
          <a:p>
            <a:pPr algn="ctr">
              <a:lnSpc>
                <a:spcPts val="2333"/>
              </a:lnSpc>
            </a:pPr>
            <a:r>
              <a:rPr lang="en-US" sz="2333" b="1">
                <a:solidFill>
                  <a:srgbClr val="00283B"/>
                </a:solidFill>
                <a:latin typeface="Jost Black" pitchFamily="2" charset="0"/>
                <a:ea typeface="Jost Black" pitchFamily="2" charset="0"/>
                <a:cs typeface="Jost 2 Heavy"/>
                <a:sym typeface="Jost 2 Heavy"/>
              </a:rPr>
              <a:t>WHAT I’M HEARING FROM FINANCE LEADERS</a:t>
            </a:r>
          </a:p>
        </p:txBody>
      </p:sp>
      <p:sp>
        <p:nvSpPr>
          <p:cNvPr id="12" name="TextBox 11">
            <a:extLst>
              <a:ext uri="{FF2B5EF4-FFF2-40B4-BE49-F238E27FC236}">
                <a16:creationId xmlns:a16="http://schemas.microsoft.com/office/drawing/2014/main" id="{1C88AD51-969D-1631-3B07-0A9D2771AC63}"/>
              </a:ext>
            </a:extLst>
          </p:cNvPr>
          <p:cNvSpPr txBox="1"/>
          <p:nvPr/>
        </p:nvSpPr>
        <p:spPr>
          <a:xfrm>
            <a:off x="3366296" y="5267333"/>
            <a:ext cx="2683119" cy="830997"/>
          </a:xfrm>
          <a:prstGeom prst="rect">
            <a:avLst/>
          </a:prstGeom>
          <a:noFill/>
        </p:spPr>
        <p:txBody>
          <a:bodyPr wrap="square" lIns="91440" tIns="45720" rIns="91440" bIns="45720" rtlCol="0" anchor="t">
            <a:spAutoFit/>
          </a:bodyPr>
          <a:lstStyle/>
          <a:p>
            <a:pPr algn="ctr"/>
            <a:r>
              <a:rPr lang="en-GB" sz="1600">
                <a:solidFill>
                  <a:srgbClr val="00283B"/>
                </a:solidFill>
                <a:latin typeface="Jost Black" pitchFamily="2" charset="0"/>
                <a:ea typeface="Jost Black" pitchFamily="2" charset="0"/>
              </a:rPr>
              <a:t>LOOKING FOR PATTERNS AND TRENDS</a:t>
            </a:r>
            <a:endParaRPr lang="en-US">
              <a:solidFill>
                <a:srgbClr val="00283B"/>
              </a:solidFill>
              <a:latin typeface="Jost Black" pitchFamily="2" charset="0"/>
              <a:ea typeface="Jost Black" pitchFamily="2" charset="0"/>
            </a:endParaRPr>
          </a:p>
        </p:txBody>
      </p:sp>
      <p:sp>
        <p:nvSpPr>
          <p:cNvPr id="13" name="TextBox 12">
            <a:extLst>
              <a:ext uri="{FF2B5EF4-FFF2-40B4-BE49-F238E27FC236}">
                <a16:creationId xmlns:a16="http://schemas.microsoft.com/office/drawing/2014/main" id="{E5CA9462-5277-F400-7D98-EE97EE3F7C72}"/>
              </a:ext>
            </a:extLst>
          </p:cNvPr>
          <p:cNvSpPr txBox="1"/>
          <p:nvPr/>
        </p:nvSpPr>
        <p:spPr>
          <a:xfrm>
            <a:off x="6413783" y="5256570"/>
            <a:ext cx="1921866" cy="830997"/>
          </a:xfrm>
          <a:prstGeom prst="rect">
            <a:avLst/>
          </a:prstGeom>
          <a:noFill/>
        </p:spPr>
        <p:txBody>
          <a:bodyPr wrap="square" lIns="91440" tIns="45720" rIns="91440" bIns="45720" rtlCol="0" anchor="t">
            <a:spAutoFit/>
          </a:bodyPr>
          <a:lstStyle/>
          <a:p>
            <a:pPr algn="ctr"/>
            <a:r>
              <a:rPr lang="en-GB" sz="1600">
                <a:solidFill>
                  <a:srgbClr val="00283B"/>
                </a:solidFill>
                <a:latin typeface="Jost Black" pitchFamily="2" charset="0"/>
                <a:ea typeface="Jost Black" pitchFamily="2" charset="0"/>
              </a:rPr>
              <a:t>TOO MUCH TIME TO MAKE DECISIONS</a:t>
            </a:r>
            <a:endParaRPr lang="en-US">
              <a:solidFill>
                <a:srgbClr val="00283B"/>
              </a:solidFill>
              <a:latin typeface="Jost Black" pitchFamily="2" charset="0"/>
              <a:ea typeface="Jost Black" pitchFamily="2" charset="0"/>
            </a:endParaRPr>
          </a:p>
        </p:txBody>
      </p:sp>
      <p:sp>
        <p:nvSpPr>
          <p:cNvPr id="14" name="TextBox 13">
            <a:extLst>
              <a:ext uri="{FF2B5EF4-FFF2-40B4-BE49-F238E27FC236}">
                <a16:creationId xmlns:a16="http://schemas.microsoft.com/office/drawing/2014/main" id="{C5771E51-C4E6-26ED-F62C-A4A8E553459D}"/>
              </a:ext>
            </a:extLst>
          </p:cNvPr>
          <p:cNvSpPr txBox="1"/>
          <p:nvPr/>
        </p:nvSpPr>
        <p:spPr>
          <a:xfrm>
            <a:off x="1180770" y="5267333"/>
            <a:ext cx="22471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solidFill>
                  <a:srgbClr val="00283B"/>
                </a:solidFill>
                <a:latin typeface="Jost Black" pitchFamily="2" charset="0"/>
                <a:ea typeface="Jost Black" pitchFamily="2" charset="0"/>
              </a:rPr>
              <a:t>DATA NOT EASILY ACCESSED</a:t>
            </a:r>
            <a:endParaRPr lang="en-US">
              <a:solidFill>
                <a:srgbClr val="00283B"/>
              </a:solidFill>
              <a:latin typeface="Jost Black" pitchFamily="2" charset="0"/>
              <a:ea typeface="Jost Black" pitchFamily="2" charset="0"/>
            </a:endParaRPr>
          </a:p>
        </p:txBody>
      </p:sp>
      <p:sp>
        <p:nvSpPr>
          <p:cNvPr id="15" name="TextBox 14">
            <a:extLst>
              <a:ext uri="{FF2B5EF4-FFF2-40B4-BE49-F238E27FC236}">
                <a16:creationId xmlns:a16="http://schemas.microsoft.com/office/drawing/2014/main" id="{62C465F8-6B02-4209-95A9-FDD80F9A07CD}"/>
              </a:ext>
            </a:extLst>
          </p:cNvPr>
          <p:cNvSpPr txBox="1"/>
          <p:nvPr/>
        </p:nvSpPr>
        <p:spPr>
          <a:xfrm>
            <a:off x="8700018" y="5232791"/>
            <a:ext cx="22471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solidFill>
                  <a:srgbClr val="00283B"/>
                </a:solidFill>
                <a:latin typeface="Jost Black" pitchFamily="2" charset="0"/>
                <a:ea typeface="Jost Black" pitchFamily="2" charset="0"/>
              </a:rPr>
              <a:t>LOADING DATA INTO CHATGPT</a:t>
            </a:r>
            <a:endParaRPr lang="en-US">
              <a:solidFill>
                <a:srgbClr val="00283B"/>
              </a:solidFill>
              <a:latin typeface="Jost Black" pitchFamily="2" charset="0"/>
              <a:ea typeface="Jost Black" pitchFamily="2" charset="0"/>
            </a:endParaRPr>
          </a:p>
        </p:txBody>
      </p:sp>
      <p:pic>
        <p:nvPicPr>
          <p:cNvPr id="16" name="Picture 15">
            <a:extLst>
              <a:ext uri="{FF2B5EF4-FFF2-40B4-BE49-F238E27FC236}">
                <a16:creationId xmlns:a16="http://schemas.microsoft.com/office/drawing/2014/main" id="{D85ABFB3-D019-31B6-0B2D-B69DAFF5A744}"/>
              </a:ext>
            </a:extLst>
          </p:cNvPr>
          <p:cNvPicPr>
            <a:picLocks noChangeAspect="1"/>
          </p:cNvPicPr>
          <p:nvPr/>
        </p:nvPicPr>
        <p:blipFill>
          <a:blip r:embed="rId8"/>
          <a:stretch>
            <a:fillRect/>
          </a:stretch>
        </p:blipFill>
        <p:spPr>
          <a:xfrm>
            <a:off x="10532058" y="653049"/>
            <a:ext cx="835023" cy="8350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F8FC"/>
        </a:solidFill>
        <a:effectLst/>
      </p:bgPr>
    </p:bg>
    <p:spTree>
      <p:nvGrpSpPr>
        <p:cNvPr id="1" name="">
          <a:extLst>
            <a:ext uri="{FF2B5EF4-FFF2-40B4-BE49-F238E27FC236}">
              <a16:creationId xmlns:a16="http://schemas.microsoft.com/office/drawing/2014/main" id="{F919F931-09FB-4289-B486-6693BD969E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E55A4BB-4759-FB69-1842-F2272D6292E4}"/>
              </a:ext>
            </a:extLst>
          </p:cNvPr>
          <p:cNvGrpSpPr/>
          <p:nvPr/>
        </p:nvGrpSpPr>
        <p:grpSpPr>
          <a:xfrm>
            <a:off x="685800" y="1668808"/>
            <a:ext cx="2915356" cy="1910671"/>
            <a:chOff x="0" y="0"/>
            <a:chExt cx="4274726" cy="2332500"/>
          </a:xfrm>
        </p:grpSpPr>
        <p:sp>
          <p:nvSpPr>
            <p:cNvPr id="3" name="Freeform 3">
              <a:extLst>
                <a:ext uri="{FF2B5EF4-FFF2-40B4-BE49-F238E27FC236}">
                  <a16:creationId xmlns:a16="http://schemas.microsoft.com/office/drawing/2014/main" id="{058AC7C6-6E82-17E8-C88C-0156BC8B0DC3}"/>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99E3F4"/>
            </a:solidFill>
            <a:ln w="57150" cap="rnd">
              <a:solidFill>
                <a:srgbClr val="FE026E"/>
              </a:solidFill>
              <a:prstDash val="dash"/>
              <a:round/>
            </a:ln>
          </p:spPr>
          <p:txBody>
            <a:bodyPr/>
            <a:lstStyle/>
            <a:p>
              <a:endParaRPr lang="en-GB" sz="1200">
                <a:latin typeface="Jost Black" pitchFamily="2" charset="0"/>
                <a:ea typeface="Jost Black" pitchFamily="2" charset="0"/>
              </a:endParaRPr>
            </a:p>
          </p:txBody>
        </p:sp>
        <p:sp>
          <p:nvSpPr>
            <p:cNvPr id="4" name="TextBox 4">
              <a:extLst>
                <a:ext uri="{FF2B5EF4-FFF2-40B4-BE49-F238E27FC236}">
                  <a16:creationId xmlns:a16="http://schemas.microsoft.com/office/drawing/2014/main" id="{EDF4C7FD-C6F3-BEB4-753E-B1594E6BC51B}"/>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11" name="TextBox 11">
            <a:extLst>
              <a:ext uri="{FF2B5EF4-FFF2-40B4-BE49-F238E27FC236}">
                <a16:creationId xmlns:a16="http://schemas.microsoft.com/office/drawing/2014/main" id="{F89BA154-228C-7CA9-1180-82427F95762D}"/>
              </a:ext>
            </a:extLst>
          </p:cNvPr>
          <p:cNvSpPr txBox="1"/>
          <p:nvPr/>
        </p:nvSpPr>
        <p:spPr>
          <a:xfrm>
            <a:off x="685800" y="6334860"/>
            <a:ext cx="11099800" cy="298159"/>
          </a:xfrm>
          <a:prstGeom prst="rect">
            <a:avLst/>
          </a:prstGeom>
        </p:spPr>
        <p:txBody>
          <a:bodyPr wrap="square" lIns="0" tIns="0" rIns="0" bIns="0" rtlCol="0" anchor="t">
            <a:spAutoFit/>
          </a:bodyPr>
          <a:lstStyle/>
          <a:p>
            <a:pPr algn="ctr">
              <a:lnSpc>
                <a:spcPts val="2333"/>
              </a:lnSpc>
            </a:pPr>
            <a:r>
              <a:rPr lang="en-US" sz="2000" b="1">
                <a:solidFill>
                  <a:srgbClr val="00283B"/>
                </a:solidFill>
                <a:latin typeface="Jost Black" pitchFamily="2" charset="0"/>
                <a:ea typeface="Jost Black" pitchFamily="2" charset="0"/>
                <a:cs typeface="Jost 2 Heavy"/>
                <a:sym typeface="Jost 2 Heavy"/>
              </a:rPr>
              <a:t>Reporting is at the heart of this and much of this is still manual and time consuming</a:t>
            </a:r>
          </a:p>
        </p:txBody>
      </p:sp>
      <p:sp>
        <p:nvSpPr>
          <p:cNvPr id="14" name="TextBox 13">
            <a:extLst>
              <a:ext uri="{FF2B5EF4-FFF2-40B4-BE49-F238E27FC236}">
                <a16:creationId xmlns:a16="http://schemas.microsoft.com/office/drawing/2014/main" id="{3CB081BF-0A32-4422-1601-5B692B924506}"/>
              </a:ext>
            </a:extLst>
          </p:cNvPr>
          <p:cNvSpPr txBox="1"/>
          <p:nvPr/>
        </p:nvSpPr>
        <p:spPr>
          <a:xfrm>
            <a:off x="685800" y="1961114"/>
            <a:ext cx="291535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rgbClr val="00283B"/>
                </a:solidFill>
                <a:latin typeface="Jost Black" pitchFamily="2" charset="0"/>
                <a:ea typeface="Jost Black" pitchFamily="2" charset="0"/>
              </a:rPr>
              <a:t>Multiple Entities</a:t>
            </a:r>
          </a:p>
          <a:p>
            <a:pPr algn="ctr"/>
            <a:endParaRPr lang="en-GB" sz="1600" dirty="0">
              <a:solidFill>
                <a:srgbClr val="00283B"/>
              </a:solidFill>
              <a:latin typeface="Jost Black" pitchFamily="2" charset="0"/>
              <a:ea typeface="Jost Black" pitchFamily="2" charset="0"/>
            </a:endParaRPr>
          </a:p>
          <a:p>
            <a:pPr algn="ctr"/>
            <a:r>
              <a:rPr lang="en-GB" sz="1600" dirty="0">
                <a:solidFill>
                  <a:srgbClr val="00283B"/>
                </a:solidFill>
                <a:latin typeface="Jost" pitchFamily="2" charset="0"/>
                <a:ea typeface="Jost" pitchFamily="2" charset="0"/>
              </a:rPr>
              <a:t>Trust/nonprofit and trading subsidiaries</a:t>
            </a:r>
            <a:endParaRPr lang="en-US" dirty="0">
              <a:solidFill>
                <a:srgbClr val="00283B"/>
              </a:solidFill>
              <a:latin typeface="Jost" pitchFamily="2" charset="0"/>
              <a:ea typeface="Jost" pitchFamily="2" charset="0"/>
            </a:endParaRPr>
          </a:p>
        </p:txBody>
      </p:sp>
      <p:grpSp>
        <p:nvGrpSpPr>
          <p:cNvPr id="16" name="Group 2">
            <a:extLst>
              <a:ext uri="{FF2B5EF4-FFF2-40B4-BE49-F238E27FC236}">
                <a16:creationId xmlns:a16="http://schemas.microsoft.com/office/drawing/2014/main" id="{5422E33C-BE78-3DA4-016D-CEA5EA11911B}"/>
              </a:ext>
            </a:extLst>
          </p:cNvPr>
          <p:cNvGrpSpPr/>
          <p:nvPr/>
        </p:nvGrpSpPr>
        <p:grpSpPr>
          <a:xfrm>
            <a:off x="4638322" y="1668807"/>
            <a:ext cx="2915356" cy="1910671"/>
            <a:chOff x="0" y="0"/>
            <a:chExt cx="4274726" cy="2332500"/>
          </a:xfrm>
        </p:grpSpPr>
        <p:sp>
          <p:nvSpPr>
            <p:cNvPr id="17" name="Freeform 3">
              <a:extLst>
                <a:ext uri="{FF2B5EF4-FFF2-40B4-BE49-F238E27FC236}">
                  <a16:creationId xmlns:a16="http://schemas.microsoft.com/office/drawing/2014/main" id="{C3674897-8D8F-4AE9-780D-37174A32B04F}"/>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99E3F4"/>
            </a:solidFill>
            <a:ln w="57150" cap="rnd">
              <a:solidFill>
                <a:srgbClr val="FE026E"/>
              </a:solidFill>
              <a:prstDash val="dash"/>
              <a:round/>
            </a:ln>
          </p:spPr>
          <p:txBody>
            <a:bodyPr/>
            <a:lstStyle/>
            <a:p>
              <a:endParaRPr lang="en-GB" sz="1200">
                <a:latin typeface="Jost Black" pitchFamily="2" charset="0"/>
                <a:ea typeface="Jost Black" pitchFamily="2" charset="0"/>
              </a:endParaRPr>
            </a:p>
          </p:txBody>
        </p:sp>
        <p:sp>
          <p:nvSpPr>
            <p:cNvPr id="18" name="TextBox 4">
              <a:extLst>
                <a:ext uri="{FF2B5EF4-FFF2-40B4-BE49-F238E27FC236}">
                  <a16:creationId xmlns:a16="http://schemas.microsoft.com/office/drawing/2014/main" id="{B09A9A3E-7FFC-9DB7-9DB1-448E3850D2F0}"/>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grpSp>
        <p:nvGrpSpPr>
          <p:cNvPr id="19" name="Group 2">
            <a:extLst>
              <a:ext uri="{FF2B5EF4-FFF2-40B4-BE49-F238E27FC236}">
                <a16:creationId xmlns:a16="http://schemas.microsoft.com/office/drawing/2014/main" id="{4E3AF0F3-CCD4-7638-C154-3DF7A73ED662}"/>
              </a:ext>
            </a:extLst>
          </p:cNvPr>
          <p:cNvGrpSpPr/>
          <p:nvPr/>
        </p:nvGrpSpPr>
        <p:grpSpPr>
          <a:xfrm>
            <a:off x="8590844" y="1645400"/>
            <a:ext cx="2915356" cy="1910671"/>
            <a:chOff x="0" y="0"/>
            <a:chExt cx="4274726" cy="2332500"/>
          </a:xfrm>
        </p:grpSpPr>
        <p:sp>
          <p:nvSpPr>
            <p:cNvPr id="20" name="Freeform 3">
              <a:extLst>
                <a:ext uri="{FF2B5EF4-FFF2-40B4-BE49-F238E27FC236}">
                  <a16:creationId xmlns:a16="http://schemas.microsoft.com/office/drawing/2014/main" id="{6566E972-D68B-E4E2-946C-214BE5B68A59}"/>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99E3F4"/>
            </a:solidFill>
            <a:ln w="57150" cap="rnd">
              <a:solidFill>
                <a:srgbClr val="FE026E"/>
              </a:solidFill>
              <a:prstDash val="dash"/>
              <a:round/>
            </a:ln>
          </p:spPr>
          <p:txBody>
            <a:bodyPr/>
            <a:lstStyle/>
            <a:p>
              <a:endParaRPr lang="en-GB" sz="1200">
                <a:latin typeface="Jost Black" pitchFamily="2" charset="0"/>
                <a:ea typeface="Jost Black" pitchFamily="2" charset="0"/>
              </a:endParaRPr>
            </a:p>
          </p:txBody>
        </p:sp>
        <p:sp>
          <p:nvSpPr>
            <p:cNvPr id="21" name="TextBox 4">
              <a:extLst>
                <a:ext uri="{FF2B5EF4-FFF2-40B4-BE49-F238E27FC236}">
                  <a16:creationId xmlns:a16="http://schemas.microsoft.com/office/drawing/2014/main" id="{DC906EA2-69C1-58E8-5DFC-78783204D7C1}"/>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grpSp>
        <p:nvGrpSpPr>
          <p:cNvPr id="22" name="Group 2">
            <a:extLst>
              <a:ext uri="{FF2B5EF4-FFF2-40B4-BE49-F238E27FC236}">
                <a16:creationId xmlns:a16="http://schemas.microsoft.com/office/drawing/2014/main" id="{64DF82CB-3A29-3042-15E0-ACF8F0E71835}"/>
              </a:ext>
            </a:extLst>
          </p:cNvPr>
          <p:cNvGrpSpPr/>
          <p:nvPr/>
        </p:nvGrpSpPr>
        <p:grpSpPr>
          <a:xfrm>
            <a:off x="685800" y="3945389"/>
            <a:ext cx="2915356" cy="1910671"/>
            <a:chOff x="0" y="0"/>
            <a:chExt cx="4274726" cy="2332500"/>
          </a:xfrm>
        </p:grpSpPr>
        <p:sp>
          <p:nvSpPr>
            <p:cNvPr id="23" name="Freeform 3">
              <a:extLst>
                <a:ext uri="{FF2B5EF4-FFF2-40B4-BE49-F238E27FC236}">
                  <a16:creationId xmlns:a16="http://schemas.microsoft.com/office/drawing/2014/main" id="{8963FD86-B37C-9381-CF8C-55CE80795D10}"/>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99E3F4"/>
            </a:solidFill>
            <a:ln w="57150" cap="rnd">
              <a:solidFill>
                <a:srgbClr val="FE026E"/>
              </a:solidFill>
              <a:prstDash val="dash"/>
              <a:round/>
            </a:ln>
          </p:spPr>
          <p:txBody>
            <a:bodyPr/>
            <a:lstStyle/>
            <a:p>
              <a:endParaRPr lang="en-GB" sz="1200">
                <a:latin typeface="Jost Black" pitchFamily="2" charset="0"/>
                <a:ea typeface="Jost Black" pitchFamily="2" charset="0"/>
              </a:endParaRPr>
            </a:p>
          </p:txBody>
        </p:sp>
        <p:sp>
          <p:nvSpPr>
            <p:cNvPr id="24" name="TextBox 4">
              <a:extLst>
                <a:ext uri="{FF2B5EF4-FFF2-40B4-BE49-F238E27FC236}">
                  <a16:creationId xmlns:a16="http://schemas.microsoft.com/office/drawing/2014/main" id="{1B351F62-0797-CA7B-46A3-423F2DA902B5}"/>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grpSp>
        <p:nvGrpSpPr>
          <p:cNvPr id="25" name="Group 2">
            <a:extLst>
              <a:ext uri="{FF2B5EF4-FFF2-40B4-BE49-F238E27FC236}">
                <a16:creationId xmlns:a16="http://schemas.microsoft.com/office/drawing/2014/main" id="{93779C4F-2BD6-E5B1-B87D-06663B830043}"/>
              </a:ext>
            </a:extLst>
          </p:cNvPr>
          <p:cNvGrpSpPr/>
          <p:nvPr/>
        </p:nvGrpSpPr>
        <p:grpSpPr>
          <a:xfrm>
            <a:off x="4638322" y="3996128"/>
            <a:ext cx="2915356" cy="1910671"/>
            <a:chOff x="0" y="0"/>
            <a:chExt cx="4274726" cy="2332500"/>
          </a:xfrm>
        </p:grpSpPr>
        <p:sp>
          <p:nvSpPr>
            <p:cNvPr id="26" name="Freeform 3">
              <a:extLst>
                <a:ext uri="{FF2B5EF4-FFF2-40B4-BE49-F238E27FC236}">
                  <a16:creationId xmlns:a16="http://schemas.microsoft.com/office/drawing/2014/main" id="{F77664F4-2C2A-BEA4-20B8-C89AB9565E9B}"/>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99E3F4"/>
            </a:solidFill>
            <a:ln w="57150" cap="rnd">
              <a:solidFill>
                <a:srgbClr val="FE026E"/>
              </a:solidFill>
              <a:prstDash val="dash"/>
              <a:round/>
            </a:ln>
          </p:spPr>
          <p:txBody>
            <a:bodyPr/>
            <a:lstStyle/>
            <a:p>
              <a:endParaRPr lang="en-GB" sz="1200">
                <a:latin typeface="Jost Black" pitchFamily="2" charset="0"/>
                <a:ea typeface="Jost Black" pitchFamily="2" charset="0"/>
              </a:endParaRPr>
            </a:p>
          </p:txBody>
        </p:sp>
        <p:sp>
          <p:nvSpPr>
            <p:cNvPr id="27" name="TextBox 4">
              <a:extLst>
                <a:ext uri="{FF2B5EF4-FFF2-40B4-BE49-F238E27FC236}">
                  <a16:creationId xmlns:a16="http://schemas.microsoft.com/office/drawing/2014/main" id="{4B4A448E-6010-ECF3-88B1-240353D5C49A}"/>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grpSp>
        <p:nvGrpSpPr>
          <p:cNvPr id="28" name="Group 2">
            <a:extLst>
              <a:ext uri="{FF2B5EF4-FFF2-40B4-BE49-F238E27FC236}">
                <a16:creationId xmlns:a16="http://schemas.microsoft.com/office/drawing/2014/main" id="{1601284B-3609-7314-65AC-D555412765EC}"/>
              </a:ext>
            </a:extLst>
          </p:cNvPr>
          <p:cNvGrpSpPr/>
          <p:nvPr/>
        </p:nvGrpSpPr>
        <p:grpSpPr>
          <a:xfrm>
            <a:off x="8590844" y="3996127"/>
            <a:ext cx="2915356" cy="1910671"/>
            <a:chOff x="0" y="0"/>
            <a:chExt cx="4274726" cy="2332500"/>
          </a:xfrm>
        </p:grpSpPr>
        <p:sp>
          <p:nvSpPr>
            <p:cNvPr id="29" name="Freeform 3">
              <a:extLst>
                <a:ext uri="{FF2B5EF4-FFF2-40B4-BE49-F238E27FC236}">
                  <a16:creationId xmlns:a16="http://schemas.microsoft.com/office/drawing/2014/main" id="{0681F623-51F4-D759-555B-51447267E0C2}"/>
                </a:ext>
              </a:extLst>
            </p:cNvPr>
            <p:cNvSpPr/>
            <p:nvPr/>
          </p:nvSpPr>
          <p:spPr>
            <a:xfrm>
              <a:off x="0" y="0"/>
              <a:ext cx="4274726" cy="2332500"/>
            </a:xfrm>
            <a:custGeom>
              <a:avLst/>
              <a:gdLst/>
              <a:ahLst/>
              <a:cxnLst/>
              <a:rect l="l" t="t" r="r" b="b"/>
              <a:pathLst>
                <a:path w="4274726" h="2332500">
                  <a:moveTo>
                    <a:pt x="24327" y="0"/>
                  </a:moveTo>
                  <a:lnTo>
                    <a:pt x="4250399" y="0"/>
                  </a:lnTo>
                  <a:cubicBezTo>
                    <a:pt x="4263834" y="0"/>
                    <a:pt x="4274726" y="10891"/>
                    <a:pt x="4274726" y="24327"/>
                  </a:cubicBezTo>
                  <a:lnTo>
                    <a:pt x="4274726" y="2308173"/>
                  </a:lnTo>
                  <a:cubicBezTo>
                    <a:pt x="4274726" y="2314625"/>
                    <a:pt x="4272163" y="2320813"/>
                    <a:pt x="4267601" y="2325375"/>
                  </a:cubicBezTo>
                  <a:cubicBezTo>
                    <a:pt x="4263039" y="2329937"/>
                    <a:pt x="4256851" y="2332500"/>
                    <a:pt x="4250399" y="2332500"/>
                  </a:cubicBezTo>
                  <a:lnTo>
                    <a:pt x="24327" y="2332500"/>
                  </a:lnTo>
                  <a:cubicBezTo>
                    <a:pt x="10891" y="2332500"/>
                    <a:pt x="0" y="2321609"/>
                    <a:pt x="0" y="2308173"/>
                  </a:cubicBezTo>
                  <a:lnTo>
                    <a:pt x="0" y="24327"/>
                  </a:lnTo>
                  <a:cubicBezTo>
                    <a:pt x="0" y="10891"/>
                    <a:pt x="10891" y="0"/>
                    <a:pt x="24327" y="0"/>
                  </a:cubicBezTo>
                  <a:close/>
                </a:path>
              </a:pathLst>
            </a:custGeom>
            <a:solidFill>
              <a:srgbClr val="99E3F4"/>
            </a:solidFill>
            <a:ln w="57150" cap="rnd">
              <a:solidFill>
                <a:srgbClr val="FE026E"/>
              </a:solidFill>
              <a:prstDash val="dash"/>
              <a:round/>
            </a:ln>
          </p:spPr>
          <p:txBody>
            <a:bodyPr/>
            <a:lstStyle/>
            <a:p>
              <a:endParaRPr lang="en-GB" sz="1200">
                <a:latin typeface="Jost Black" pitchFamily="2" charset="0"/>
                <a:ea typeface="Jost Black" pitchFamily="2" charset="0"/>
              </a:endParaRPr>
            </a:p>
          </p:txBody>
        </p:sp>
        <p:sp>
          <p:nvSpPr>
            <p:cNvPr id="30" name="TextBox 4">
              <a:extLst>
                <a:ext uri="{FF2B5EF4-FFF2-40B4-BE49-F238E27FC236}">
                  <a16:creationId xmlns:a16="http://schemas.microsoft.com/office/drawing/2014/main" id="{B890E084-8C29-2F06-5194-C904804A117E}"/>
                </a:ext>
              </a:extLst>
            </p:cNvPr>
            <p:cNvSpPr txBox="1"/>
            <p:nvPr/>
          </p:nvSpPr>
          <p:spPr>
            <a:xfrm>
              <a:off x="0" y="-28575"/>
              <a:ext cx="4274726" cy="2361075"/>
            </a:xfrm>
            <a:prstGeom prst="rect">
              <a:avLst/>
            </a:prstGeom>
          </p:spPr>
          <p:txBody>
            <a:bodyPr lIns="33867" tIns="33867" rIns="33867" bIns="33867" rtlCol="0" anchor="ctr"/>
            <a:lstStyle/>
            <a:p>
              <a:pPr algn="ctr">
                <a:lnSpc>
                  <a:spcPts val="1773"/>
                </a:lnSpc>
              </a:pPr>
              <a:endParaRPr sz="1200">
                <a:latin typeface="Jost Black" pitchFamily="2" charset="0"/>
                <a:ea typeface="Jost Black" pitchFamily="2" charset="0"/>
              </a:endParaRPr>
            </a:p>
          </p:txBody>
        </p:sp>
      </p:grpSp>
      <p:sp>
        <p:nvSpPr>
          <p:cNvPr id="12" name="TextBox 11">
            <a:extLst>
              <a:ext uri="{FF2B5EF4-FFF2-40B4-BE49-F238E27FC236}">
                <a16:creationId xmlns:a16="http://schemas.microsoft.com/office/drawing/2014/main" id="{22827EE1-CCBA-C4C5-EE37-FEBE96C99E45}"/>
              </a:ext>
            </a:extLst>
          </p:cNvPr>
          <p:cNvSpPr txBox="1"/>
          <p:nvPr/>
        </p:nvSpPr>
        <p:spPr>
          <a:xfrm>
            <a:off x="4638322" y="1961114"/>
            <a:ext cx="2915356" cy="1077218"/>
          </a:xfrm>
          <a:prstGeom prst="rect">
            <a:avLst/>
          </a:prstGeom>
          <a:noFill/>
        </p:spPr>
        <p:txBody>
          <a:bodyPr wrap="square" lIns="91440" tIns="45720" rIns="91440" bIns="45720" rtlCol="0" anchor="t">
            <a:spAutoFit/>
          </a:bodyPr>
          <a:lstStyle/>
          <a:p>
            <a:pPr algn="ctr"/>
            <a:r>
              <a:rPr lang="en-GB" sz="1600" dirty="0">
                <a:solidFill>
                  <a:srgbClr val="00283B"/>
                </a:solidFill>
                <a:latin typeface="Jost Black" pitchFamily="2" charset="0"/>
                <a:ea typeface="Jost Black" pitchFamily="2" charset="0"/>
              </a:rPr>
              <a:t>Partial VAT</a:t>
            </a:r>
          </a:p>
          <a:p>
            <a:pPr algn="ctr"/>
            <a:endParaRPr lang="en-GB" sz="1600" dirty="0">
              <a:solidFill>
                <a:srgbClr val="00283B"/>
              </a:solidFill>
              <a:latin typeface="Jost Black" pitchFamily="2" charset="0"/>
              <a:ea typeface="Jost Black" pitchFamily="2" charset="0"/>
            </a:endParaRPr>
          </a:p>
          <a:p>
            <a:pPr algn="ctr"/>
            <a:r>
              <a:rPr lang="en-GB" sz="1600" dirty="0">
                <a:solidFill>
                  <a:srgbClr val="00283B"/>
                </a:solidFill>
                <a:latin typeface="Jost" pitchFamily="2" charset="0"/>
                <a:ea typeface="Jost" pitchFamily="2" charset="0"/>
              </a:rPr>
              <a:t>Different rules for charities and nonprofits</a:t>
            </a:r>
            <a:endParaRPr lang="en-US" dirty="0">
              <a:solidFill>
                <a:srgbClr val="00283B"/>
              </a:solidFill>
              <a:latin typeface="Jost" pitchFamily="2" charset="0"/>
              <a:ea typeface="Jost" pitchFamily="2" charset="0"/>
            </a:endParaRPr>
          </a:p>
        </p:txBody>
      </p:sp>
      <p:sp>
        <p:nvSpPr>
          <p:cNvPr id="13" name="TextBox 12">
            <a:extLst>
              <a:ext uri="{FF2B5EF4-FFF2-40B4-BE49-F238E27FC236}">
                <a16:creationId xmlns:a16="http://schemas.microsoft.com/office/drawing/2014/main" id="{9D96F9D1-2CC8-4BD5-142E-3E885CFAB148}"/>
              </a:ext>
            </a:extLst>
          </p:cNvPr>
          <p:cNvSpPr txBox="1"/>
          <p:nvPr/>
        </p:nvSpPr>
        <p:spPr>
          <a:xfrm>
            <a:off x="8590843" y="1961114"/>
            <a:ext cx="2915355" cy="1077218"/>
          </a:xfrm>
          <a:prstGeom prst="rect">
            <a:avLst/>
          </a:prstGeom>
          <a:noFill/>
        </p:spPr>
        <p:txBody>
          <a:bodyPr wrap="square" lIns="91440" tIns="45720" rIns="91440" bIns="45720" rtlCol="0" anchor="t">
            <a:spAutoFit/>
          </a:bodyPr>
          <a:lstStyle/>
          <a:p>
            <a:pPr algn="ctr"/>
            <a:r>
              <a:rPr lang="en-GB" sz="1600" dirty="0">
                <a:solidFill>
                  <a:srgbClr val="00283B"/>
                </a:solidFill>
                <a:latin typeface="Jost Black" pitchFamily="2" charset="0"/>
                <a:ea typeface="Jost Black" pitchFamily="2" charset="0"/>
              </a:rPr>
              <a:t>Project income</a:t>
            </a:r>
          </a:p>
          <a:p>
            <a:pPr algn="ctr"/>
            <a:endParaRPr lang="en-GB" sz="1600" dirty="0">
              <a:solidFill>
                <a:srgbClr val="00283B"/>
              </a:solidFill>
              <a:latin typeface="Jost Black" pitchFamily="2" charset="0"/>
              <a:ea typeface="Jost Black" pitchFamily="2" charset="0"/>
            </a:endParaRPr>
          </a:p>
          <a:p>
            <a:pPr algn="ctr"/>
            <a:r>
              <a:rPr lang="en-GB" sz="1600" dirty="0">
                <a:solidFill>
                  <a:srgbClr val="00283B"/>
                </a:solidFill>
                <a:latin typeface="Jost" pitchFamily="2" charset="0"/>
                <a:ea typeface="Jost" pitchFamily="2" charset="0"/>
              </a:rPr>
              <a:t>Each activity may be a separate project</a:t>
            </a:r>
            <a:endParaRPr lang="en-US" dirty="0">
              <a:solidFill>
                <a:srgbClr val="00283B"/>
              </a:solidFill>
              <a:latin typeface="Jost" pitchFamily="2" charset="0"/>
              <a:ea typeface="Jost" pitchFamily="2" charset="0"/>
            </a:endParaRPr>
          </a:p>
        </p:txBody>
      </p:sp>
      <p:sp>
        <p:nvSpPr>
          <p:cNvPr id="31" name="TextBox 30">
            <a:extLst>
              <a:ext uri="{FF2B5EF4-FFF2-40B4-BE49-F238E27FC236}">
                <a16:creationId xmlns:a16="http://schemas.microsoft.com/office/drawing/2014/main" id="{D3002CD1-0D55-A0E5-10EC-1A5427D73C98}"/>
              </a:ext>
            </a:extLst>
          </p:cNvPr>
          <p:cNvSpPr txBox="1"/>
          <p:nvPr/>
        </p:nvSpPr>
        <p:spPr>
          <a:xfrm>
            <a:off x="685798" y="4290981"/>
            <a:ext cx="291535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rgbClr val="00283B"/>
                </a:solidFill>
                <a:latin typeface="Jost Black" pitchFamily="2" charset="0"/>
                <a:ea typeface="Jost Black" pitchFamily="2" charset="0"/>
              </a:rPr>
              <a:t>Seasonal cash flow</a:t>
            </a:r>
          </a:p>
          <a:p>
            <a:pPr algn="ctr"/>
            <a:endParaRPr lang="en-GB" sz="1600" dirty="0">
              <a:solidFill>
                <a:srgbClr val="00283B"/>
              </a:solidFill>
              <a:latin typeface="Jost Black" pitchFamily="2" charset="0"/>
              <a:ea typeface="Jost Black" pitchFamily="2" charset="0"/>
            </a:endParaRPr>
          </a:p>
          <a:p>
            <a:pPr algn="ctr"/>
            <a:r>
              <a:rPr lang="en-GB" sz="1600" dirty="0">
                <a:solidFill>
                  <a:srgbClr val="00283B"/>
                </a:solidFill>
                <a:latin typeface="Jost" pitchFamily="2" charset="0"/>
                <a:ea typeface="Jost" pitchFamily="2" charset="0"/>
              </a:rPr>
              <a:t>Spend/income can fall in the minority of the year</a:t>
            </a:r>
            <a:endParaRPr lang="en-US" dirty="0">
              <a:solidFill>
                <a:srgbClr val="00283B"/>
              </a:solidFill>
              <a:latin typeface="Jost" pitchFamily="2" charset="0"/>
              <a:ea typeface="Jost" pitchFamily="2" charset="0"/>
            </a:endParaRPr>
          </a:p>
        </p:txBody>
      </p:sp>
      <p:sp>
        <p:nvSpPr>
          <p:cNvPr id="32" name="TextBox 31">
            <a:extLst>
              <a:ext uri="{FF2B5EF4-FFF2-40B4-BE49-F238E27FC236}">
                <a16:creationId xmlns:a16="http://schemas.microsoft.com/office/drawing/2014/main" id="{F445B653-EA2D-87EC-3536-7A27F5A7DC46}"/>
              </a:ext>
            </a:extLst>
          </p:cNvPr>
          <p:cNvSpPr txBox="1"/>
          <p:nvPr/>
        </p:nvSpPr>
        <p:spPr>
          <a:xfrm>
            <a:off x="4638322" y="4290981"/>
            <a:ext cx="291535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rgbClr val="00283B"/>
                </a:solidFill>
                <a:latin typeface="Jost Black" pitchFamily="2" charset="0"/>
                <a:ea typeface="Jost Black" pitchFamily="2" charset="0"/>
              </a:rPr>
              <a:t>Grant/SORP reporting</a:t>
            </a:r>
          </a:p>
          <a:p>
            <a:pPr algn="ctr"/>
            <a:endParaRPr lang="en-GB" sz="1600" dirty="0">
              <a:solidFill>
                <a:srgbClr val="00283B"/>
              </a:solidFill>
              <a:latin typeface="Jost Black" pitchFamily="2" charset="0"/>
              <a:ea typeface="Jost Black" pitchFamily="2" charset="0"/>
            </a:endParaRPr>
          </a:p>
          <a:p>
            <a:pPr algn="ctr"/>
            <a:r>
              <a:rPr lang="en-GB" sz="1600" dirty="0">
                <a:solidFill>
                  <a:srgbClr val="00283B"/>
                </a:solidFill>
                <a:latin typeface="Jost" pitchFamily="2" charset="0"/>
                <a:ea typeface="Jost" pitchFamily="2" charset="0"/>
              </a:rPr>
              <a:t>Restricted funds, funders, economic impact tracking</a:t>
            </a:r>
            <a:endParaRPr lang="en-US" dirty="0">
              <a:solidFill>
                <a:srgbClr val="00283B"/>
              </a:solidFill>
              <a:latin typeface="Jost" pitchFamily="2" charset="0"/>
              <a:ea typeface="Jost" pitchFamily="2" charset="0"/>
            </a:endParaRPr>
          </a:p>
        </p:txBody>
      </p:sp>
      <p:sp>
        <p:nvSpPr>
          <p:cNvPr id="33" name="TextBox 32">
            <a:extLst>
              <a:ext uri="{FF2B5EF4-FFF2-40B4-BE49-F238E27FC236}">
                <a16:creationId xmlns:a16="http://schemas.microsoft.com/office/drawing/2014/main" id="{2EF7088F-D1C0-B68F-00C9-022E43E9A103}"/>
              </a:ext>
            </a:extLst>
          </p:cNvPr>
          <p:cNvSpPr txBox="1"/>
          <p:nvPr/>
        </p:nvSpPr>
        <p:spPr>
          <a:xfrm>
            <a:off x="8590843" y="4290981"/>
            <a:ext cx="291535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rgbClr val="00283B"/>
                </a:solidFill>
                <a:latin typeface="Jost Black" pitchFamily="2" charset="0"/>
                <a:ea typeface="Jost Black" pitchFamily="2" charset="0"/>
              </a:rPr>
              <a:t>Staff constraints</a:t>
            </a:r>
          </a:p>
          <a:p>
            <a:pPr algn="ctr"/>
            <a:endParaRPr lang="en-GB" sz="1600" dirty="0">
              <a:solidFill>
                <a:srgbClr val="00283B"/>
              </a:solidFill>
              <a:latin typeface="Jost Black" pitchFamily="2" charset="0"/>
              <a:ea typeface="Jost Black" pitchFamily="2" charset="0"/>
            </a:endParaRPr>
          </a:p>
          <a:p>
            <a:pPr algn="ctr"/>
            <a:r>
              <a:rPr lang="en-GB" sz="1600" dirty="0">
                <a:solidFill>
                  <a:srgbClr val="00283B"/>
                </a:solidFill>
                <a:latin typeface="Jost" pitchFamily="2" charset="0"/>
                <a:ea typeface="Jost" pitchFamily="2" charset="0"/>
              </a:rPr>
              <a:t>Finance </a:t>
            </a:r>
            <a:r>
              <a:rPr lang="en-GB" sz="1600">
                <a:solidFill>
                  <a:srgbClr val="00283B"/>
                </a:solidFill>
                <a:latin typeface="Jost" pitchFamily="2" charset="0"/>
                <a:ea typeface="Jost" pitchFamily="2" charset="0"/>
              </a:rPr>
              <a:t>teams stretched, </a:t>
            </a:r>
            <a:r>
              <a:rPr lang="en-GB" sz="1600" dirty="0">
                <a:solidFill>
                  <a:srgbClr val="00283B"/>
                </a:solidFill>
                <a:latin typeface="Jost" pitchFamily="2" charset="0"/>
                <a:ea typeface="Jost" pitchFamily="2" charset="0"/>
              </a:rPr>
              <a:t>tech adoption a challenge, volunteers &amp; unqualified workers</a:t>
            </a:r>
            <a:endParaRPr lang="en-US" dirty="0">
              <a:solidFill>
                <a:srgbClr val="00283B"/>
              </a:solidFill>
              <a:latin typeface="Jost" pitchFamily="2" charset="0"/>
              <a:ea typeface="Jost" pitchFamily="2" charset="0"/>
            </a:endParaRPr>
          </a:p>
        </p:txBody>
      </p:sp>
      <p:sp>
        <p:nvSpPr>
          <p:cNvPr id="34" name="Title 33">
            <a:extLst>
              <a:ext uri="{FF2B5EF4-FFF2-40B4-BE49-F238E27FC236}">
                <a16:creationId xmlns:a16="http://schemas.microsoft.com/office/drawing/2014/main" id="{6FC889EE-EE8D-C459-FF5B-089E1080902C}"/>
              </a:ext>
            </a:extLst>
          </p:cNvPr>
          <p:cNvSpPr>
            <a:spLocks noGrp="1"/>
          </p:cNvSpPr>
          <p:nvPr>
            <p:ph type="title"/>
          </p:nvPr>
        </p:nvSpPr>
        <p:spPr/>
        <p:txBody>
          <a:bodyPr/>
          <a:lstStyle/>
          <a:p>
            <a:r>
              <a:rPr lang="en-GB"/>
              <a:t>6 COMMON CHALLENGES WE OFTEN HEAR </a:t>
            </a:r>
          </a:p>
        </p:txBody>
      </p:sp>
    </p:spTree>
    <p:extLst>
      <p:ext uri="{BB962C8B-B14F-4D97-AF65-F5344CB8AC3E}">
        <p14:creationId xmlns:p14="http://schemas.microsoft.com/office/powerpoint/2010/main" val="125756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F8FC"/>
        </a:solidFill>
        <a:effectLst/>
      </p:bgPr>
    </p:bg>
    <p:spTree>
      <p:nvGrpSpPr>
        <p:cNvPr id="1" name="">
          <a:extLst>
            <a:ext uri="{FF2B5EF4-FFF2-40B4-BE49-F238E27FC236}">
              <a16:creationId xmlns:a16="http://schemas.microsoft.com/office/drawing/2014/main" id="{8105C3FF-A135-F3FB-8797-63FB41CF39C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C010159D-616A-DF7A-9CDD-E589043FECCD}"/>
              </a:ext>
            </a:extLst>
          </p:cNvPr>
          <p:cNvSpPr>
            <a:spLocks noGrp="1"/>
          </p:cNvSpPr>
          <p:nvPr>
            <p:ph type="title"/>
          </p:nvPr>
        </p:nvSpPr>
        <p:spPr/>
        <p:txBody>
          <a:bodyPr/>
          <a:lstStyle/>
          <a:p>
            <a:r>
              <a:rPr lang="en-GB"/>
              <a:t>WHAT FINANCE TEAMS TELL US THEY NEED</a:t>
            </a:r>
          </a:p>
        </p:txBody>
      </p:sp>
      <p:sp>
        <p:nvSpPr>
          <p:cNvPr id="5" name="Rectangle 4">
            <a:extLst>
              <a:ext uri="{FF2B5EF4-FFF2-40B4-BE49-F238E27FC236}">
                <a16:creationId xmlns:a16="http://schemas.microsoft.com/office/drawing/2014/main" id="{4535B275-84F5-DD52-EE47-278CD453DB43}"/>
              </a:ext>
            </a:extLst>
          </p:cNvPr>
          <p:cNvSpPr/>
          <p:nvPr/>
        </p:nvSpPr>
        <p:spPr>
          <a:xfrm>
            <a:off x="548640" y="1811869"/>
            <a:ext cx="73152" cy="10058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6" name="TextBox 5">
            <a:extLst>
              <a:ext uri="{FF2B5EF4-FFF2-40B4-BE49-F238E27FC236}">
                <a16:creationId xmlns:a16="http://schemas.microsoft.com/office/drawing/2014/main" id="{E4E97F14-BDC9-FF82-3A12-780FC209F0A1}"/>
              </a:ext>
            </a:extLst>
          </p:cNvPr>
          <p:cNvSpPr txBox="1"/>
          <p:nvPr/>
        </p:nvSpPr>
        <p:spPr>
          <a:xfrm>
            <a:off x="777240" y="1811869"/>
            <a:ext cx="5029200" cy="457200"/>
          </a:xfrm>
          <a:prstGeom prst="rect">
            <a:avLst/>
          </a:prstGeom>
          <a:noFill/>
        </p:spPr>
        <p:txBody>
          <a:bodyPr wrap="square"/>
          <a:lstStyle/>
          <a:p>
            <a:pPr algn="l"/>
            <a:r>
              <a:rPr sz="2400" b="1" i="0">
                <a:solidFill>
                  <a:srgbClr val="00283B"/>
                </a:solidFill>
                <a:latin typeface="Jost Black"/>
              </a:rPr>
              <a:t>Consolidated Real-Time View</a:t>
            </a:r>
            <a:r>
              <a:rPr lang="en-GB" sz="2400" b="1">
                <a:solidFill>
                  <a:srgbClr val="00283B"/>
                </a:solidFill>
                <a:latin typeface="Jost Black"/>
              </a:rPr>
              <a:t>s</a:t>
            </a:r>
            <a:endParaRPr sz="2400" b="1" i="0">
              <a:solidFill>
                <a:srgbClr val="00283B"/>
              </a:solidFill>
              <a:latin typeface="Jost Black"/>
            </a:endParaRPr>
          </a:p>
        </p:txBody>
      </p:sp>
      <p:sp>
        <p:nvSpPr>
          <p:cNvPr id="7" name="TextBox 6">
            <a:extLst>
              <a:ext uri="{FF2B5EF4-FFF2-40B4-BE49-F238E27FC236}">
                <a16:creationId xmlns:a16="http://schemas.microsoft.com/office/drawing/2014/main" id="{1E4E6A6A-78E4-E11D-BC9F-FF49FFE9D767}"/>
              </a:ext>
            </a:extLst>
          </p:cNvPr>
          <p:cNvSpPr txBox="1"/>
          <p:nvPr/>
        </p:nvSpPr>
        <p:spPr>
          <a:xfrm>
            <a:off x="777240" y="2269069"/>
            <a:ext cx="5184648" cy="548640"/>
          </a:xfrm>
          <a:prstGeom prst="rect">
            <a:avLst/>
          </a:prstGeom>
          <a:noFill/>
        </p:spPr>
        <p:txBody>
          <a:bodyPr wrap="square"/>
          <a:lstStyle/>
          <a:p>
            <a:pPr algn="l"/>
            <a:r>
              <a:rPr sz="1600" b="0" i="0">
                <a:solidFill>
                  <a:srgbClr val="4A4A4A"/>
                </a:solidFill>
                <a:latin typeface="Jost Medium"/>
              </a:rPr>
              <a:t>Multiple entities in one system — no logging in and out</a:t>
            </a:r>
          </a:p>
        </p:txBody>
      </p:sp>
      <p:sp>
        <p:nvSpPr>
          <p:cNvPr id="8" name="Rectangle 7">
            <a:extLst>
              <a:ext uri="{FF2B5EF4-FFF2-40B4-BE49-F238E27FC236}">
                <a16:creationId xmlns:a16="http://schemas.microsoft.com/office/drawing/2014/main" id="{3C9322C0-AC3D-0C45-A769-6DD87381DC5C}"/>
              </a:ext>
            </a:extLst>
          </p:cNvPr>
          <p:cNvSpPr/>
          <p:nvPr/>
        </p:nvSpPr>
        <p:spPr>
          <a:xfrm>
            <a:off x="6217920" y="1811869"/>
            <a:ext cx="73152" cy="10058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9" name="TextBox 8">
            <a:extLst>
              <a:ext uri="{FF2B5EF4-FFF2-40B4-BE49-F238E27FC236}">
                <a16:creationId xmlns:a16="http://schemas.microsoft.com/office/drawing/2014/main" id="{0EBBD2A4-7E8E-9D3F-2E00-2083711CB9A7}"/>
              </a:ext>
            </a:extLst>
          </p:cNvPr>
          <p:cNvSpPr txBox="1"/>
          <p:nvPr/>
        </p:nvSpPr>
        <p:spPr>
          <a:xfrm>
            <a:off x="6446520" y="1811869"/>
            <a:ext cx="5029200" cy="457200"/>
          </a:xfrm>
          <a:prstGeom prst="rect">
            <a:avLst/>
          </a:prstGeom>
          <a:noFill/>
        </p:spPr>
        <p:txBody>
          <a:bodyPr wrap="square"/>
          <a:lstStyle/>
          <a:p>
            <a:pPr algn="l"/>
            <a:r>
              <a:rPr sz="2400" b="1" i="0">
                <a:solidFill>
                  <a:srgbClr val="00283B"/>
                </a:solidFill>
                <a:latin typeface="Jost Black"/>
              </a:rPr>
              <a:t>Budget Holder Self-Service</a:t>
            </a:r>
          </a:p>
        </p:txBody>
      </p:sp>
      <p:sp>
        <p:nvSpPr>
          <p:cNvPr id="10" name="TextBox 9">
            <a:extLst>
              <a:ext uri="{FF2B5EF4-FFF2-40B4-BE49-F238E27FC236}">
                <a16:creationId xmlns:a16="http://schemas.microsoft.com/office/drawing/2014/main" id="{3B439A45-2712-9FBA-07AF-FC57515E1819}"/>
              </a:ext>
            </a:extLst>
          </p:cNvPr>
          <p:cNvSpPr txBox="1"/>
          <p:nvPr/>
        </p:nvSpPr>
        <p:spPr>
          <a:xfrm>
            <a:off x="6446520" y="2269069"/>
            <a:ext cx="5029200" cy="548640"/>
          </a:xfrm>
          <a:prstGeom prst="rect">
            <a:avLst/>
          </a:prstGeom>
          <a:noFill/>
        </p:spPr>
        <p:txBody>
          <a:bodyPr wrap="square"/>
          <a:lstStyle/>
          <a:p>
            <a:pPr algn="l"/>
            <a:r>
              <a:rPr sz="1600" b="0" i="0">
                <a:solidFill>
                  <a:srgbClr val="4A4A4A"/>
                </a:solidFill>
                <a:latin typeface="Jost Medium"/>
              </a:rPr>
              <a:t>Live expenditure visibility for non-finance staff</a:t>
            </a:r>
          </a:p>
        </p:txBody>
      </p:sp>
      <p:sp>
        <p:nvSpPr>
          <p:cNvPr id="15" name="Rectangle 14">
            <a:extLst>
              <a:ext uri="{FF2B5EF4-FFF2-40B4-BE49-F238E27FC236}">
                <a16:creationId xmlns:a16="http://schemas.microsoft.com/office/drawing/2014/main" id="{B2D0E3AE-F947-5FD8-2E47-39A38C8CA991}"/>
              </a:ext>
            </a:extLst>
          </p:cNvPr>
          <p:cNvSpPr/>
          <p:nvPr/>
        </p:nvSpPr>
        <p:spPr>
          <a:xfrm>
            <a:off x="548640" y="3366349"/>
            <a:ext cx="73152" cy="10058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35" name="TextBox 34">
            <a:extLst>
              <a:ext uri="{FF2B5EF4-FFF2-40B4-BE49-F238E27FC236}">
                <a16:creationId xmlns:a16="http://schemas.microsoft.com/office/drawing/2014/main" id="{83D88CA9-A392-536D-2A26-D5250D794196}"/>
              </a:ext>
            </a:extLst>
          </p:cNvPr>
          <p:cNvSpPr txBox="1"/>
          <p:nvPr/>
        </p:nvSpPr>
        <p:spPr>
          <a:xfrm>
            <a:off x="777240" y="3366349"/>
            <a:ext cx="5029200" cy="457200"/>
          </a:xfrm>
          <a:prstGeom prst="rect">
            <a:avLst/>
          </a:prstGeom>
          <a:noFill/>
        </p:spPr>
        <p:txBody>
          <a:bodyPr wrap="square"/>
          <a:lstStyle/>
          <a:p>
            <a:pPr algn="l"/>
            <a:r>
              <a:rPr sz="2400" b="1" i="0">
                <a:solidFill>
                  <a:srgbClr val="00283B"/>
                </a:solidFill>
                <a:latin typeface="Jost Black"/>
              </a:rPr>
              <a:t>Automated Bank Reconciliation</a:t>
            </a:r>
          </a:p>
        </p:txBody>
      </p:sp>
      <p:sp>
        <p:nvSpPr>
          <p:cNvPr id="36" name="TextBox 35">
            <a:extLst>
              <a:ext uri="{FF2B5EF4-FFF2-40B4-BE49-F238E27FC236}">
                <a16:creationId xmlns:a16="http://schemas.microsoft.com/office/drawing/2014/main" id="{DA570296-8634-64A6-356B-A270F88991C2}"/>
              </a:ext>
            </a:extLst>
          </p:cNvPr>
          <p:cNvSpPr txBox="1"/>
          <p:nvPr/>
        </p:nvSpPr>
        <p:spPr>
          <a:xfrm>
            <a:off x="777240" y="3823549"/>
            <a:ext cx="5029200" cy="548640"/>
          </a:xfrm>
          <a:prstGeom prst="rect">
            <a:avLst/>
          </a:prstGeom>
          <a:noFill/>
        </p:spPr>
        <p:txBody>
          <a:bodyPr wrap="square"/>
          <a:lstStyle/>
          <a:p>
            <a:pPr algn="l"/>
            <a:r>
              <a:rPr sz="1600" b="0" i="0">
                <a:solidFill>
                  <a:srgbClr val="4A4A4A"/>
                </a:solidFill>
                <a:latin typeface="Jost Medium"/>
              </a:rPr>
              <a:t>Bank feeds matched automatically, not manually</a:t>
            </a:r>
          </a:p>
        </p:txBody>
      </p:sp>
      <p:sp>
        <p:nvSpPr>
          <p:cNvPr id="37" name="Rectangle 36">
            <a:extLst>
              <a:ext uri="{FF2B5EF4-FFF2-40B4-BE49-F238E27FC236}">
                <a16:creationId xmlns:a16="http://schemas.microsoft.com/office/drawing/2014/main" id="{9213A78B-81FA-DF5C-167A-5718F3F42A5B}"/>
              </a:ext>
            </a:extLst>
          </p:cNvPr>
          <p:cNvSpPr/>
          <p:nvPr/>
        </p:nvSpPr>
        <p:spPr>
          <a:xfrm>
            <a:off x="6217920" y="3366349"/>
            <a:ext cx="73152" cy="10058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38" name="TextBox 37">
            <a:extLst>
              <a:ext uri="{FF2B5EF4-FFF2-40B4-BE49-F238E27FC236}">
                <a16:creationId xmlns:a16="http://schemas.microsoft.com/office/drawing/2014/main" id="{8D8F544C-0380-03F2-A4A2-07969BDA1A0F}"/>
              </a:ext>
            </a:extLst>
          </p:cNvPr>
          <p:cNvSpPr txBox="1"/>
          <p:nvPr/>
        </p:nvSpPr>
        <p:spPr>
          <a:xfrm>
            <a:off x="6446520" y="3366349"/>
            <a:ext cx="5029200" cy="457200"/>
          </a:xfrm>
          <a:prstGeom prst="rect">
            <a:avLst/>
          </a:prstGeom>
          <a:noFill/>
        </p:spPr>
        <p:txBody>
          <a:bodyPr wrap="square"/>
          <a:lstStyle/>
          <a:p>
            <a:pPr algn="l"/>
            <a:r>
              <a:rPr sz="2400" b="1" i="0">
                <a:solidFill>
                  <a:srgbClr val="00283B"/>
                </a:solidFill>
                <a:latin typeface="Jost Black"/>
              </a:rPr>
              <a:t>Workflow Approvals</a:t>
            </a:r>
          </a:p>
        </p:txBody>
      </p:sp>
      <p:sp>
        <p:nvSpPr>
          <p:cNvPr id="39" name="TextBox 38">
            <a:extLst>
              <a:ext uri="{FF2B5EF4-FFF2-40B4-BE49-F238E27FC236}">
                <a16:creationId xmlns:a16="http://schemas.microsoft.com/office/drawing/2014/main" id="{97EBF114-1EFB-8D3A-6F03-3696E2250640}"/>
              </a:ext>
            </a:extLst>
          </p:cNvPr>
          <p:cNvSpPr txBox="1"/>
          <p:nvPr/>
        </p:nvSpPr>
        <p:spPr>
          <a:xfrm>
            <a:off x="6446520" y="3823549"/>
            <a:ext cx="5029200" cy="548640"/>
          </a:xfrm>
          <a:prstGeom prst="rect">
            <a:avLst/>
          </a:prstGeom>
          <a:noFill/>
        </p:spPr>
        <p:txBody>
          <a:bodyPr wrap="square"/>
          <a:lstStyle/>
          <a:p>
            <a:pPr algn="l"/>
            <a:r>
              <a:rPr sz="1600" b="0" i="0">
                <a:solidFill>
                  <a:srgbClr val="4A4A4A"/>
                </a:solidFill>
                <a:latin typeface="Jost Medium"/>
              </a:rPr>
              <a:t>Electronic sign-off at point of order, not invoice</a:t>
            </a:r>
          </a:p>
        </p:txBody>
      </p:sp>
      <p:sp>
        <p:nvSpPr>
          <p:cNvPr id="40" name="Rectangle 39">
            <a:extLst>
              <a:ext uri="{FF2B5EF4-FFF2-40B4-BE49-F238E27FC236}">
                <a16:creationId xmlns:a16="http://schemas.microsoft.com/office/drawing/2014/main" id="{B0696EA3-06AC-0F45-5BAD-AF6DBAB85AE6}"/>
              </a:ext>
            </a:extLst>
          </p:cNvPr>
          <p:cNvSpPr/>
          <p:nvPr/>
        </p:nvSpPr>
        <p:spPr>
          <a:xfrm>
            <a:off x="548640" y="4920829"/>
            <a:ext cx="73152" cy="10058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41" name="TextBox 40">
            <a:extLst>
              <a:ext uri="{FF2B5EF4-FFF2-40B4-BE49-F238E27FC236}">
                <a16:creationId xmlns:a16="http://schemas.microsoft.com/office/drawing/2014/main" id="{3058A6BA-6B71-20EC-28C6-C5C5125BDD18}"/>
              </a:ext>
            </a:extLst>
          </p:cNvPr>
          <p:cNvSpPr txBox="1"/>
          <p:nvPr/>
        </p:nvSpPr>
        <p:spPr>
          <a:xfrm>
            <a:off x="777240" y="4920829"/>
            <a:ext cx="5029200" cy="457200"/>
          </a:xfrm>
          <a:prstGeom prst="rect">
            <a:avLst/>
          </a:prstGeom>
          <a:noFill/>
        </p:spPr>
        <p:txBody>
          <a:bodyPr wrap="square"/>
          <a:lstStyle/>
          <a:p>
            <a:pPr algn="l"/>
            <a:r>
              <a:rPr sz="2400" b="1" i="0">
                <a:solidFill>
                  <a:srgbClr val="00283B"/>
                </a:solidFill>
                <a:latin typeface="Jost Black"/>
              </a:rPr>
              <a:t>Fund &amp; Grant Tracking</a:t>
            </a:r>
          </a:p>
        </p:txBody>
      </p:sp>
      <p:sp>
        <p:nvSpPr>
          <p:cNvPr id="42" name="TextBox 41">
            <a:extLst>
              <a:ext uri="{FF2B5EF4-FFF2-40B4-BE49-F238E27FC236}">
                <a16:creationId xmlns:a16="http://schemas.microsoft.com/office/drawing/2014/main" id="{C4AF789B-B36F-D78F-98FC-54D6546EC07E}"/>
              </a:ext>
            </a:extLst>
          </p:cNvPr>
          <p:cNvSpPr txBox="1"/>
          <p:nvPr/>
        </p:nvSpPr>
        <p:spPr>
          <a:xfrm>
            <a:off x="777240" y="5378029"/>
            <a:ext cx="5029200" cy="548640"/>
          </a:xfrm>
          <a:prstGeom prst="rect">
            <a:avLst/>
          </a:prstGeom>
          <a:noFill/>
        </p:spPr>
        <p:txBody>
          <a:bodyPr wrap="square"/>
          <a:lstStyle/>
          <a:p>
            <a:pPr algn="l"/>
            <a:r>
              <a:rPr sz="1600" b="0" i="0">
                <a:solidFill>
                  <a:srgbClr val="4A4A4A"/>
                </a:solidFill>
                <a:latin typeface="Jost Medium"/>
              </a:rPr>
              <a:t>Restricted funds, funders, economic impact reporting</a:t>
            </a:r>
          </a:p>
        </p:txBody>
      </p:sp>
      <p:sp>
        <p:nvSpPr>
          <p:cNvPr id="43" name="Rectangle 42">
            <a:extLst>
              <a:ext uri="{FF2B5EF4-FFF2-40B4-BE49-F238E27FC236}">
                <a16:creationId xmlns:a16="http://schemas.microsoft.com/office/drawing/2014/main" id="{7ECD793E-2C6C-D124-CF27-4DC2B5A5B3C6}"/>
              </a:ext>
            </a:extLst>
          </p:cNvPr>
          <p:cNvSpPr/>
          <p:nvPr/>
        </p:nvSpPr>
        <p:spPr>
          <a:xfrm>
            <a:off x="6217920" y="4920829"/>
            <a:ext cx="73152" cy="1005840"/>
          </a:xfrm>
          <a:prstGeom prst="rect">
            <a:avLst/>
          </a:prstGeom>
          <a:solidFill>
            <a:srgbClr val="00B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44" name="TextBox 43">
            <a:extLst>
              <a:ext uri="{FF2B5EF4-FFF2-40B4-BE49-F238E27FC236}">
                <a16:creationId xmlns:a16="http://schemas.microsoft.com/office/drawing/2014/main" id="{755C592B-A842-E43A-C6E7-EB94C1D807FA}"/>
              </a:ext>
            </a:extLst>
          </p:cNvPr>
          <p:cNvSpPr txBox="1"/>
          <p:nvPr/>
        </p:nvSpPr>
        <p:spPr>
          <a:xfrm>
            <a:off x="6446519" y="4919711"/>
            <a:ext cx="4741102" cy="457200"/>
          </a:xfrm>
          <a:prstGeom prst="rect">
            <a:avLst/>
          </a:prstGeom>
          <a:noFill/>
        </p:spPr>
        <p:txBody>
          <a:bodyPr wrap="square" lIns="91440" tIns="45720" rIns="91440" bIns="45720" anchor="t"/>
          <a:lstStyle/>
          <a:p>
            <a:r>
              <a:rPr lang="en-GB" sz="2800" b="1">
                <a:solidFill>
                  <a:srgbClr val="FE006E"/>
                </a:solidFill>
                <a:latin typeface="Jost Black"/>
              </a:rPr>
              <a:t>Timely, insight-driven actionable intelligence...</a:t>
            </a:r>
          </a:p>
        </p:txBody>
      </p:sp>
    </p:spTree>
    <p:extLst>
      <p:ext uri="{BB962C8B-B14F-4D97-AF65-F5344CB8AC3E}">
        <p14:creationId xmlns:p14="http://schemas.microsoft.com/office/powerpoint/2010/main" val="2407963289"/>
      </p:ext>
    </p:extLst>
  </p:cSld>
  <p:clrMapOvr>
    <a:masterClrMapping/>
  </p:clrMapOvr>
</p:sld>
</file>

<file path=ppt/theme/theme1.xml><?xml version="1.0" encoding="utf-8"?>
<a:theme xmlns:a="http://schemas.openxmlformats.org/drawingml/2006/main" name="Office Theme">
  <a:themeElements>
    <a:clrScheme name="iplici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1CADD3"/>
      </a:hlink>
      <a:folHlink>
        <a:srgbClr val="289FC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licit-presentation-template-Round1" id="{08FBE34F-2D17-D842-BA80-2AD3D66B3638}" vid="{CFDE67E2-5256-4A4F-8D16-0A94B687FCF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A3BD4337237141BE49743F30880AA8" ma:contentTypeVersion="16" ma:contentTypeDescription="Create a new document." ma:contentTypeScope="" ma:versionID="452cf507fc1a566322eac0bb5e55ce2c">
  <xsd:schema xmlns:xsd="http://www.w3.org/2001/XMLSchema" xmlns:xs="http://www.w3.org/2001/XMLSchema" xmlns:p="http://schemas.microsoft.com/office/2006/metadata/properties" xmlns:ns2="8153f9ac-e59a-426b-a15b-e8bacf5d4f99" xmlns:ns3="40e56490-e826-4ce1-8582-61b6aeb083a6" targetNamespace="http://schemas.microsoft.com/office/2006/metadata/properties" ma:root="true" ma:fieldsID="375e70638621d1ae94645430edeec2b7" ns2:_="" ns3:_="">
    <xsd:import namespace="8153f9ac-e59a-426b-a15b-e8bacf5d4f99"/>
    <xsd:import namespace="40e56490-e826-4ce1-8582-61b6aeb083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3f9ac-e59a-426b-a15b-e8bacf5d4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3427bf5-e7a3-42db-9c75-296961725ca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e56490-e826-4ce1-8582-61b6aeb083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f9d55cc-7890-4f39-8469-bfe14274c829}" ma:internalName="TaxCatchAll" ma:showField="CatchAllData" ma:web="40e56490-e826-4ce1-8582-61b6aeb083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0e56490-e826-4ce1-8582-61b6aeb083a6" xsi:nil="true"/>
    <lcf76f155ced4ddcb4097134ff3c332f xmlns="8153f9ac-e59a-426b-a15b-e8bacf5d4f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B03CDA-BE5D-4DF4-B5B5-22A0413FDDCF}">
  <ds:schemaRefs>
    <ds:schemaRef ds:uri="http://schemas.microsoft.com/sharepoint/v3/contenttype/forms"/>
  </ds:schemaRefs>
</ds:datastoreItem>
</file>

<file path=customXml/itemProps2.xml><?xml version="1.0" encoding="utf-8"?>
<ds:datastoreItem xmlns:ds="http://schemas.openxmlformats.org/officeDocument/2006/customXml" ds:itemID="{912EB6F6-02DC-4F94-92BE-F5D8B674E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53f9ac-e59a-426b-a15b-e8bacf5d4f99"/>
    <ds:schemaRef ds:uri="40e56490-e826-4ce1-8582-61b6aeb08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5CD09D-92C3-4F92-947A-8F84D7DF851A}">
  <ds:schemaRefs>
    <ds:schemaRef ds:uri="1d3899af-d46a-4d67-bfcb-feacd72258df"/>
    <ds:schemaRef ds:uri="3058d4e5-7077-4775-97e6-7795597572d3"/>
    <ds:schemaRef ds:uri="485019b2-e5b3-4ec6-adda-4f2a6a5e8662"/>
    <ds:schemaRef ds:uri="7fbb785f-2581-49aa-9067-300440fd10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0e56490-e826-4ce1-8582-61b6aeb083a6"/>
    <ds:schemaRef ds:uri="8153f9ac-e59a-426b-a15b-e8bacf5d4f99"/>
  </ds:schemaRefs>
</ds:datastoreItem>
</file>

<file path=docProps/app.xml><?xml version="1.0" encoding="utf-8"?>
<Properties xmlns="http://schemas.openxmlformats.org/officeDocument/2006/extended-properties" xmlns:vt="http://schemas.openxmlformats.org/officeDocument/2006/docPropsVTypes">
  <Template/>
  <TotalTime>1557</TotalTime>
  <Words>2582</Words>
  <Application>Microsoft Office PowerPoint</Application>
  <PresentationFormat>Widescreen</PresentationFormat>
  <Paragraphs>303</Paragraphs>
  <Slides>19</Slides>
  <Notes>14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COMMON CHALLENGES WE OFTEN HEAR </vt:lpstr>
      <vt:lpstr>WHAT FINANCE TEAMS TELL US THEY NEED</vt:lpstr>
      <vt:lpstr>PowerPoint Presentation</vt:lpstr>
      <vt:lpstr>PowerPoint Presentation</vt:lpstr>
      <vt:lpstr>PowerPoint Presentation</vt:lpstr>
      <vt:lpstr>THE TYPICAL DIY APPROACH…</vt:lpstr>
      <vt:lpstr>EXPLAINER: THE CAKE VS THE ICING</vt:lpstr>
      <vt:lpstr>WHERE AI ADDS VALUE</vt:lpstr>
      <vt:lpstr>PowerPoint Presentation</vt:lpstr>
      <vt:lpstr>THREE KEY TAKEAWAYS</vt:lpstr>
      <vt:lpstr>WE UNDERSTAND ORGANISATIONS LIKE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Weaver</dc:creator>
  <cp:lastModifiedBy>Nicky Baker</cp:lastModifiedBy>
  <cp:revision>3</cp:revision>
  <dcterms:created xsi:type="dcterms:W3CDTF">2024-11-13T15:40:05Z</dcterms:created>
  <dcterms:modified xsi:type="dcterms:W3CDTF">2026-03-19T09:56:52Z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0x01010079A3BD4337237141BE49743F30880AA8</vt:lpwstr>
  </property>
  <property fmtid="{D5CDD505-2E9C-101B-9397-08002B2CF9AE}" pid="3" name="MediaServiceImageTags">
    <vt:lpwstr/>
  </property>
</Properties>
</file>