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23_B76E8ABF.xml" ContentType="application/vnd.ms-powerpoint.comments+xml"/>
  <Override PartName="/ppt/notesSlides/notesSlide8.xml" ContentType="application/vnd.openxmlformats-officedocument.presentationml.notesSlide+xml"/>
  <Override PartName="/ppt/comments/modernComment_102_7478FAF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63" r:id="rId5"/>
    <p:sldId id="257" r:id="rId6"/>
    <p:sldId id="264" r:id="rId7"/>
    <p:sldId id="283" r:id="rId8"/>
    <p:sldId id="272" r:id="rId9"/>
    <p:sldId id="295" r:id="rId10"/>
    <p:sldId id="292" r:id="rId11"/>
    <p:sldId id="291" r:id="rId12"/>
    <p:sldId id="258" r:id="rId13"/>
    <p:sldId id="293" r:id="rId14"/>
    <p:sldId id="277" r:id="rId15"/>
    <p:sldId id="2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FFDA03-B8FF-6660-AA70-91398F6D8E41}" name="Linda Roper" initials="LR" userId="S::linda.roper@expensein.com::794cc340-9fb0-44cc-9b1d-16be67c10824" providerId="AD"/>
  <p188:author id="{36EA8012-207E-E9AF-9DC3-60B9ED5B45B9}" name="Emma Dawson" initials="ED" userId="S::emma.dawson@expensein.com::e28be0d8-2cd6-43d5-8d72-2c71fa6f2a76" providerId="AD"/>
  <p188:author id="{D0973F1D-5ADA-314A-3837-233BDA477E5E}" name="Ashley Ferro" initials="" userId="S::ashley.ferro@expensein.com::11003642-c743-4cb5-954a-186bf4f326a0" providerId="AD"/>
  <p188:author id="{9FFB4C2D-E015-578E-C68D-6D3D9E2D1119}" name="Robbie Achner" initials="RA" userId="S::robbie.achner@expensein.com::f4eaccb1-a275-4195-b821-2026498e4403" providerId="AD"/>
  <p188:author id="{B501B8CB-D77A-0E63-DA0F-35E570C8592E}" name="Lucy Nguyen" initials="LN" userId="S::lucy.nguyen@expensein.com::6443b345-38fb-400e-bc0d-daf58c654932" providerId="AD"/>
  <p188:author id="{9AFABACB-40CF-E99E-1D9E-CB2FD1DE3A4D}" name="Emma Storer-Martin" initials="ED" userId="S::emma.storer-martin@expensein.com::e28be0d8-2cd6-43d5-8d72-2c71fa6f2a76" providerId="AD"/>
  <p188:author id="{0F7568E1-B6AD-6C0F-5A18-D6907314EDFC}" name="Jahana Khan" initials="JK" userId="S::jahana.khan@expensein.com::9d6f53f0-83e9-4c0c-bbdd-e303c6ae45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5455"/>
    <a:srgbClr val="3B434C"/>
    <a:srgbClr val="404040"/>
    <a:srgbClr val="F8B9BA"/>
    <a:srgbClr val="F7ACAC"/>
    <a:srgbClr val="F5999A"/>
    <a:srgbClr val="F38B8C"/>
    <a:srgbClr val="F6A2A3"/>
    <a:srgbClr val="F17475"/>
    <a:srgbClr val="F071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902AC6-5578-1E26-0D33-9C460C8BCDEF}" v="12" dt="2026-02-02T15:30:46.1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howGuides="1">
      <p:cViewPr varScale="1">
        <p:scale>
          <a:sx n="78" d="100"/>
          <a:sy n="78" d="100"/>
        </p:scale>
        <p:origin x="850"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omments/modernComment_102_7478FAF0.xml><?xml version="1.0" encoding="utf-8"?>
<p188:cmLst xmlns:a="http://schemas.openxmlformats.org/drawingml/2006/main" xmlns:r="http://schemas.openxmlformats.org/officeDocument/2006/relationships" xmlns:p188="http://schemas.microsoft.com/office/powerpoint/2018/8/main">
  <p188:cm id="{94758955-80A2-4D2D-9534-722D7915378D}" authorId="{7EFFDA03-B8FF-6660-AA70-91398F6D8E41}" status="resolved" created="2026-01-23T12:27:52.375" complete="100000">
    <pc:sldMkLst xmlns:pc="http://schemas.microsoft.com/office/powerpoint/2013/main/command">
      <pc:docMk/>
      <pc:sldMk cId="1954085616" sldId="258"/>
    </pc:sldMkLst>
    <p188:txBody>
      <a:bodyPr/>
      <a:lstStyle/>
      <a:p>
        <a:r>
          <a:rPr lang="en-GB"/>
          <a:t>After the demo, we could include a slide (for example pag 6) in the brochure which summarises why charities choose ExpenseIn. and with the quote from Brandon Trust. </a:t>
        </a:r>
      </a:p>
    </p188:txBody>
    <p188:extLst>
      <p:ext xmlns:p="http://schemas.openxmlformats.org/presentationml/2006/main" uri="{57CB4572-C831-44C2-8A1C-0ADB6CCDFE69}">
        <p223:reactions xmlns:p223="http://schemas.microsoft.com/office/powerpoint/2022/03/main">
          <p223:rxn type="👍">
            <p223:instance time="2026-01-23T12:58:56.080" authorId="{9FFB4C2D-E015-578E-C68D-6D3D9E2D1119}"/>
          </p223:rxn>
        </p223:reactions>
      </p:ext>
    </p188:extLst>
  </p188:cm>
</p188:cmLst>
</file>

<file path=ppt/comments/modernComment_123_B76E8ABF.xml><?xml version="1.0" encoding="utf-8"?>
<p188:cmLst xmlns:a="http://schemas.openxmlformats.org/drawingml/2006/main" xmlns:r="http://schemas.openxmlformats.org/officeDocument/2006/relationships" xmlns:p188="http://schemas.microsoft.com/office/powerpoint/2018/8/main">
  <p188:cm id="{6B260B3D-C9BD-4DF7-82E6-1FC746780315}" authorId="{9FFB4C2D-E015-578E-C68D-6D3D9E2D1119}" status="resolved" created="2026-01-26T13:04:57.220" complete="100000">
    <ac:deMkLst xmlns:ac="http://schemas.microsoft.com/office/drawing/2013/main/command">
      <pc:docMk xmlns:pc="http://schemas.microsoft.com/office/powerpoint/2013/main/command"/>
      <pc:sldMk xmlns:pc="http://schemas.microsoft.com/office/powerpoint/2013/main/command" cId="3077475007" sldId="291"/>
      <ac:spMk id="2" creationId="{6B731AD3-FC0B-5426-D1E9-4F7021283663}"/>
    </ac:deMkLst>
    <p188:txBody>
      <a:bodyPr/>
      <a:lstStyle/>
      <a:p>
        <a:r>
          <a:rPr lang="en-GB"/>
          <a:t>[@Lucy Nguyen], please utilise the design from page 3 of the charity brochure</a:t>
        </a:r>
      </a:p>
    </p188:txBody>
  </p188:cm>
  <p188:cm id="{2736E041-4A09-48C6-9179-E240842392F7}" authorId="{9FFB4C2D-E015-578E-C68D-6D3D9E2D1119}" status="resolved" created="2026-01-26T13:07:54.047" complete="100000">
    <pc:sldMkLst xmlns:pc="http://schemas.microsoft.com/office/powerpoint/2013/main/command">
      <pc:docMk/>
      <pc:sldMk cId="3077475007" sldId="291"/>
    </pc:sldMkLst>
    <p188:txBody>
      <a:bodyPr/>
      <a:lstStyle/>
      <a:p>
        <a:r>
          <a:rPr lang="en-GB"/>
          <a:t>Please, include quote from British Gymnastics.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31F3F6-1497-45C1-9E6F-744F78468A20}" type="datetimeFigureOut">
              <a:rPr lang="en-GB" smtClean="0"/>
              <a:t>12/02/2026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7FB5E-B603-461E-B7AD-CCB1CE20D9CD}" type="slidenum">
              <a:rPr lang="en-GB" smtClean="0"/>
              <a:t>‹#›</a:t>
            </a:fld>
            <a:endParaRPr lang="en-GB"/>
          </a:p>
        </p:txBody>
      </p:sp>
    </p:spTree>
    <p:extLst>
      <p:ext uri="{BB962C8B-B14F-4D97-AF65-F5344CB8AC3E}">
        <p14:creationId xmlns:p14="http://schemas.microsoft.com/office/powerpoint/2010/main" val="1351898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Trustees are expected to govern confidently in a digital environment. </a:t>
            </a:r>
          </a:p>
          <a:p>
            <a:pPr rtl="0" fontAlgn="base"/>
            <a:r>
              <a:rPr lang="en-US" sz="1200" b="0" i="0" kern="1200">
                <a:solidFill>
                  <a:schemeClr val="tx1"/>
                </a:solidFill>
                <a:effectLst/>
                <a:latin typeface="+mn-lt"/>
                <a:ea typeface="+mn-ea"/>
                <a:cs typeface="+mn-cs"/>
              </a:rPr>
              <a:t>One area where that confidence is often tested is finance — particularly visibility, control and oversight. </a:t>
            </a:r>
          </a:p>
          <a:p>
            <a:pPr rtl="0" fontAlgn="base"/>
            <a:r>
              <a:rPr lang="en-US" sz="1200" b="0" i="0" kern="1200">
                <a:solidFill>
                  <a:schemeClr val="tx1"/>
                </a:solidFill>
                <a:effectLst/>
                <a:latin typeface="+mn-lt"/>
                <a:ea typeface="+mn-ea"/>
                <a:cs typeface="+mn-cs"/>
              </a:rPr>
              <a:t>This is a look at where digital confidence breaks down in charity finance, and what ‘good’ can look like in practice with a product demo.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6E7FB5E-B603-461E-B7AD-CCB1CE20D9CD}" type="slidenum">
              <a:rPr lang="en-GB" smtClean="0"/>
              <a:t>1</a:t>
            </a:fld>
            <a:endParaRPr lang="en-GB"/>
          </a:p>
        </p:txBody>
      </p:sp>
    </p:spTree>
    <p:extLst>
      <p:ext uri="{BB962C8B-B14F-4D97-AF65-F5344CB8AC3E}">
        <p14:creationId xmlns:p14="http://schemas.microsoft.com/office/powerpoint/2010/main" val="151902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a:solidFill>
                  <a:srgbClr val="000000"/>
                </a:solidFill>
                <a:effectLst/>
                <a:latin typeface="Calibri"/>
                <a:ea typeface="Calibri"/>
                <a:cs typeface="Calibri"/>
              </a:rPr>
              <a:t>Mention the </a:t>
            </a:r>
            <a:r>
              <a:rPr lang="en-US"/>
              <a:t>20% discount for all charities and not-for-profit </a:t>
            </a:r>
            <a:r>
              <a:rPr lang="en-US" err="1"/>
              <a:t>organisations</a:t>
            </a:r>
            <a:r>
              <a:rPr lang="en-US"/>
              <a:t>. Apparently, this will be changing to 15% in Feb so, please confirm with Emma before mentioning.</a:t>
            </a:r>
            <a:endParaRPr lang="en-US">
              <a:ea typeface="Calibri"/>
              <a:cs typeface="Calibri"/>
            </a:endParaRPr>
          </a:p>
        </p:txBody>
      </p:sp>
      <p:sp>
        <p:nvSpPr>
          <p:cNvPr id="4" name="Slide Number Placeholder 3"/>
          <p:cNvSpPr>
            <a:spLocks noGrp="1"/>
          </p:cNvSpPr>
          <p:nvPr>
            <p:ph type="sldNum" sz="quarter" idx="5"/>
          </p:nvPr>
        </p:nvSpPr>
        <p:spPr/>
        <p:txBody>
          <a:bodyPr/>
          <a:lstStyle/>
          <a:p>
            <a:fld id="{76E7FB5E-B603-461E-B7AD-CCB1CE20D9CD}" type="slidenum">
              <a:rPr lang="en-GB" smtClean="0"/>
              <a:t>11</a:t>
            </a:fld>
            <a:endParaRPr lang="en-GB"/>
          </a:p>
        </p:txBody>
      </p:sp>
    </p:spTree>
    <p:extLst>
      <p:ext uri="{BB962C8B-B14F-4D97-AF65-F5344CB8AC3E}">
        <p14:creationId xmlns:p14="http://schemas.microsoft.com/office/powerpoint/2010/main" val="2745358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61FE0BC-8FEA-F847-A210-E60888F9C957}" type="slidenum">
              <a:rPr lang="en-GB" smtClean="0"/>
              <a:t>3</a:t>
            </a:fld>
            <a:endParaRPr lang="en-GB"/>
          </a:p>
        </p:txBody>
      </p:sp>
    </p:spTree>
    <p:extLst>
      <p:ext uri="{BB962C8B-B14F-4D97-AF65-F5344CB8AC3E}">
        <p14:creationId xmlns:p14="http://schemas.microsoft.com/office/powerpoint/2010/main" val="438325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4E1FE-489B-1478-EAAF-C0771C5AE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1EFA8-BFC9-56FC-3F4B-C0CF22F68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0DBDBA-5C37-D568-B708-25434F6A2CA2}"/>
              </a:ext>
            </a:extLst>
          </p:cNvPr>
          <p:cNvSpPr>
            <a:spLocks noGrp="1"/>
          </p:cNvSpPr>
          <p:nvPr>
            <p:ph type="body" idx="1"/>
          </p:nvPr>
        </p:nvSpPr>
        <p:spPr/>
        <p:txBody>
          <a:bodyPr/>
          <a:lstStyle/>
          <a:p>
            <a:r>
              <a:rPr lang="en-US"/>
              <a:t>Real Time Data</a:t>
            </a:r>
          </a:p>
          <a:p>
            <a:r>
              <a:rPr lang="en-US"/>
              <a:t>-Donors and funders increasingly expect charities to demonstrate how funds are being used.</a:t>
            </a:r>
          </a:p>
          <a:p>
            <a:r>
              <a:rPr lang="en-US"/>
              <a:t>-For trustees, this creates pressure because delayed data makes it harder to communicate and be fully transparent. </a:t>
            </a:r>
          </a:p>
          <a:p>
            <a:r>
              <a:rPr lang="en-US"/>
              <a:t>-Digital confidence comes from knowing the data exists and can be accessed when needed in real time.</a:t>
            </a:r>
          </a:p>
          <a:p>
            <a:endParaRPr lang="en-US"/>
          </a:p>
          <a:p>
            <a:r>
              <a:rPr lang="en-US"/>
              <a:t>Financial Planning</a:t>
            </a:r>
          </a:p>
          <a:p>
            <a:r>
              <a:rPr lang="en-US"/>
              <a:t>-Trustees are expected to look ahead, not just review what’s already happened.</a:t>
            </a:r>
          </a:p>
          <a:p>
            <a:r>
              <a:rPr lang="en-US"/>
              <a:t>-That requires confidence in budgets, forecasts, and spend controls. Delayed data can make it difficult to plan and cause reactive changes.</a:t>
            </a:r>
          </a:p>
          <a:p>
            <a:endParaRPr lang="en-US"/>
          </a:p>
          <a:p>
            <a:r>
              <a:rPr lang="en-US"/>
              <a:t>Increased Expectation</a:t>
            </a:r>
          </a:p>
          <a:p>
            <a:r>
              <a:rPr lang="en-US"/>
              <a:t>-Regulatory and audit expectations continue to rise across the sector.</a:t>
            </a:r>
          </a:p>
          <a:p>
            <a:r>
              <a:rPr lang="en-US"/>
              <a:t>-Charities are expected to evidence controls, policies, and processes.</a:t>
            </a:r>
          </a:p>
          <a:p>
            <a:endParaRPr lang="en-US"/>
          </a:p>
          <a:p>
            <a:r>
              <a:rPr lang="en-US"/>
              <a:t>Disconnected Systems </a:t>
            </a:r>
          </a:p>
          <a:p>
            <a:pPr marL="0" indent="0">
              <a:buFontTx/>
              <a:buNone/>
            </a:pPr>
            <a:r>
              <a:rPr lang="en-US"/>
              <a:t>-Many charities have adopted digital tools incrementally over time.</a:t>
            </a:r>
          </a:p>
          <a:p>
            <a:pPr marL="0" indent="0">
              <a:buFontTx/>
              <a:buNone/>
            </a:pPr>
            <a:r>
              <a:rPr lang="en-US"/>
              <a:t>-Disconnected systems mean more manual work, more reconciliation, and less confidence in the whole picture.</a:t>
            </a:r>
          </a:p>
          <a:p>
            <a:pPr marL="0" indent="0">
              <a:buFontTx/>
              <a:buNone/>
            </a:pPr>
            <a:endParaRPr lang="en-US"/>
          </a:p>
          <a:p>
            <a:pPr marL="0" indent="0">
              <a:buFontTx/>
              <a:buNone/>
            </a:pPr>
            <a:r>
              <a:rPr lang="en-US"/>
              <a:t>Time VS Expectations</a:t>
            </a:r>
          </a:p>
          <a:p>
            <a:r>
              <a:rPr lang="en-US"/>
              <a:t>-Increased expectations creates a tension between responsibility and capacity.</a:t>
            </a:r>
          </a:p>
          <a:p>
            <a:r>
              <a:rPr lang="en-US"/>
              <a:t>-One way to overcome this is to reduce complexity.</a:t>
            </a:r>
          </a:p>
          <a:p>
            <a:pPr marL="171450" indent="-171450">
              <a:buFontTx/>
              <a:buChar char="-"/>
            </a:pP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25C8CBFA-75A3-E29A-EB66-069740E61143}"/>
              </a:ext>
            </a:extLst>
          </p:cNvPr>
          <p:cNvSpPr>
            <a:spLocks noGrp="1"/>
          </p:cNvSpPr>
          <p:nvPr>
            <p:ph type="sldNum" sz="quarter" idx="5"/>
          </p:nvPr>
        </p:nvSpPr>
        <p:spPr/>
        <p:txBody>
          <a:bodyPr/>
          <a:lstStyle/>
          <a:p>
            <a:fld id="{76E7FB5E-B603-461E-B7AD-CCB1CE20D9CD}" type="slidenum">
              <a:rPr lang="en-GB" smtClean="0"/>
              <a:t>4</a:t>
            </a:fld>
            <a:endParaRPr lang="en-GB"/>
          </a:p>
        </p:txBody>
      </p:sp>
    </p:spTree>
    <p:extLst>
      <p:ext uri="{BB962C8B-B14F-4D97-AF65-F5344CB8AC3E}">
        <p14:creationId xmlns:p14="http://schemas.microsoft.com/office/powerpoint/2010/main" val="2063050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B2181-5739-7686-FB34-E0713A3BE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20C94-0313-EFC2-12F7-ECCECF676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1C05F-13C5-3DDE-DE01-9D5F68E50FC7}"/>
              </a:ext>
            </a:extLst>
          </p:cNvPr>
          <p:cNvSpPr>
            <a:spLocks noGrp="1"/>
          </p:cNvSpPr>
          <p:nvPr>
            <p:ph type="body" idx="1"/>
          </p:nvPr>
        </p:nvSpPr>
        <p:spPr/>
        <p:txBody>
          <a:bodyPr/>
          <a:lstStyle/>
          <a:p>
            <a:r>
              <a:rPr lang="en-US" sz="1200" b="0" i="0" kern="1200">
                <a:solidFill>
                  <a:schemeClr val="tx1"/>
                </a:solidFill>
                <a:effectLst/>
                <a:latin typeface="+mn-lt"/>
                <a:ea typeface="+mn-ea"/>
                <a:cs typeface="+mn-cs"/>
              </a:rPr>
              <a:t>Trustees face increasing pressure to lead with clarity, transparency, and confidence. </a:t>
            </a:r>
            <a:endParaRPr lang="en-US">
              <a:ea typeface="Calibri"/>
              <a:cs typeface="Calibri"/>
            </a:endParaRPr>
          </a:p>
        </p:txBody>
      </p:sp>
      <p:sp>
        <p:nvSpPr>
          <p:cNvPr id="4" name="Slide Number Placeholder 3">
            <a:extLst>
              <a:ext uri="{FF2B5EF4-FFF2-40B4-BE49-F238E27FC236}">
                <a16:creationId xmlns:a16="http://schemas.microsoft.com/office/drawing/2014/main" id="{6326CC6F-E7BA-7811-110D-C84E2735C877}"/>
              </a:ext>
            </a:extLst>
          </p:cNvPr>
          <p:cNvSpPr>
            <a:spLocks noGrp="1"/>
          </p:cNvSpPr>
          <p:nvPr>
            <p:ph type="sldNum" sz="quarter" idx="5"/>
          </p:nvPr>
        </p:nvSpPr>
        <p:spPr/>
        <p:txBody>
          <a:bodyPr/>
          <a:lstStyle/>
          <a:p>
            <a:fld id="{B61FE0BC-8FEA-F847-A210-E60888F9C957}" type="slidenum">
              <a:rPr lang="en-GB" smtClean="0"/>
              <a:t>5</a:t>
            </a:fld>
            <a:endParaRPr lang="en-GB"/>
          </a:p>
        </p:txBody>
      </p:sp>
    </p:spTree>
    <p:extLst>
      <p:ext uri="{BB962C8B-B14F-4D97-AF65-F5344CB8AC3E}">
        <p14:creationId xmlns:p14="http://schemas.microsoft.com/office/powerpoint/2010/main" val="39056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683DA-7AB9-D81B-C1B4-207BAA911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48AB3-2A7E-8AB4-0F85-CB68E61CB8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772A9-EFD0-3D85-F9B3-6C6DB376BB02}"/>
              </a:ext>
            </a:extLst>
          </p:cNvPr>
          <p:cNvSpPr>
            <a:spLocks noGrp="1"/>
          </p:cNvSpPr>
          <p:nvPr>
            <p:ph type="body" idx="1"/>
          </p:nvPr>
        </p:nvSpPr>
        <p:spPr/>
        <p:txBody>
          <a:bodyPr/>
          <a:lstStyle/>
          <a:p>
            <a:r>
              <a:rPr lang="en-US">
                <a:solidFill>
                  <a:srgbClr val="333333"/>
                </a:solidFill>
                <a:highlight>
                  <a:srgbClr val="FFFFFF"/>
                </a:highlight>
              </a:rPr>
              <a:t>High level, not specific to expense management </a:t>
            </a:r>
            <a:endParaRPr lang="en-US"/>
          </a:p>
        </p:txBody>
      </p:sp>
      <p:sp>
        <p:nvSpPr>
          <p:cNvPr id="4" name="Slide Number Placeholder 3">
            <a:extLst>
              <a:ext uri="{FF2B5EF4-FFF2-40B4-BE49-F238E27FC236}">
                <a16:creationId xmlns:a16="http://schemas.microsoft.com/office/drawing/2014/main" id="{651F152E-0483-CC72-A850-7FFB59F90BD7}"/>
              </a:ext>
            </a:extLst>
          </p:cNvPr>
          <p:cNvSpPr>
            <a:spLocks noGrp="1"/>
          </p:cNvSpPr>
          <p:nvPr>
            <p:ph type="sldNum" sz="quarter" idx="5"/>
          </p:nvPr>
        </p:nvSpPr>
        <p:spPr/>
        <p:txBody>
          <a:bodyPr/>
          <a:lstStyle/>
          <a:p>
            <a:fld id="{76E7FB5E-B603-461E-B7AD-CCB1CE20D9CD}" type="slidenum">
              <a:rPr lang="en-GB" smtClean="0"/>
              <a:t>6</a:t>
            </a:fld>
            <a:endParaRPr lang="en-GB"/>
          </a:p>
        </p:txBody>
      </p:sp>
    </p:spTree>
    <p:extLst>
      <p:ext uri="{BB962C8B-B14F-4D97-AF65-F5344CB8AC3E}">
        <p14:creationId xmlns:p14="http://schemas.microsoft.com/office/powerpoint/2010/main" val="710879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7F42A-1579-018E-8E80-580D827AA6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7CD5D2-5E5F-2EFD-0DEB-84B723784F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D2EE09-17EE-7FE0-7366-51A7B15C293E}"/>
              </a:ext>
            </a:extLst>
          </p:cNvPr>
          <p:cNvSpPr>
            <a:spLocks noGrp="1"/>
          </p:cNvSpPr>
          <p:nvPr>
            <p:ph type="body" idx="1"/>
          </p:nvPr>
        </p:nvSpPr>
        <p:spPr/>
        <p:txBody>
          <a:bodyPr/>
          <a:lstStyle/>
          <a:p>
            <a:pPr fontAlgn="base"/>
            <a:r>
              <a:rPr lang="en-US">
                <a:ea typeface="Calibri"/>
                <a:cs typeface="Calibri"/>
              </a:rPr>
              <a:t>*</a:t>
            </a:r>
            <a:r>
              <a:rPr lang="en-US">
                <a:solidFill>
                  <a:srgbClr val="333333"/>
                </a:solidFill>
                <a:highlight>
                  <a:srgbClr val="FFFFFF"/>
                </a:highlight>
              </a:rPr>
              <a:t>Bridging financial tools here to expense management is important here. Please, look to link when speaking. Ideally something like, "For many charities, expense management is where this gap between finance systems and real-world spending becomes most visible.”</a:t>
            </a:r>
            <a:endParaRPr lang="en-US"/>
          </a:p>
          <a:p>
            <a:endParaRPr lang="en-US"/>
          </a:p>
          <a:p>
            <a:r>
              <a:rPr lang="en-US" sz="1200" b="0" i="0" kern="1200">
                <a:solidFill>
                  <a:schemeClr val="tx1"/>
                </a:solidFill>
                <a:effectLst/>
                <a:latin typeface="+mn-lt"/>
                <a:ea typeface="+mn-ea"/>
                <a:cs typeface="+mn-cs"/>
              </a:rPr>
              <a:t>Trustees need consistent real time data to make better decisions </a:t>
            </a:r>
            <a:endParaRPr lang="en-US">
              <a:ea typeface="Calibri" panose="020F0502020204030204"/>
              <a:cs typeface="Calibri" panose="020F0502020204030204"/>
            </a:endParaRPr>
          </a:p>
          <a:p>
            <a:pPr marL="285750" indent="-285750">
              <a:buFont typeface="Calibri"/>
              <a:buChar char="-"/>
            </a:pPr>
            <a:r>
              <a:rPr lang="en-US"/>
              <a:t>When information is delayed, decisions become reactive.</a:t>
            </a:r>
            <a:endParaRPr lang="en-US">
              <a:ea typeface="Calibri"/>
              <a:cs typeface="Calibri"/>
            </a:endParaRPr>
          </a:p>
          <a:p>
            <a:pPr marL="285750" indent="-285750">
              <a:buFont typeface="Calibri"/>
              <a:buChar char="-"/>
            </a:pPr>
            <a:r>
              <a:rPr lang="en-US"/>
              <a:t>Having consistent, real-time visibility allows trustees to spot trends, apply the right controls and act earlier.</a:t>
            </a:r>
            <a:endParaRPr lang="en-US">
              <a:ea typeface="Calibri"/>
              <a:cs typeface="Calibri"/>
            </a:endParaRP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Digital systems should reduce pressure, not add to it. </a:t>
            </a:r>
            <a:endParaRPr lang="en-US" sz="1200" b="0" i="0" kern="1200">
              <a:solidFill>
                <a:schemeClr val="tx1"/>
              </a:solidFill>
              <a:effectLst/>
              <a:latin typeface="+mn-lt"/>
              <a:ea typeface="Calibri"/>
              <a:cs typeface="Calibri"/>
            </a:endParaRPr>
          </a:p>
          <a:p>
            <a:pPr marL="285750" indent="-285750" fontAlgn="base">
              <a:buFont typeface="Calibri"/>
              <a:buChar char="-"/>
            </a:pPr>
            <a:r>
              <a:rPr lang="en-US"/>
              <a:t>When too many systems are introduced over time, complexity can increase.</a:t>
            </a:r>
            <a:endParaRPr lang="en-US">
              <a:ea typeface="Calibri"/>
              <a:cs typeface="Calibri"/>
            </a:endParaRPr>
          </a:p>
          <a:p>
            <a:pPr marL="285750" indent="-285750" fontAlgn="base">
              <a:buFont typeface="Calibri"/>
              <a:buChar char="-"/>
            </a:pPr>
            <a:r>
              <a:rPr lang="en-US"/>
              <a:t>Multiple systems, disconnected data and manual reconciliation all adds pressure.</a:t>
            </a:r>
            <a:endParaRPr lang="en-US">
              <a:ea typeface="Calibri"/>
              <a:cs typeface="Calibri"/>
            </a:endParaRPr>
          </a:p>
          <a:p>
            <a:pPr marL="285750" indent="-285750" fontAlgn="base">
              <a:buFont typeface="Calibri"/>
              <a:buChar char="-"/>
            </a:pPr>
            <a:r>
              <a:rPr lang="en-US" err="1"/>
              <a:t>Centralising</a:t>
            </a:r>
            <a:r>
              <a:rPr lang="en-US"/>
              <a:t> can help remove this pressure.</a:t>
            </a:r>
            <a:endParaRPr lang="en-US">
              <a:ea typeface="Calibri"/>
              <a:cs typeface="Calibri"/>
            </a:endParaRPr>
          </a:p>
          <a:p>
            <a:pPr marL="0" indent="0" rtl="0" fontAlgn="base">
              <a:buFontTx/>
              <a:buNone/>
            </a:pPr>
            <a:endParaRPr lang="en-US" sz="1200" b="0" i="0" kern="1200">
              <a:solidFill>
                <a:schemeClr val="tx1"/>
              </a:solidFill>
              <a:effectLst/>
              <a:latin typeface="+mn-lt"/>
              <a:ea typeface="+mn-ea"/>
              <a:cs typeface="+mn-cs"/>
            </a:endParaRPr>
          </a:p>
          <a:p>
            <a:pPr marL="0" indent="0" rtl="0" fontAlgn="base">
              <a:buFontTx/>
              <a:buNone/>
            </a:pPr>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Confidence comes from consistent, understandable processes, especially where spend touches charity staff members, volunteers, and </a:t>
            </a:r>
            <a:r>
              <a:rPr lang="en-US" sz="1200" b="0" i="0" kern="1200" err="1">
                <a:solidFill>
                  <a:schemeClr val="tx1"/>
                </a:solidFill>
                <a:effectLst/>
                <a:latin typeface="+mn-lt"/>
                <a:ea typeface="+mn-ea"/>
                <a:cs typeface="+mn-cs"/>
              </a:rPr>
              <a:t>programmes</a:t>
            </a:r>
            <a:r>
              <a:rPr lang="en-US" sz="1200" b="0" i="0" kern="1200">
                <a:solidFill>
                  <a:schemeClr val="tx1"/>
                </a:solidFill>
                <a:effectLst/>
                <a:latin typeface="+mn-lt"/>
                <a:ea typeface="+mn-ea"/>
                <a:cs typeface="+mn-cs"/>
              </a:rPr>
              <a:t>. </a:t>
            </a:r>
            <a:endParaRPr lang="en-US" sz="1200" b="0" i="0" kern="1200">
              <a:solidFill>
                <a:schemeClr val="tx1"/>
              </a:solidFill>
              <a:effectLst/>
              <a:latin typeface="+mn-lt"/>
              <a:ea typeface="Calibri"/>
              <a:cs typeface="Calibri"/>
            </a:endParaRPr>
          </a:p>
          <a:p>
            <a:pPr marL="285750" indent="-285750">
              <a:buFont typeface="Calibri"/>
              <a:buChar char="-"/>
            </a:pPr>
            <a:r>
              <a:rPr lang="en-US"/>
              <a:t>Confidence grows when processes are applied consistently.</a:t>
            </a:r>
            <a:endParaRPr lang="en-US">
              <a:ea typeface="Calibri"/>
              <a:cs typeface="Calibri"/>
            </a:endParaRPr>
          </a:p>
          <a:p>
            <a:pPr marL="285750" indent="-285750">
              <a:buFont typeface="Calibri"/>
              <a:buChar char="-"/>
            </a:pPr>
            <a:r>
              <a:rPr lang="en-US"/>
              <a:t>If processes are hard to understand or vary too much, adoption drops.</a:t>
            </a:r>
            <a:endParaRPr lang="en-US">
              <a:ea typeface="Calibri"/>
              <a:cs typeface="Calibri"/>
            </a:endParaRPr>
          </a:p>
          <a:p>
            <a:pPr marL="285750" indent="-285750">
              <a:buFont typeface="Calibri"/>
              <a:buChar char="-"/>
            </a:pPr>
            <a:r>
              <a:rPr lang="en-US"/>
              <a:t>Clear, simple processes create fairness, trust, and stronger governance.</a:t>
            </a:r>
            <a:endParaRPr lang="en-US">
              <a:ea typeface="Calibri"/>
              <a:cs typeface="Calibri"/>
            </a:endParaRPr>
          </a:p>
          <a:p>
            <a:pPr marL="285750" indent="-285750">
              <a:buFont typeface="Calibri"/>
              <a:buChar char="-"/>
            </a:pPr>
            <a:r>
              <a:rPr lang="en-US">
                <a:ea typeface="Calibri"/>
                <a:cs typeface="Calibri"/>
              </a:rPr>
              <a:t>Add the reducing risk by being </a:t>
            </a:r>
            <a:r>
              <a:rPr lang="en-US" err="1">
                <a:ea typeface="Calibri"/>
                <a:cs typeface="Calibri"/>
              </a:rPr>
              <a:t>dependant</a:t>
            </a:r>
            <a:r>
              <a:rPr lang="en-US">
                <a:ea typeface="Calibri"/>
                <a:cs typeface="Calibri"/>
              </a:rPr>
              <a:t> on one person. </a:t>
            </a:r>
            <a:endParaRPr lang="en-US" sz="1200" b="0" i="0" kern="1200">
              <a:solidFill>
                <a:schemeClr val="tx1"/>
              </a:solidFill>
              <a:effectLst/>
              <a:latin typeface="+mn-lt"/>
              <a:ea typeface="Calibri"/>
              <a:cs typeface="Calibri"/>
            </a:endParaRPr>
          </a:p>
          <a:p>
            <a:endParaRPr lang="en-US">
              <a:ea typeface="Calibri"/>
              <a:cs typeface="Calibri"/>
            </a:endParaRPr>
          </a:p>
          <a:p>
            <a:r>
              <a:rPr lang="en-US">
                <a:ea typeface="Calibri"/>
                <a:cs typeface="Calibri"/>
              </a:rPr>
              <a:t>Replace Manual Processes </a:t>
            </a:r>
          </a:p>
          <a:p>
            <a:pPr marL="285750" indent="-285750">
              <a:buFont typeface="Calibri"/>
              <a:buChar char="-"/>
            </a:pPr>
            <a:r>
              <a:rPr lang="en-US">
                <a:ea typeface="Calibri"/>
                <a:cs typeface="Calibri"/>
              </a:rPr>
              <a:t>Automation can help save time for everyone in the org.</a:t>
            </a:r>
          </a:p>
          <a:p>
            <a:endParaRPr lang="en-US">
              <a:ea typeface="Calibri"/>
              <a:cs typeface="Calibri"/>
            </a:endParaRPr>
          </a:p>
          <a:p>
            <a:r>
              <a:rPr lang="en-US">
                <a:ea typeface="Calibri"/>
                <a:cs typeface="Calibri"/>
              </a:rPr>
              <a:t>Ensure Spend if Consistently Mapped </a:t>
            </a:r>
          </a:p>
          <a:p>
            <a:pPr marL="285750" indent="-285750">
              <a:buFont typeface="Calibri"/>
              <a:buChar char="-"/>
            </a:pPr>
            <a:r>
              <a:rPr lang="en-US">
                <a:ea typeface="Calibri"/>
                <a:cs typeface="Calibri"/>
              </a:rPr>
              <a:t>Clear tracking and mapping will lead to better efficiency and decision making.</a:t>
            </a:r>
          </a:p>
          <a:p>
            <a:endParaRPr lang="en-US">
              <a:ea typeface="Calibri"/>
              <a:cs typeface="Calibri"/>
            </a:endParaRPr>
          </a:p>
          <a:p>
            <a:r>
              <a:rPr lang="en-US">
                <a:ea typeface="Calibri"/>
                <a:cs typeface="Calibri"/>
              </a:rPr>
              <a:t>Aligning digital </a:t>
            </a:r>
            <a:r>
              <a:rPr lang="en-US" err="1">
                <a:ea typeface="Calibri"/>
                <a:cs typeface="Calibri"/>
              </a:rPr>
              <a:t>stratergy</a:t>
            </a:r>
            <a:endParaRPr lang="en-US">
              <a:ea typeface="Calibri"/>
              <a:cs typeface="Calibri"/>
            </a:endParaRPr>
          </a:p>
          <a:p>
            <a:pPr marL="285750" indent="-285750">
              <a:buFont typeface="Calibri"/>
              <a:buChar char="-"/>
            </a:pPr>
            <a:r>
              <a:rPr lang="en-US"/>
              <a:t>Do they scale as the charity grows or changes? </a:t>
            </a:r>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B6EDD233-6F17-B0DB-CDC9-66FDA4C6CA4E}"/>
              </a:ext>
            </a:extLst>
          </p:cNvPr>
          <p:cNvSpPr>
            <a:spLocks noGrp="1"/>
          </p:cNvSpPr>
          <p:nvPr>
            <p:ph type="sldNum" sz="quarter" idx="5"/>
          </p:nvPr>
        </p:nvSpPr>
        <p:spPr/>
        <p:txBody>
          <a:bodyPr/>
          <a:lstStyle/>
          <a:p>
            <a:fld id="{76E7FB5E-B603-461E-B7AD-CCB1CE20D9CD}" type="slidenum">
              <a:rPr lang="en-GB" smtClean="0"/>
              <a:t>7</a:t>
            </a:fld>
            <a:endParaRPr lang="en-GB"/>
          </a:p>
        </p:txBody>
      </p:sp>
    </p:spTree>
    <p:extLst>
      <p:ext uri="{BB962C8B-B14F-4D97-AF65-F5344CB8AC3E}">
        <p14:creationId xmlns:p14="http://schemas.microsoft.com/office/powerpoint/2010/main" val="3077275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55DA0-FAA9-C863-E279-C82DEA7A62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B7E46-765D-EF25-1221-B2875CBE0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ED9F2-7E7B-5473-F1C0-AC536CE6BEF6}"/>
              </a:ext>
            </a:extLst>
          </p:cNvPr>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a:p>
            <a:pPr rtl="0" fontAlgn="base"/>
            <a:endParaRPr lang="en-US" sz="1200" b="0" i="0" kern="1200">
              <a:solidFill>
                <a:schemeClr val="tx1"/>
              </a:solidFill>
              <a:effectLst/>
              <a:latin typeface="+mn-lt"/>
              <a:ea typeface="Calibri"/>
              <a:cs typeface="Calibri"/>
            </a:endParaRPr>
          </a:p>
          <a:p>
            <a:endParaRPr lang="en-US"/>
          </a:p>
        </p:txBody>
      </p:sp>
      <p:sp>
        <p:nvSpPr>
          <p:cNvPr id="4" name="Slide Number Placeholder 3">
            <a:extLst>
              <a:ext uri="{FF2B5EF4-FFF2-40B4-BE49-F238E27FC236}">
                <a16:creationId xmlns:a16="http://schemas.microsoft.com/office/drawing/2014/main" id="{92ACF4DC-F66B-8D09-4F26-6E500499DA40}"/>
              </a:ext>
            </a:extLst>
          </p:cNvPr>
          <p:cNvSpPr>
            <a:spLocks noGrp="1"/>
          </p:cNvSpPr>
          <p:nvPr>
            <p:ph type="sldNum" sz="quarter" idx="5"/>
          </p:nvPr>
        </p:nvSpPr>
        <p:spPr/>
        <p:txBody>
          <a:bodyPr/>
          <a:lstStyle/>
          <a:p>
            <a:fld id="{B61FE0BC-8FEA-F847-A210-E60888F9C957}" type="slidenum">
              <a:rPr lang="en-GB" smtClean="0"/>
              <a:t>8</a:t>
            </a:fld>
            <a:endParaRPr lang="en-GB"/>
          </a:p>
        </p:txBody>
      </p:sp>
    </p:spTree>
    <p:extLst>
      <p:ext uri="{BB962C8B-B14F-4D97-AF65-F5344CB8AC3E}">
        <p14:creationId xmlns:p14="http://schemas.microsoft.com/office/powerpoint/2010/main" val="2213720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76E7FB5E-B603-461E-B7AD-CCB1CE20D9CD}" type="slidenum">
              <a:rPr lang="en-GB" smtClean="0"/>
              <a:t>9</a:t>
            </a:fld>
            <a:endParaRPr lang="en-GB"/>
          </a:p>
        </p:txBody>
      </p:sp>
    </p:spTree>
    <p:extLst>
      <p:ext uri="{BB962C8B-B14F-4D97-AF65-F5344CB8AC3E}">
        <p14:creationId xmlns:p14="http://schemas.microsoft.com/office/powerpoint/2010/main" val="670735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08B80-4A07-9F57-1B4D-8D4D3CF6D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65981-7231-563E-9CEC-2789DA5FB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FAAB2-461B-CEF3-0DCE-A7061EBC4BE9}"/>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Trustees need consistent real time data to make better decisions </a:t>
            </a:r>
          </a:p>
          <a:p>
            <a:r>
              <a:rPr lang="en-US" sz="1200" b="0" i="0" kern="1200">
                <a:solidFill>
                  <a:schemeClr val="tx1"/>
                </a:solidFill>
                <a:effectLst/>
                <a:latin typeface="+mn-lt"/>
                <a:ea typeface="+mn-ea"/>
                <a:cs typeface="+mn-cs"/>
              </a:rPr>
              <a:t>-</a:t>
            </a:r>
            <a:r>
              <a:rPr lang="en-US"/>
              <a:t>When information is delayed, decisions become reactive.</a:t>
            </a:r>
          </a:p>
          <a:p>
            <a:r>
              <a:rPr lang="en-US"/>
              <a:t>-Having consistent, real-time visibility allows trustees to spot trends, apply the right controls and act earlier.</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Digital systems should reduce pressure, not add to it. </a:t>
            </a:r>
          </a:p>
          <a:p>
            <a:pPr marL="0" indent="0" rtl="0" fontAlgn="base">
              <a:buFontTx/>
              <a:buNone/>
            </a:pPr>
            <a:r>
              <a:rPr lang="en-US"/>
              <a:t>-When too many systems are introduced over time, complexity can increase.</a:t>
            </a:r>
          </a:p>
          <a:p>
            <a:pPr marL="0" indent="0" rtl="0" fontAlgn="base">
              <a:buFontTx/>
              <a:buNone/>
            </a:pPr>
            <a:r>
              <a:rPr lang="en-US"/>
              <a:t>-Multiple systems, disconnected data and manual reconciliation all adds pressure.</a:t>
            </a:r>
          </a:p>
          <a:p>
            <a:pPr marL="0" indent="0" rtl="0" fontAlgn="base">
              <a:buFontTx/>
              <a:buNone/>
            </a:pPr>
            <a:r>
              <a:rPr lang="en-US"/>
              <a:t>-</a:t>
            </a:r>
            <a:r>
              <a:rPr lang="en-US" err="1"/>
              <a:t>Centralising</a:t>
            </a:r>
            <a:r>
              <a:rPr lang="en-US"/>
              <a:t> can help remove this pressure.</a:t>
            </a:r>
          </a:p>
          <a:p>
            <a:pPr marL="0" indent="0" rtl="0" fontAlgn="base">
              <a:buFontTx/>
              <a:buNone/>
            </a:pPr>
            <a:endParaRPr lang="en-US" sz="1200" b="0" i="0" kern="1200">
              <a:solidFill>
                <a:schemeClr val="tx1"/>
              </a:solidFill>
              <a:effectLst/>
              <a:latin typeface="+mn-lt"/>
              <a:ea typeface="+mn-ea"/>
              <a:cs typeface="+mn-cs"/>
            </a:endParaRPr>
          </a:p>
          <a:p>
            <a:pPr marL="0" indent="0" rtl="0" fontAlgn="base">
              <a:buFontTx/>
              <a:buNone/>
            </a:pPr>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Confidence comes from consistent, understandable processes, especially where spend touches charity staff members, volunteers, and </a:t>
            </a:r>
            <a:r>
              <a:rPr lang="en-US" sz="1200" b="0" i="0" kern="1200" err="1">
                <a:solidFill>
                  <a:schemeClr val="tx1"/>
                </a:solidFill>
                <a:effectLst/>
                <a:latin typeface="+mn-lt"/>
                <a:ea typeface="+mn-ea"/>
                <a:cs typeface="+mn-cs"/>
              </a:rPr>
              <a:t>programmes</a:t>
            </a:r>
            <a:r>
              <a:rPr lang="en-US" sz="1200" b="0" i="0" kern="1200">
                <a:solidFill>
                  <a:schemeClr val="tx1"/>
                </a:solidFill>
                <a:effectLst/>
                <a:latin typeface="+mn-lt"/>
                <a:ea typeface="+mn-ea"/>
                <a:cs typeface="+mn-cs"/>
              </a:rPr>
              <a:t>. </a:t>
            </a:r>
          </a:p>
          <a:p>
            <a:r>
              <a:rPr lang="en-US"/>
              <a:t>-Confidence grows when processes are applied consistently.</a:t>
            </a:r>
          </a:p>
          <a:p>
            <a:r>
              <a:rPr lang="en-US"/>
              <a:t>-If processes are hard to understand or vary too much, adoption drops.</a:t>
            </a:r>
          </a:p>
          <a:p>
            <a:r>
              <a:rPr lang="en-US"/>
              <a:t>-Clear, simple processes create fairness, trust, and stronger governance.</a:t>
            </a:r>
          </a:p>
          <a:p>
            <a:pPr rtl="0" fontAlgn="base"/>
            <a:endParaRPr lang="en-US" sz="1200" b="0" i="0" kern="1200">
              <a:solidFill>
                <a:schemeClr val="tx1"/>
              </a:solidFill>
              <a:effectLst/>
              <a:latin typeface="+mn-lt"/>
              <a:ea typeface="+mn-ea"/>
              <a:cs typeface="+mn-cs"/>
            </a:endParaRPr>
          </a:p>
          <a:p>
            <a:endParaRPr lang="en-US">
              <a:ea typeface="Calibri"/>
              <a:cs typeface="Calibri"/>
            </a:endParaRPr>
          </a:p>
        </p:txBody>
      </p:sp>
      <p:sp>
        <p:nvSpPr>
          <p:cNvPr id="4" name="Slide Number Placeholder 3">
            <a:extLst>
              <a:ext uri="{FF2B5EF4-FFF2-40B4-BE49-F238E27FC236}">
                <a16:creationId xmlns:a16="http://schemas.microsoft.com/office/drawing/2014/main" id="{607893CC-4D76-E817-AC58-096C6D1D1A89}"/>
              </a:ext>
            </a:extLst>
          </p:cNvPr>
          <p:cNvSpPr>
            <a:spLocks noGrp="1"/>
          </p:cNvSpPr>
          <p:nvPr>
            <p:ph type="sldNum" sz="quarter" idx="5"/>
          </p:nvPr>
        </p:nvSpPr>
        <p:spPr/>
        <p:txBody>
          <a:bodyPr/>
          <a:lstStyle/>
          <a:p>
            <a:fld id="{76E7FB5E-B603-461E-B7AD-CCB1CE20D9CD}" type="slidenum">
              <a:rPr lang="en-GB" smtClean="0"/>
              <a:t>10</a:t>
            </a:fld>
            <a:endParaRPr lang="en-GB"/>
          </a:p>
        </p:txBody>
      </p:sp>
    </p:spTree>
    <p:extLst>
      <p:ext uri="{BB962C8B-B14F-4D97-AF65-F5344CB8AC3E}">
        <p14:creationId xmlns:p14="http://schemas.microsoft.com/office/powerpoint/2010/main" val="2399196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D834-3BE6-A32C-A327-DA7E9708ABB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22097DB-EF90-98B2-AB4E-4633EFC505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AED6BC1-1260-739B-DF4E-E13EE62F9441}"/>
              </a:ext>
            </a:extLst>
          </p:cNvPr>
          <p:cNvSpPr>
            <a:spLocks noGrp="1"/>
          </p:cNvSpPr>
          <p:nvPr>
            <p:ph type="dt" sz="half" idx="10"/>
          </p:nvPr>
        </p:nvSpPr>
        <p:spPr/>
        <p:txBody>
          <a:bodyPr/>
          <a:lstStyle/>
          <a:p>
            <a:fld id="{DBF79819-704A-C649-814A-0581E9679D0D}" type="datetimeFigureOut">
              <a:rPr lang="en-GB" smtClean="0"/>
              <a:t>12/02/2026</a:t>
            </a:fld>
            <a:endParaRPr lang="en-GB"/>
          </a:p>
        </p:txBody>
      </p:sp>
      <p:sp>
        <p:nvSpPr>
          <p:cNvPr id="5" name="Footer Placeholder 4">
            <a:extLst>
              <a:ext uri="{FF2B5EF4-FFF2-40B4-BE49-F238E27FC236}">
                <a16:creationId xmlns:a16="http://schemas.microsoft.com/office/drawing/2014/main" id="{21633A95-5391-4ACF-E93B-1219E3E4C0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BA14F9-723B-C6E6-4048-7D1A4EF7E7AF}"/>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3380105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B947D-37F7-B892-095C-3B4870E97B7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56C68A9-4BA6-DCCE-A882-0E6CD82E559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E60B0E0-054C-767C-12AB-DB25F8B76D0A}"/>
              </a:ext>
            </a:extLst>
          </p:cNvPr>
          <p:cNvSpPr>
            <a:spLocks noGrp="1"/>
          </p:cNvSpPr>
          <p:nvPr>
            <p:ph type="dt" sz="half" idx="10"/>
          </p:nvPr>
        </p:nvSpPr>
        <p:spPr/>
        <p:txBody>
          <a:bodyPr/>
          <a:lstStyle/>
          <a:p>
            <a:fld id="{DBF79819-704A-C649-814A-0581E9679D0D}" type="datetimeFigureOut">
              <a:rPr lang="en-GB" smtClean="0"/>
              <a:t>12/02/2026</a:t>
            </a:fld>
            <a:endParaRPr lang="en-GB"/>
          </a:p>
        </p:txBody>
      </p:sp>
      <p:sp>
        <p:nvSpPr>
          <p:cNvPr id="5" name="Footer Placeholder 4">
            <a:extLst>
              <a:ext uri="{FF2B5EF4-FFF2-40B4-BE49-F238E27FC236}">
                <a16:creationId xmlns:a16="http://schemas.microsoft.com/office/drawing/2014/main" id="{516D37F4-F00B-0C0A-50D7-08D6660B60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8EAFEC-17DA-09BD-DE16-156EF22E5FE4}"/>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33290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6FC402-35BD-08A7-8B14-FEE5F10163C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3BAFFFB-67DB-2521-6F48-BBF7FADE488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FC23E0-5E2D-3B8C-1449-C743E230759D}"/>
              </a:ext>
            </a:extLst>
          </p:cNvPr>
          <p:cNvSpPr>
            <a:spLocks noGrp="1"/>
          </p:cNvSpPr>
          <p:nvPr>
            <p:ph type="dt" sz="half" idx="10"/>
          </p:nvPr>
        </p:nvSpPr>
        <p:spPr/>
        <p:txBody>
          <a:bodyPr/>
          <a:lstStyle/>
          <a:p>
            <a:fld id="{DBF79819-704A-C649-814A-0581E9679D0D}" type="datetimeFigureOut">
              <a:rPr lang="en-GB" smtClean="0"/>
              <a:t>12/02/2026</a:t>
            </a:fld>
            <a:endParaRPr lang="en-GB"/>
          </a:p>
        </p:txBody>
      </p:sp>
      <p:sp>
        <p:nvSpPr>
          <p:cNvPr id="5" name="Footer Placeholder 4">
            <a:extLst>
              <a:ext uri="{FF2B5EF4-FFF2-40B4-BE49-F238E27FC236}">
                <a16:creationId xmlns:a16="http://schemas.microsoft.com/office/drawing/2014/main" id="{0847F4D3-07C5-B6CA-B74E-925AA3B86C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DAEAC2-A431-3322-2A77-6E53CC5A9409}"/>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418336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E9F2E-64FC-0274-5628-D1770B0922E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9655240-458F-2892-662C-6FF4393FBC0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1473596-B9A5-7A50-4665-70102A3D80C3}"/>
              </a:ext>
            </a:extLst>
          </p:cNvPr>
          <p:cNvSpPr>
            <a:spLocks noGrp="1"/>
          </p:cNvSpPr>
          <p:nvPr>
            <p:ph type="dt" sz="half" idx="10"/>
          </p:nvPr>
        </p:nvSpPr>
        <p:spPr/>
        <p:txBody>
          <a:bodyPr/>
          <a:lstStyle/>
          <a:p>
            <a:fld id="{DBF79819-704A-C649-814A-0581E9679D0D}" type="datetimeFigureOut">
              <a:rPr lang="en-GB" smtClean="0"/>
              <a:t>12/02/2026</a:t>
            </a:fld>
            <a:endParaRPr lang="en-GB"/>
          </a:p>
        </p:txBody>
      </p:sp>
      <p:sp>
        <p:nvSpPr>
          <p:cNvPr id="5" name="Footer Placeholder 4">
            <a:extLst>
              <a:ext uri="{FF2B5EF4-FFF2-40B4-BE49-F238E27FC236}">
                <a16:creationId xmlns:a16="http://schemas.microsoft.com/office/drawing/2014/main" id="{7289874B-788B-02E3-4401-9C6FB876B4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278687-A067-9E0B-9BB0-9DFA32855B9A}"/>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547838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076D-B76F-2573-6269-6E8A3A4A089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52DD92-B90F-4C11-85ED-962508F360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906FB35-7F62-7C66-9808-D3AB1D2543EB}"/>
              </a:ext>
            </a:extLst>
          </p:cNvPr>
          <p:cNvSpPr>
            <a:spLocks noGrp="1"/>
          </p:cNvSpPr>
          <p:nvPr>
            <p:ph type="dt" sz="half" idx="10"/>
          </p:nvPr>
        </p:nvSpPr>
        <p:spPr/>
        <p:txBody>
          <a:bodyPr/>
          <a:lstStyle/>
          <a:p>
            <a:fld id="{DBF79819-704A-C649-814A-0581E9679D0D}" type="datetimeFigureOut">
              <a:rPr lang="en-GB" smtClean="0"/>
              <a:t>12/02/2026</a:t>
            </a:fld>
            <a:endParaRPr lang="en-GB"/>
          </a:p>
        </p:txBody>
      </p:sp>
      <p:sp>
        <p:nvSpPr>
          <p:cNvPr id="5" name="Footer Placeholder 4">
            <a:extLst>
              <a:ext uri="{FF2B5EF4-FFF2-40B4-BE49-F238E27FC236}">
                <a16:creationId xmlns:a16="http://schemas.microsoft.com/office/drawing/2014/main" id="{28C501F4-E826-0C26-DCD5-35011FA00D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D68CA7-0317-30F9-22A1-4A1B7EF29BD0}"/>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404910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CA50F-2633-2253-7A7A-25B7C252CDB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20B88C3-A629-0B21-AB15-48D057B586A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8AD288F-8DD5-C4B3-C4D5-2268842DF2E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F3AEB33-7C02-EE3B-8DCA-6872E85B447A}"/>
              </a:ext>
            </a:extLst>
          </p:cNvPr>
          <p:cNvSpPr>
            <a:spLocks noGrp="1"/>
          </p:cNvSpPr>
          <p:nvPr>
            <p:ph type="dt" sz="half" idx="10"/>
          </p:nvPr>
        </p:nvSpPr>
        <p:spPr/>
        <p:txBody>
          <a:bodyPr/>
          <a:lstStyle/>
          <a:p>
            <a:fld id="{DBF79819-704A-C649-814A-0581E9679D0D}" type="datetimeFigureOut">
              <a:rPr lang="en-GB" smtClean="0"/>
              <a:t>12/02/2026</a:t>
            </a:fld>
            <a:endParaRPr lang="en-GB"/>
          </a:p>
        </p:txBody>
      </p:sp>
      <p:sp>
        <p:nvSpPr>
          <p:cNvPr id="6" name="Footer Placeholder 5">
            <a:extLst>
              <a:ext uri="{FF2B5EF4-FFF2-40B4-BE49-F238E27FC236}">
                <a16:creationId xmlns:a16="http://schemas.microsoft.com/office/drawing/2014/main" id="{EB956A01-2336-3325-7744-BCB73700A5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0D70DA-649D-783A-48C6-D862679557C8}"/>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2891827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0DA1-05A4-1F17-147D-3FE2AB41F31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48240CF-0AC2-E9C7-A887-05E18BEAE3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9210C47-B4C7-F741-392A-15DC7F19805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A208BB1-A6D7-A099-7854-C0D24A85AF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6CEDE9-F2B5-223F-AC17-84EA77AF870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64EDDE6-C7D8-BFBE-9170-B4D690F21885}"/>
              </a:ext>
            </a:extLst>
          </p:cNvPr>
          <p:cNvSpPr>
            <a:spLocks noGrp="1"/>
          </p:cNvSpPr>
          <p:nvPr>
            <p:ph type="dt" sz="half" idx="10"/>
          </p:nvPr>
        </p:nvSpPr>
        <p:spPr/>
        <p:txBody>
          <a:bodyPr/>
          <a:lstStyle/>
          <a:p>
            <a:fld id="{DBF79819-704A-C649-814A-0581E9679D0D}" type="datetimeFigureOut">
              <a:rPr lang="en-GB" smtClean="0"/>
              <a:t>12/02/2026</a:t>
            </a:fld>
            <a:endParaRPr lang="en-GB"/>
          </a:p>
        </p:txBody>
      </p:sp>
      <p:sp>
        <p:nvSpPr>
          <p:cNvPr id="8" name="Footer Placeholder 7">
            <a:extLst>
              <a:ext uri="{FF2B5EF4-FFF2-40B4-BE49-F238E27FC236}">
                <a16:creationId xmlns:a16="http://schemas.microsoft.com/office/drawing/2014/main" id="{90B96AE9-8AE7-F542-3E6F-3C2B25B2B9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90CFB0-A278-8972-A89D-BB3B174ACFA3}"/>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1197937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4FBCD-7CA0-E651-7F56-4657B3C1778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BD35C69-3EF2-3BA6-E898-5B6D2C0D741C}"/>
              </a:ext>
            </a:extLst>
          </p:cNvPr>
          <p:cNvSpPr>
            <a:spLocks noGrp="1"/>
          </p:cNvSpPr>
          <p:nvPr>
            <p:ph type="dt" sz="half" idx="10"/>
          </p:nvPr>
        </p:nvSpPr>
        <p:spPr/>
        <p:txBody>
          <a:bodyPr/>
          <a:lstStyle/>
          <a:p>
            <a:fld id="{DBF79819-704A-C649-814A-0581E9679D0D}" type="datetimeFigureOut">
              <a:rPr lang="en-GB" smtClean="0"/>
              <a:t>12/02/2026</a:t>
            </a:fld>
            <a:endParaRPr lang="en-GB"/>
          </a:p>
        </p:txBody>
      </p:sp>
      <p:sp>
        <p:nvSpPr>
          <p:cNvPr id="4" name="Footer Placeholder 3">
            <a:extLst>
              <a:ext uri="{FF2B5EF4-FFF2-40B4-BE49-F238E27FC236}">
                <a16:creationId xmlns:a16="http://schemas.microsoft.com/office/drawing/2014/main" id="{6A2AFC14-841F-DC84-93F1-412FCB2E046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090F5BE-DD2D-0C66-DC9F-450434ECA775}"/>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422433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41F740-DA3B-AAA1-E247-E890A18D5994}"/>
              </a:ext>
            </a:extLst>
          </p:cNvPr>
          <p:cNvSpPr>
            <a:spLocks noGrp="1"/>
          </p:cNvSpPr>
          <p:nvPr>
            <p:ph type="dt" sz="half" idx="10"/>
          </p:nvPr>
        </p:nvSpPr>
        <p:spPr/>
        <p:txBody>
          <a:bodyPr/>
          <a:lstStyle/>
          <a:p>
            <a:fld id="{DBF79819-704A-C649-814A-0581E9679D0D}" type="datetimeFigureOut">
              <a:rPr lang="en-GB" smtClean="0"/>
              <a:t>12/02/2026</a:t>
            </a:fld>
            <a:endParaRPr lang="en-GB"/>
          </a:p>
        </p:txBody>
      </p:sp>
      <p:sp>
        <p:nvSpPr>
          <p:cNvPr id="3" name="Footer Placeholder 2">
            <a:extLst>
              <a:ext uri="{FF2B5EF4-FFF2-40B4-BE49-F238E27FC236}">
                <a16:creationId xmlns:a16="http://schemas.microsoft.com/office/drawing/2014/main" id="{7D89E49E-8C3B-06C6-E238-0FC887B01D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54B79AD-B411-B5CA-474B-BCBA8AB3E0A4}"/>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4186599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E0B7B-18CE-89A4-919A-0106257F445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A35D5D5-3046-54B8-C526-B31AF46119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FE8F576-80AD-9AF2-E8BB-BE27A7DCC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133D25A-8CAB-098C-5229-3172B3856627}"/>
              </a:ext>
            </a:extLst>
          </p:cNvPr>
          <p:cNvSpPr>
            <a:spLocks noGrp="1"/>
          </p:cNvSpPr>
          <p:nvPr>
            <p:ph type="dt" sz="half" idx="10"/>
          </p:nvPr>
        </p:nvSpPr>
        <p:spPr/>
        <p:txBody>
          <a:bodyPr/>
          <a:lstStyle/>
          <a:p>
            <a:fld id="{DBF79819-704A-C649-814A-0581E9679D0D}" type="datetimeFigureOut">
              <a:rPr lang="en-GB" smtClean="0"/>
              <a:t>12/02/2026</a:t>
            </a:fld>
            <a:endParaRPr lang="en-GB"/>
          </a:p>
        </p:txBody>
      </p:sp>
      <p:sp>
        <p:nvSpPr>
          <p:cNvPr id="6" name="Footer Placeholder 5">
            <a:extLst>
              <a:ext uri="{FF2B5EF4-FFF2-40B4-BE49-F238E27FC236}">
                <a16:creationId xmlns:a16="http://schemas.microsoft.com/office/drawing/2014/main" id="{760DE2AE-2020-995A-609D-92DDB1C269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0C8185-7BFE-3C92-DE41-3BF14BE6313A}"/>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1587658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ED52-2EF9-2B29-537C-C6CC066175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C89C981-6144-36D1-9215-481A4BB95E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CFA2264-085B-35F7-FF7B-66067BB21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3BB2FA-1423-BB96-9884-4BD613E5277D}"/>
              </a:ext>
            </a:extLst>
          </p:cNvPr>
          <p:cNvSpPr>
            <a:spLocks noGrp="1"/>
          </p:cNvSpPr>
          <p:nvPr>
            <p:ph type="dt" sz="half" idx="10"/>
          </p:nvPr>
        </p:nvSpPr>
        <p:spPr/>
        <p:txBody>
          <a:bodyPr/>
          <a:lstStyle/>
          <a:p>
            <a:fld id="{DBF79819-704A-C649-814A-0581E9679D0D}" type="datetimeFigureOut">
              <a:rPr lang="en-GB" smtClean="0"/>
              <a:t>12/02/2026</a:t>
            </a:fld>
            <a:endParaRPr lang="en-GB"/>
          </a:p>
        </p:txBody>
      </p:sp>
      <p:sp>
        <p:nvSpPr>
          <p:cNvPr id="6" name="Footer Placeholder 5">
            <a:extLst>
              <a:ext uri="{FF2B5EF4-FFF2-40B4-BE49-F238E27FC236}">
                <a16:creationId xmlns:a16="http://schemas.microsoft.com/office/drawing/2014/main" id="{5A60D234-E44D-179C-699D-4B5664AA3C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23DAEB-AA43-5199-C7C1-5E5977D37D88}"/>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4207597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1AEDAE-A7D3-EA0D-1A2E-31279A0A14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2FD3EDE-BCC4-621D-A8D8-206CE2934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D3A83D1-978D-D00A-356C-74000FF44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79819-704A-C649-814A-0581E9679D0D}" type="datetimeFigureOut">
              <a:rPr lang="en-GB" smtClean="0"/>
              <a:t>12/02/2026</a:t>
            </a:fld>
            <a:endParaRPr lang="en-GB"/>
          </a:p>
        </p:txBody>
      </p:sp>
      <p:sp>
        <p:nvSpPr>
          <p:cNvPr id="5" name="Footer Placeholder 4">
            <a:extLst>
              <a:ext uri="{FF2B5EF4-FFF2-40B4-BE49-F238E27FC236}">
                <a16:creationId xmlns:a16="http://schemas.microsoft.com/office/drawing/2014/main" id="{FE29EB9C-A8B1-56CF-B9B1-614759FCE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4C842D1-607D-B945-5102-56DE03B693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69E269-08FC-6048-B7B4-C2EEBE3AF92C}" type="slidenum">
              <a:rPr lang="en-GB" smtClean="0"/>
              <a:t>‹#›</a:t>
            </a:fld>
            <a:endParaRPr lang="en-GB"/>
          </a:p>
        </p:txBody>
      </p:sp>
    </p:spTree>
    <p:extLst>
      <p:ext uri="{BB962C8B-B14F-4D97-AF65-F5344CB8AC3E}">
        <p14:creationId xmlns:p14="http://schemas.microsoft.com/office/powerpoint/2010/main" val="786547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hyperlink" Target="mailto:sales@expensein.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23_B76E8ABF.xml"/><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02_7478FAF0.xm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red circle in the dark&#10;&#10;AI-generated content may be incorrect.">
            <a:extLst>
              <a:ext uri="{FF2B5EF4-FFF2-40B4-BE49-F238E27FC236}">
                <a16:creationId xmlns:a16="http://schemas.microsoft.com/office/drawing/2014/main" id="{41F10AA7-E5A4-F412-D043-08F940B88E45}"/>
              </a:ext>
            </a:extLst>
          </p:cNvPr>
          <p:cNvPicPr>
            <a:picLocks noChangeAspect="1"/>
          </p:cNvPicPr>
          <p:nvPr/>
        </p:nvPicPr>
        <p:blipFill>
          <a:blip r:embed="rId3">
            <a:extLst>
              <a:ext uri="{28A0092B-C50C-407E-A947-70E740481C1C}">
                <a14:useLocalDpi xmlns:a14="http://schemas.microsoft.com/office/drawing/2010/main"/>
              </a:ext>
            </a:extLst>
          </a:blip>
          <a:srcRect r="-170" b="-197"/>
          <a:stretch/>
        </p:blipFill>
        <p:spPr>
          <a:xfrm rot="10800000">
            <a:off x="7675802" y="2953712"/>
            <a:ext cx="4517427" cy="3900974"/>
          </a:xfrm>
          <a:prstGeom prst="rect">
            <a:avLst/>
          </a:prstGeom>
          <a:ln>
            <a:noFill/>
          </a:ln>
        </p:spPr>
      </p:pic>
      <p:pic>
        <p:nvPicPr>
          <p:cNvPr id="9" name="Picture 8" descr="A red circle in the dark&#10;&#10;AI-generated content may be incorrect.">
            <a:extLst>
              <a:ext uri="{FF2B5EF4-FFF2-40B4-BE49-F238E27FC236}">
                <a16:creationId xmlns:a16="http://schemas.microsoft.com/office/drawing/2014/main" id="{34901A13-8BE0-C3A4-5575-D3B268953F28}"/>
              </a:ext>
            </a:extLst>
          </p:cNvPr>
          <p:cNvPicPr>
            <a:picLocks noChangeAspect="1"/>
          </p:cNvPicPr>
          <p:nvPr/>
        </p:nvPicPr>
        <p:blipFill>
          <a:blip r:embed="rId3">
            <a:extLst>
              <a:ext uri="{28A0092B-C50C-407E-A947-70E740481C1C}">
                <a14:useLocalDpi xmlns:a14="http://schemas.microsoft.com/office/drawing/2010/main"/>
              </a:ext>
            </a:extLst>
          </a:blip>
          <a:srcRect r="-170" b="-197"/>
          <a:stretch/>
        </p:blipFill>
        <p:spPr>
          <a:xfrm>
            <a:off x="-5773" y="-1924"/>
            <a:ext cx="4517427" cy="3900974"/>
          </a:xfrm>
          <a:prstGeom prst="rect">
            <a:avLst/>
          </a:prstGeom>
          <a:ln>
            <a:noFill/>
          </a:ln>
        </p:spPr>
      </p:pic>
      <p:sp>
        <p:nvSpPr>
          <p:cNvPr id="3" name="TextBox 2">
            <a:extLst>
              <a:ext uri="{FF2B5EF4-FFF2-40B4-BE49-F238E27FC236}">
                <a16:creationId xmlns:a16="http://schemas.microsoft.com/office/drawing/2014/main" id="{AEC5B2B6-62AA-1A83-EB2A-52EB410113DF}"/>
              </a:ext>
            </a:extLst>
          </p:cNvPr>
          <p:cNvSpPr txBox="1"/>
          <p:nvPr/>
        </p:nvSpPr>
        <p:spPr>
          <a:xfrm>
            <a:off x="1436913" y="1355779"/>
            <a:ext cx="940525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EE5456"/>
                </a:solidFill>
                <a:latin typeface="Open Sans"/>
                <a:ea typeface="Open Sans"/>
                <a:cs typeface="Open Sans"/>
              </a:rPr>
              <a:t>Digital Confidence for Trustees: </a:t>
            </a:r>
            <a:endParaRPr lang="en-US" b="1">
              <a:ea typeface="Calibri"/>
              <a:cs typeface="Calibri"/>
            </a:endParaRPr>
          </a:p>
          <a:p>
            <a:pPr algn="ctr"/>
            <a:r>
              <a:rPr lang="en-US" sz="2800" b="1">
                <a:solidFill>
                  <a:schemeClr val="tx1">
                    <a:lumMod val="75000"/>
                    <a:lumOff val="25000"/>
                  </a:schemeClr>
                </a:solidFill>
                <a:latin typeface="Open Sans"/>
                <a:ea typeface="Open Sans"/>
                <a:cs typeface="Open Sans"/>
              </a:rPr>
              <a:t>How to Strengthen Financial Oversight in Charities</a:t>
            </a:r>
            <a:endParaRPr lang="en-US" sz="2800">
              <a:solidFill>
                <a:schemeClr val="tx1">
                  <a:lumMod val="75000"/>
                  <a:lumOff val="25000"/>
                </a:schemeClr>
              </a:solidFill>
              <a:ea typeface="Calibri"/>
              <a:cs typeface="Calibri"/>
            </a:endParaRPr>
          </a:p>
        </p:txBody>
      </p:sp>
      <p:pic>
        <p:nvPicPr>
          <p:cNvPr id="5" name="Picture 4" descr="A close-up of a black background&#10;&#10;AI-generated content may be incorrect.">
            <a:extLst>
              <a:ext uri="{FF2B5EF4-FFF2-40B4-BE49-F238E27FC236}">
                <a16:creationId xmlns:a16="http://schemas.microsoft.com/office/drawing/2014/main" id="{1E192DD9-8F0D-C6A4-88F2-DFAF14374D6E}"/>
              </a:ext>
            </a:extLst>
          </p:cNvPr>
          <p:cNvPicPr>
            <a:picLocks noChangeAspect="1"/>
          </p:cNvPicPr>
          <p:nvPr/>
        </p:nvPicPr>
        <p:blipFill>
          <a:blip r:embed="rId4"/>
          <a:stretch>
            <a:fillRect/>
          </a:stretch>
        </p:blipFill>
        <p:spPr>
          <a:xfrm>
            <a:off x="5287736" y="461963"/>
            <a:ext cx="1614907" cy="469797"/>
          </a:xfrm>
          <a:prstGeom prst="rect">
            <a:avLst/>
          </a:prstGeom>
          <a:ln>
            <a:noFill/>
          </a:ln>
        </p:spPr>
      </p:pic>
      <p:cxnSp>
        <p:nvCxnSpPr>
          <p:cNvPr id="15" name="Straight Arrow Connector 14">
            <a:extLst>
              <a:ext uri="{FF2B5EF4-FFF2-40B4-BE49-F238E27FC236}">
                <a16:creationId xmlns:a16="http://schemas.microsoft.com/office/drawing/2014/main" id="{FD35B6B7-8F43-C67D-C146-7CABE248A5F2}"/>
              </a:ext>
            </a:extLst>
          </p:cNvPr>
          <p:cNvCxnSpPr/>
          <p:nvPr/>
        </p:nvCxnSpPr>
        <p:spPr>
          <a:xfrm flipV="1">
            <a:off x="3565961" y="2508808"/>
            <a:ext cx="5060586" cy="6808"/>
          </a:xfrm>
          <a:prstGeom prst="straightConnector1">
            <a:avLst/>
          </a:prstGeom>
          <a:ln w="28575">
            <a:solidFill>
              <a:srgbClr val="ED5455"/>
            </a:solidFill>
          </a:ln>
        </p:spPr>
        <p:style>
          <a:lnRef idx="1">
            <a:schemeClr val="accent1"/>
          </a:lnRef>
          <a:fillRef idx="0">
            <a:schemeClr val="accent1"/>
          </a:fillRef>
          <a:effectRef idx="0">
            <a:schemeClr val="accent1"/>
          </a:effectRef>
          <a:fontRef idx="minor">
            <a:schemeClr val="tx1"/>
          </a:fontRef>
        </p:style>
      </p:cxnSp>
      <p:pic>
        <p:nvPicPr>
          <p:cNvPr id="1026" name="Picture 2" descr="A screenshot of a computer&#10;&#10;AI-generated content may be incorrect.">
            <a:extLst>
              <a:ext uri="{FF2B5EF4-FFF2-40B4-BE49-F238E27FC236}">
                <a16:creationId xmlns:a16="http://schemas.microsoft.com/office/drawing/2014/main" id="{6ADAAC07-7CA8-BF69-DBB2-BBFEAA7791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59460" y="2514178"/>
            <a:ext cx="7076082" cy="451513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609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3CA2C-B742-FE77-E8B7-6666E6A5F02A}"/>
            </a:ext>
          </a:extLst>
        </p:cNvPr>
        <p:cNvGrpSpPr/>
        <p:nvPr/>
      </p:nvGrpSpPr>
      <p:grpSpPr>
        <a:xfrm>
          <a:off x="0" y="0"/>
          <a:ext cx="0" cy="0"/>
          <a:chOff x="0" y="0"/>
          <a:chExt cx="0" cy="0"/>
        </a:xfrm>
      </p:grpSpPr>
      <p:pic>
        <p:nvPicPr>
          <p:cNvPr id="38" name="Picture 37" descr="A person looking at a tablet&#10;&#10;AI-generated content may be incorrect.">
            <a:extLst>
              <a:ext uri="{FF2B5EF4-FFF2-40B4-BE49-F238E27FC236}">
                <a16:creationId xmlns:a16="http://schemas.microsoft.com/office/drawing/2014/main" id="{199F000E-5229-57C0-F9C7-37EB071ED2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11853" y="2490"/>
            <a:ext cx="4773249" cy="6857999"/>
          </a:xfrm>
          <a:prstGeom prst="rect">
            <a:avLst/>
          </a:prstGeom>
          <a:ln>
            <a:noFill/>
          </a:ln>
        </p:spPr>
      </p:pic>
      <p:sp>
        <p:nvSpPr>
          <p:cNvPr id="5" name="Google Shape;93;p1">
            <a:extLst>
              <a:ext uri="{FF2B5EF4-FFF2-40B4-BE49-F238E27FC236}">
                <a16:creationId xmlns:a16="http://schemas.microsoft.com/office/drawing/2014/main" id="{EA191363-40CE-F84F-DF43-D355E9B61ACA}"/>
              </a:ext>
            </a:extLst>
          </p:cNvPr>
          <p:cNvSpPr txBox="1"/>
          <p:nvPr/>
        </p:nvSpPr>
        <p:spPr>
          <a:xfrm>
            <a:off x="839234" y="607361"/>
            <a:ext cx="4993938" cy="954067"/>
          </a:xfrm>
          <a:prstGeom prst="rect">
            <a:avLst/>
          </a:prstGeom>
          <a:noFill/>
          <a:ln>
            <a:noFill/>
          </a:ln>
        </p:spPr>
        <p:txBody>
          <a:bodyPr spcFirstLastPara="1" wrap="square" lIns="91425" tIns="45700" rIns="91425" bIns="45700" anchor="t" anchorCtr="0">
            <a:spAutoFit/>
          </a:bodyPr>
          <a:lstStyle/>
          <a:p>
            <a:r>
              <a:rPr lang="en-US" sz="2800" b="1">
                <a:solidFill>
                  <a:srgbClr val="3B434C"/>
                </a:solidFill>
                <a:latin typeface="Open Sans"/>
                <a:ea typeface="Calibri"/>
                <a:cs typeface="Calibri"/>
              </a:rPr>
              <a:t>Trusted by Charities Across the UK and Ireland</a:t>
            </a:r>
            <a:endParaRPr lang="en-US" sz="2800" b="1">
              <a:solidFill>
                <a:srgbClr val="000000"/>
              </a:solidFill>
              <a:latin typeface="Open Sans"/>
              <a:ea typeface="Calibri"/>
              <a:cs typeface="Calibri"/>
            </a:endParaRPr>
          </a:p>
        </p:txBody>
      </p:sp>
      <p:sp>
        <p:nvSpPr>
          <p:cNvPr id="8" name="AutoShape 4">
            <a:extLst>
              <a:ext uri="{FF2B5EF4-FFF2-40B4-BE49-F238E27FC236}">
                <a16:creationId xmlns:a16="http://schemas.microsoft.com/office/drawing/2014/main" id="{13972AC1-1777-01CC-4619-10B5FF2BDA33}"/>
              </a:ext>
            </a:extLst>
          </p:cNvPr>
          <p:cNvSpPr/>
          <p:nvPr/>
        </p:nvSpPr>
        <p:spPr>
          <a:xfrm flipV="1">
            <a:off x="958673" y="170231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 name="TextBox 2">
            <a:extLst>
              <a:ext uri="{FF2B5EF4-FFF2-40B4-BE49-F238E27FC236}">
                <a16:creationId xmlns:a16="http://schemas.microsoft.com/office/drawing/2014/main" id="{F6A9F3DF-8245-D2AA-757F-9F61FD0224B9}"/>
              </a:ext>
            </a:extLst>
          </p:cNvPr>
          <p:cNvSpPr txBox="1"/>
          <p:nvPr/>
        </p:nvSpPr>
        <p:spPr>
          <a:xfrm>
            <a:off x="838982" y="2176169"/>
            <a:ext cx="55048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B434C"/>
                </a:solidFill>
                <a:ea typeface="+mn-lt"/>
                <a:cs typeface="+mn-lt"/>
              </a:rPr>
              <a:t>With </a:t>
            </a:r>
            <a:r>
              <a:rPr lang="en-US" b="1" err="1">
                <a:solidFill>
                  <a:srgbClr val="3B434C"/>
                </a:solidFill>
                <a:ea typeface="+mn-lt"/>
                <a:cs typeface="+mn-lt"/>
              </a:rPr>
              <a:t>ExpenseIn</a:t>
            </a:r>
            <a:r>
              <a:rPr lang="en-US" b="1">
                <a:solidFill>
                  <a:srgbClr val="3B434C"/>
                </a:solidFill>
                <a:ea typeface="+mn-lt"/>
                <a:cs typeface="+mn-lt"/>
              </a:rPr>
              <a:t>, finance teams spend less time managing process, and more time staying in control.</a:t>
            </a:r>
            <a:endParaRPr lang="en-US" b="1">
              <a:ea typeface="+mn-lt"/>
              <a:cs typeface="+mn-lt"/>
            </a:endParaRPr>
          </a:p>
        </p:txBody>
      </p:sp>
      <p:sp>
        <p:nvSpPr>
          <p:cNvPr id="14" name="Google Shape;94;p1">
            <a:extLst>
              <a:ext uri="{FF2B5EF4-FFF2-40B4-BE49-F238E27FC236}">
                <a16:creationId xmlns:a16="http://schemas.microsoft.com/office/drawing/2014/main" id="{56C5B271-797F-B454-A6B2-3EB7479E8AA6}"/>
              </a:ext>
            </a:extLst>
          </p:cNvPr>
          <p:cNvSpPr txBox="1"/>
          <p:nvPr/>
        </p:nvSpPr>
        <p:spPr>
          <a:xfrm>
            <a:off x="1664992" y="3152451"/>
            <a:ext cx="2099763" cy="738623"/>
          </a:xfrm>
          <a:prstGeom prst="rect">
            <a:avLst/>
          </a:prstGeom>
          <a:noFill/>
          <a:ln>
            <a:noFill/>
          </a:ln>
        </p:spPr>
        <p:txBody>
          <a:bodyPr spcFirstLastPara="1" wrap="square" lIns="91425" tIns="45700" rIns="91425" bIns="45700" anchor="t" anchorCtr="0">
            <a:spAutoFit/>
          </a:bodyPr>
          <a:lstStyle/>
          <a:p>
            <a:r>
              <a:rPr lang="en-GB" sz="1400" b="1">
                <a:solidFill>
                  <a:srgbClr val="434343"/>
                </a:solidFill>
                <a:highlight>
                  <a:srgbClr val="FFFFFF"/>
                </a:highlight>
                <a:latin typeface="Calibri"/>
                <a:ea typeface="Calibri"/>
                <a:cs typeface="Arial"/>
              </a:rPr>
              <a:t>See what’s been spent</a:t>
            </a:r>
            <a:endParaRPr lang="en-US" sz="1400" b="1">
              <a:solidFill>
                <a:srgbClr val="434343"/>
              </a:solidFill>
              <a:highlight>
                <a:srgbClr val="FFFFFF"/>
              </a:highlight>
              <a:latin typeface="Calibri"/>
              <a:ea typeface="Calibri"/>
              <a:cs typeface="Arial"/>
            </a:endParaRPr>
          </a:p>
          <a:p>
            <a:r>
              <a:rPr lang="en-GB" sz="1400">
                <a:highlight>
                  <a:srgbClr val="FFFFFF"/>
                </a:highlight>
                <a:latin typeface="Calibri"/>
                <a:ea typeface="Calibri"/>
                <a:cs typeface="Arial"/>
              </a:rPr>
              <a:t>Across cards, expenses, </a:t>
            </a:r>
          </a:p>
          <a:p>
            <a:r>
              <a:rPr lang="en-GB" sz="1400">
                <a:highlight>
                  <a:srgbClr val="FFFFFF"/>
                </a:highlight>
                <a:latin typeface="Calibri"/>
                <a:ea typeface="Calibri"/>
                <a:cs typeface="Arial"/>
              </a:rPr>
              <a:t>mileage &amp; invoices.</a:t>
            </a:r>
            <a:endParaRPr lang="en-GB" sz="1400"/>
          </a:p>
        </p:txBody>
      </p:sp>
      <p:sp>
        <p:nvSpPr>
          <p:cNvPr id="16" name="TextBox 15">
            <a:extLst>
              <a:ext uri="{FF2B5EF4-FFF2-40B4-BE49-F238E27FC236}">
                <a16:creationId xmlns:a16="http://schemas.microsoft.com/office/drawing/2014/main" id="{C7964A0B-3E6D-DBEB-77B0-9C219DDB641B}"/>
              </a:ext>
            </a:extLst>
          </p:cNvPr>
          <p:cNvSpPr txBox="1"/>
          <p:nvPr/>
        </p:nvSpPr>
        <p:spPr>
          <a:xfrm>
            <a:off x="4830189" y="3154733"/>
            <a:ext cx="2338778" cy="764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solidFill>
                  <a:srgbClr val="434343"/>
                </a:solidFill>
                <a:highlight>
                  <a:srgbClr val="FFFFFF"/>
                </a:highlight>
                <a:latin typeface="Calibri"/>
                <a:ea typeface="+mn-lt"/>
                <a:cs typeface="Arial"/>
              </a:rPr>
              <a:t>Make month-end easier</a:t>
            </a:r>
            <a:endParaRPr lang="en-US" sz="1400" b="1">
              <a:solidFill>
                <a:srgbClr val="434343"/>
              </a:solidFill>
              <a:highlight>
                <a:srgbClr val="FFFFFF"/>
              </a:highlight>
              <a:latin typeface="Calibri"/>
              <a:ea typeface="Calibri"/>
              <a:cs typeface="Arial"/>
            </a:endParaRPr>
          </a:p>
          <a:p>
            <a:r>
              <a:rPr lang="en-GB" sz="1400">
                <a:highlight>
                  <a:srgbClr val="FFFFFF"/>
                </a:highlight>
                <a:latin typeface="Calibri"/>
                <a:ea typeface="Calibri"/>
                <a:cs typeface="Arial"/>
              </a:rPr>
              <a:t>Approved data syncs directly to your accounting system.</a:t>
            </a:r>
          </a:p>
        </p:txBody>
      </p:sp>
      <p:sp>
        <p:nvSpPr>
          <p:cNvPr id="18" name="Google Shape;94;p1">
            <a:extLst>
              <a:ext uri="{FF2B5EF4-FFF2-40B4-BE49-F238E27FC236}">
                <a16:creationId xmlns:a16="http://schemas.microsoft.com/office/drawing/2014/main" id="{EB26EF66-FF1F-04A9-88E1-96569659422B}"/>
              </a:ext>
            </a:extLst>
          </p:cNvPr>
          <p:cNvSpPr txBox="1"/>
          <p:nvPr/>
        </p:nvSpPr>
        <p:spPr>
          <a:xfrm>
            <a:off x="1645074" y="4323240"/>
            <a:ext cx="2418713" cy="738623"/>
          </a:xfrm>
          <a:prstGeom prst="rect">
            <a:avLst/>
          </a:prstGeom>
          <a:noFill/>
          <a:ln>
            <a:noFill/>
          </a:ln>
        </p:spPr>
        <p:txBody>
          <a:bodyPr spcFirstLastPara="1" wrap="square" lIns="91425" tIns="45700" rIns="91425" bIns="45700" anchor="t" anchorCtr="0">
            <a:spAutoFit/>
          </a:bodyPr>
          <a:lstStyle/>
          <a:p>
            <a:r>
              <a:rPr lang="en-GB" sz="1400" b="1">
                <a:solidFill>
                  <a:srgbClr val="434343"/>
                </a:solidFill>
                <a:highlight>
                  <a:srgbClr val="FFFFFF"/>
                </a:highlight>
                <a:latin typeface="Calibri"/>
                <a:ea typeface="+mn-lt"/>
                <a:cs typeface="Arial"/>
              </a:rPr>
              <a:t>Stop chasing information</a:t>
            </a:r>
            <a:endParaRPr lang="en-US" sz="1400" b="1">
              <a:solidFill>
                <a:srgbClr val="434343"/>
              </a:solidFill>
              <a:highlight>
                <a:srgbClr val="FFFFFF"/>
              </a:highlight>
              <a:latin typeface="Calibri"/>
              <a:ea typeface="+mn-lt"/>
              <a:cs typeface="Arial"/>
            </a:endParaRPr>
          </a:p>
          <a:p>
            <a:r>
              <a:rPr lang="en-GB" sz="1400">
                <a:highlight>
                  <a:srgbClr val="FFFFFF"/>
                </a:highlight>
                <a:latin typeface="Calibri"/>
                <a:ea typeface="Calibri"/>
                <a:cs typeface="Arial"/>
              </a:rPr>
              <a:t>Receipts, coding &amp; approvals are collected upfront.</a:t>
            </a:r>
          </a:p>
        </p:txBody>
      </p:sp>
      <p:sp>
        <p:nvSpPr>
          <p:cNvPr id="20" name="TextBox 19">
            <a:extLst>
              <a:ext uri="{FF2B5EF4-FFF2-40B4-BE49-F238E27FC236}">
                <a16:creationId xmlns:a16="http://schemas.microsoft.com/office/drawing/2014/main" id="{F1550839-7E59-776C-C06A-A2F8B3813F82}"/>
              </a:ext>
            </a:extLst>
          </p:cNvPr>
          <p:cNvSpPr txBox="1"/>
          <p:nvPr/>
        </p:nvSpPr>
        <p:spPr>
          <a:xfrm>
            <a:off x="1640094" y="5440294"/>
            <a:ext cx="241483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solidFill>
                  <a:srgbClr val="434343"/>
                </a:solidFill>
                <a:highlight>
                  <a:srgbClr val="FFFFFF"/>
                </a:highlight>
                <a:latin typeface="Calibri"/>
                <a:ea typeface="+mn-lt"/>
                <a:cs typeface="Arial"/>
              </a:rPr>
              <a:t>Answer questions quickly</a:t>
            </a:r>
            <a:endParaRPr lang="en-US" sz="1400" b="1">
              <a:solidFill>
                <a:srgbClr val="434343"/>
              </a:solidFill>
              <a:highlight>
                <a:srgbClr val="FFFFFF"/>
              </a:highlight>
              <a:latin typeface="Calibri"/>
              <a:ea typeface="Calibri"/>
              <a:cs typeface="Arial"/>
            </a:endParaRPr>
          </a:p>
          <a:p>
            <a:r>
              <a:rPr lang="en-GB" sz="1400">
                <a:highlight>
                  <a:srgbClr val="FFFFFF"/>
                </a:highlight>
                <a:latin typeface="Calibri"/>
                <a:ea typeface="Calibri"/>
                <a:cs typeface="Arial"/>
              </a:rPr>
              <a:t>Filter spend by fund, programme, category or date.</a:t>
            </a:r>
            <a:r>
              <a:rPr lang="en-US" sz="1400"/>
              <a:t> </a:t>
            </a:r>
            <a:r>
              <a:rPr lang="en-US" sz="1400">
                <a:cs typeface="Segoe UI"/>
              </a:rPr>
              <a:t>​</a:t>
            </a:r>
            <a:endParaRPr lang="en-US" sz="1400">
              <a:ea typeface="Calibri"/>
              <a:cs typeface="Segoe UI"/>
            </a:endParaRPr>
          </a:p>
        </p:txBody>
      </p:sp>
      <p:pic>
        <p:nvPicPr>
          <p:cNvPr id="22" name="Picture 21" descr="A magnifying glass with a pound symbol&#10;&#10;AI-generated content may be incorrect.">
            <a:extLst>
              <a:ext uri="{FF2B5EF4-FFF2-40B4-BE49-F238E27FC236}">
                <a16:creationId xmlns:a16="http://schemas.microsoft.com/office/drawing/2014/main" id="{D1711DBA-4F06-9D23-C87B-95D6FA8DE7A5}"/>
              </a:ext>
            </a:extLst>
          </p:cNvPr>
          <p:cNvPicPr>
            <a:picLocks noChangeAspect="1"/>
          </p:cNvPicPr>
          <p:nvPr/>
        </p:nvPicPr>
        <p:blipFill>
          <a:blip r:embed="rId4"/>
          <a:stretch>
            <a:fillRect/>
          </a:stretch>
        </p:blipFill>
        <p:spPr>
          <a:xfrm>
            <a:off x="913546" y="3209487"/>
            <a:ext cx="660705" cy="660705"/>
          </a:xfrm>
          <a:prstGeom prst="rect">
            <a:avLst/>
          </a:prstGeom>
          <a:ln>
            <a:noFill/>
          </a:ln>
        </p:spPr>
      </p:pic>
      <p:pic>
        <p:nvPicPr>
          <p:cNvPr id="24" name="Picture 23" descr="A puzzle with a red arrow&#10;&#10;AI-generated content may be incorrect.">
            <a:extLst>
              <a:ext uri="{FF2B5EF4-FFF2-40B4-BE49-F238E27FC236}">
                <a16:creationId xmlns:a16="http://schemas.microsoft.com/office/drawing/2014/main" id="{5DF6AB52-46D1-D7A1-C090-29A18B3E58E8}"/>
              </a:ext>
            </a:extLst>
          </p:cNvPr>
          <p:cNvPicPr>
            <a:picLocks noChangeAspect="1"/>
          </p:cNvPicPr>
          <p:nvPr/>
        </p:nvPicPr>
        <p:blipFill>
          <a:blip r:embed="rId5"/>
          <a:stretch>
            <a:fillRect/>
          </a:stretch>
        </p:blipFill>
        <p:spPr>
          <a:xfrm>
            <a:off x="4066072" y="3209487"/>
            <a:ext cx="665268" cy="665268"/>
          </a:xfrm>
          <a:prstGeom prst="rect">
            <a:avLst/>
          </a:prstGeom>
          <a:ln>
            <a:noFill/>
          </a:ln>
        </p:spPr>
      </p:pic>
      <p:pic>
        <p:nvPicPr>
          <p:cNvPr id="28" name="Picture 27" descr="A black and white icon with a check mark&#10;&#10;AI-generated content may be incorrect.">
            <a:extLst>
              <a:ext uri="{FF2B5EF4-FFF2-40B4-BE49-F238E27FC236}">
                <a16:creationId xmlns:a16="http://schemas.microsoft.com/office/drawing/2014/main" id="{209267DB-360E-52B9-E86B-F52897AFCAC9}"/>
              </a:ext>
            </a:extLst>
          </p:cNvPr>
          <p:cNvPicPr>
            <a:picLocks noChangeAspect="1"/>
          </p:cNvPicPr>
          <p:nvPr/>
        </p:nvPicPr>
        <p:blipFill>
          <a:blip r:embed="rId6"/>
          <a:stretch>
            <a:fillRect/>
          </a:stretch>
        </p:blipFill>
        <p:spPr>
          <a:xfrm>
            <a:off x="913546" y="5452925"/>
            <a:ext cx="660705" cy="660705"/>
          </a:xfrm>
          <a:prstGeom prst="rect">
            <a:avLst/>
          </a:prstGeom>
          <a:ln>
            <a:noFill/>
          </a:ln>
        </p:spPr>
      </p:pic>
      <p:pic>
        <p:nvPicPr>
          <p:cNvPr id="30" name="Picture 29" descr="A check mark and a paper&#10;&#10;AI-generated content may be incorrect.">
            <a:extLst>
              <a:ext uri="{FF2B5EF4-FFF2-40B4-BE49-F238E27FC236}">
                <a16:creationId xmlns:a16="http://schemas.microsoft.com/office/drawing/2014/main" id="{694C5D05-E6B9-80E9-291F-888756CB99E8}"/>
              </a:ext>
            </a:extLst>
          </p:cNvPr>
          <p:cNvPicPr>
            <a:picLocks noChangeAspect="1"/>
          </p:cNvPicPr>
          <p:nvPr/>
        </p:nvPicPr>
        <p:blipFill>
          <a:blip r:embed="rId7"/>
          <a:stretch>
            <a:fillRect/>
          </a:stretch>
        </p:blipFill>
        <p:spPr>
          <a:xfrm>
            <a:off x="913546" y="4327357"/>
            <a:ext cx="660705" cy="660705"/>
          </a:xfrm>
          <a:prstGeom prst="rect">
            <a:avLst/>
          </a:prstGeom>
          <a:ln>
            <a:noFill/>
          </a:ln>
        </p:spPr>
      </p:pic>
      <p:pic>
        <p:nvPicPr>
          <p:cNvPr id="32" name="Picture 31" descr="A pie chart with colorful circles&#10;&#10;AI-generated content may be incorrect.">
            <a:extLst>
              <a:ext uri="{FF2B5EF4-FFF2-40B4-BE49-F238E27FC236}">
                <a16:creationId xmlns:a16="http://schemas.microsoft.com/office/drawing/2014/main" id="{3A50CEA1-B805-B3D9-E40C-4F98BCB8BA3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68139" y="4218392"/>
            <a:ext cx="2905251" cy="2206314"/>
          </a:xfrm>
          <a:prstGeom prst="rect">
            <a:avLst/>
          </a:prstGeom>
          <a:ln>
            <a:noFill/>
          </a:ln>
        </p:spPr>
      </p:pic>
      <p:pic>
        <p:nvPicPr>
          <p:cNvPr id="36" name="Picture 35" descr="A white text on a black background&#10;&#10;AI-generated content may be incorrect.">
            <a:extLst>
              <a:ext uri="{FF2B5EF4-FFF2-40B4-BE49-F238E27FC236}">
                <a16:creationId xmlns:a16="http://schemas.microsoft.com/office/drawing/2014/main" id="{72C1AC63-38F3-6FF1-5FCA-2395C46D3791}"/>
              </a:ext>
            </a:extLst>
          </p:cNvPr>
          <p:cNvPicPr>
            <a:picLocks noChangeAspect="1"/>
          </p:cNvPicPr>
          <p:nvPr/>
        </p:nvPicPr>
        <p:blipFill>
          <a:blip r:embed="rId9"/>
          <a:stretch>
            <a:fillRect/>
          </a:stretch>
        </p:blipFill>
        <p:spPr>
          <a:xfrm>
            <a:off x="10220633" y="383864"/>
            <a:ext cx="1614907" cy="449015"/>
          </a:xfrm>
          <a:prstGeom prst="rect">
            <a:avLst/>
          </a:prstGeom>
          <a:ln>
            <a:noFill/>
          </a:ln>
        </p:spPr>
      </p:pic>
    </p:spTree>
    <p:extLst>
      <p:ext uri="{BB962C8B-B14F-4D97-AF65-F5344CB8AC3E}">
        <p14:creationId xmlns:p14="http://schemas.microsoft.com/office/powerpoint/2010/main" val="113035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circle in the dark&#10;&#10;AI-generated content may be incorrect.">
            <a:extLst>
              <a:ext uri="{FF2B5EF4-FFF2-40B4-BE49-F238E27FC236}">
                <a16:creationId xmlns:a16="http://schemas.microsoft.com/office/drawing/2014/main" id="{7BA14958-0A3A-D07A-9560-DB7F51F8E6E9}"/>
              </a:ext>
            </a:extLst>
          </p:cNvPr>
          <p:cNvPicPr>
            <a:picLocks noChangeAspect="1"/>
          </p:cNvPicPr>
          <p:nvPr/>
        </p:nvPicPr>
        <p:blipFill>
          <a:blip r:embed="rId3">
            <a:extLst>
              <a:ext uri="{28A0092B-C50C-407E-A947-70E740481C1C}">
                <a14:useLocalDpi xmlns:a14="http://schemas.microsoft.com/office/drawing/2010/main"/>
              </a:ext>
            </a:extLst>
          </a:blip>
          <a:srcRect r="-170" b="-197"/>
          <a:stretch/>
        </p:blipFill>
        <p:spPr>
          <a:xfrm rot="16200000">
            <a:off x="-309228" y="2647999"/>
            <a:ext cx="4517427" cy="3900974"/>
          </a:xfrm>
          <a:prstGeom prst="rect">
            <a:avLst/>
          </a:prstGeom>
          <a:ln>
            <a:noFill/>
          </a:ln>
        </p:spPr>
      </p:pic>
      <p:pic>
        <p:nvPicPr>
          <p:cNvPr id="8" name="Picture 7" descr="A red circle in the dark&#10;&#10;AI-generated content may be incorrect.">
            <a:extLst>
              <a:ext uri="{FF2B5EF4-FFF2-40B4-BE49-F238E27FC236}">
                <a16:creationId xmlns:a16="http://schemas.microsoft.com/office/drawing/2014/main" id="{BE5B283D-E7FD-B321-85CA-C5A69800D698}"/>
              </a:ext>
            </a:extLst>
          </p:cNvPr>
          <p:cNvPicPr>
            <a:picLocks noChangeAspect="1"/>
          </p:cNvPicPr>
          <p:nvPr/>
        </p:nvPicPr>
        <p:blipFill>
          <a:blip r:embed="rId3">
            <a:extLst>
              <a:ext uri="{28A0092B-C50C-407E-A947-70E740481C1C}">
                <a14:useLocalDpi xmlns:a14="http://schemas.microsoft.com/office/drawing/2010/main"/>
              </a:ext>
            </a:extLst>
          </a:blip>
          <a:srcRect r="-170" b="-197"/>
          <a:stretch/>
        </p:blipFill>
        <p:spPr>
          <a:xfrm rot="10800000">
            <a:off x="7675802" y="2953712"/>
            <a:ext cx="4517427" cy="3900974"/>
          </a:xfrm>
          <a:prstGeom prst="rect">
            <a:avLst/>
          </a:prstGeom>
          <a:ln>
            <a:noFill/>
          </a:ln>
        </p:spPr>
      </p:pic>
      <p:sp>
        <p:nvSpPr>
          <p:cNvPr id="14" name="Google Shape;95;p1">
            <a:extLst>
              <a:ext uri="{FF2B5EF4-FFF2-40B4-BE49-F238E27FC236}">
                <a16:creationId xmlns:a16="http://schemas.microsoft.com/office/drawing/2014/main" id="{962C5B57-494E-5DD2-3AF9-B55D3288BD37}"/>
              </a:ext>
            </a:extLst>
          </p:cNvPr>
          <p:cNvSpPr txBox="1"/>
          <p:nvPr/>
        </p:nvSpPr>
        <p:spPr>
          <a:xfrm>
            <a:off x="259905" y="3064819"/>
            <a:ext cx="6713746" cy="584735"/>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285750" marR="0" lvl="0" indent="-184150" algn="l" rtl="0">
              <a:spcBef>
                <a:spcPts val="0"/>
              </a:spcBef>
              <a:spcAft>
                <a:spcPts val="0"/>
              </a:spcAft>
              <a:buClr>
                <a:schemeClr val="dk1"/>
              </a:buClr>
              <a:buSzPts val="1600"/>
              <a:buFont typeface="Arial"/>
              <a:buNone/>
            </a:pPr>
            <a:endParaRPr sz="160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 name="Google Shape;94;p1">
            <a:extLst>
              <a:ext uri="{FF2B5EF4-FFF2-40B4-BE49-F238E27FC236}">
                <a16:creationId xmlns:a16="http://schemas.microsoft.com/office/drawing/2014/main" id="{3CEE4F76-B88F-0C05-5FD9-3C25CCD82507}"/>
              </a:ext>
            </a:extLst>
          </p:cNvPr>
          <p:cNvSpPr txBox="1"/>
          <p:nvPr/>
        </p:nvSpPr>
        <p:spPr>
          <a:xfrm>
            <a:off x="838955" y="2315359"/>
            <a:ext cx="5958159" cy="4785885"/>
          </a:xfrm>
          <a:prstGeom prst="rect">
            <a:avLst/>
          </a:prstGeom>
          <a:noFill/>
          <a:ln>
            <a:noFill/>
          </a:ln>
        </p:spPr>
        <p:txBody>
          <a:bodyPr spcFirstLastPara="1" wrap="square" lIns="91425" tIns="45700" rIns="91425" bIns="45700" anchor="t" anchorCtr="0">
            <a:spAutoFit/>
          </a:bodyPr>
          <a:lstStyle/>
          <a:p>
            <a:r>
              <a:rPr lang="en-US" sz="2000" b="1" dirty="0">
                <a:solidFill>
                  <a:srgbClr val="3B434C"/>
                </a:solidFill>
                <a:ea typeface="+mn-lt"/>
                <a:cs typeface="+mn-lt"/>
              </a:rPr>
              <a:t>Book a chat with our team:</a:t>
            </a:r>
            <a:endParaRPr lang="en-US" sz="2000" dirty="0">
              <a:solidFill>
                <a:srgbClr val="3B434C"/>
              </a:solidFill>
              <a:ea typeface="+mn-lt"/>
              <a:cs typeface="+mn-lt"/>
            </a:endParaRPr>
          </a:p>
          <a:p>
            <a:endParaRPr lang="en-US" sz="2000" b="1" dirty="0">
              <a:solidFill>
                <a:srgbClr val="3B434C"/>
              </a:solidFill>
              <a:ea typeface="+mn-lt"/>
              <a:cs typeface="+mn-lt"/>
            </a:endParaRPr>
          </a:p>
          <a:p>
            <a:r>
              <a:rPr lang="en-US" sz="2000" b="1" dirty="0">
                <a:solidFill>
                  <a:srgbClr val="FF0000"/>
                </a:solidFill>
                <a:ea typeface="+mn-lt"/>
                <a:cs typeface="+mn-lt"/>
                <a:hlinkClick r:id="rId4">
                  <a:extLst>
                    <a:ext uri="{A12FA001-AC4F-418D-AE19-62706E023703}">
                      <ahyp:hlinkClr xmlns:ahyp="http://schemas.microsoft.com/office/drawing/2018/hyperlinkcolor" val="tx"/>
                    </a:ext>
                  </a:extLst>
                </a:hlinkClick>
              </a:rPr>
              <a:t>sales@expensein.com</a:t>
            </a:r>
            <a:endParaRPr lang="en-US">
              <a:solidFill>
                <a:srgbClr val="FF0000"/>
              </a:solidFill>
              <a:hlinkClick r:id="rId4">
                <a:extLst>
                  <a:ext uri="{A12FA001-AC4F-418D-AE19-62706E023703}">
                    <ahyp:hlinkClr xmlns:ahyp="http://schemas.microsoft.com/office/drawing/2018/hyperlinkcolor" val="tx"/>
                  </a:ext>
                </a:extLst>
              </a:hlinkClick>
            </a:endParaRPr>
          </a:p>
          <a:p>
            <a:endParaRPr lang="en-US" sz="2000" b="1" dirty="0">
              <a:solidFill>
                <a:srgbClr val="3B434C"/>
              </a:solidFill>
              <a:ea typeface="+mn-lt"/>
              <a:cs typeface="+mn-lt"/>
            </a:endParaRPr>
          </a:p>
          <a:p>
            <a:endParaRPr lang="en-US" sz="2000" b="1">
              <a:solidFill>
                <a:srgbClr val="3B434C"/>
              </a:solidFill>
              <a:ea typeface="+mn-lt"/>
              <a:cs typeface="+mn-lt"/>
            </a:endParaRPr>
          </a:p>
          <a:p>
            <a:r>
              <a:rPr lang="en-US" sz="2000" dirty="0">
                <a:solidFill>
                  <a:srgbClr val="3B434C"/>
                </a:solidFill>
                <a:ea typeface="+mn-lt"/>
                <a:cs typeface="+mn-lt"/>
              </a:rPr>
              <a:t>If it is helpful, our team can explore:</a:t>
            </a:r>
            <a:endParaRPr lang="en-US" sz="2000" dirty="0">
              <a:solidFill>
                <a:srgbClr val="3B434C"/>
              </a:solidFill>
              <a:ea typeface="Calibri"/>
              <a:cs typeface="Calibri"/>
            </a:endParaRPr>
          </a:p>
          <a:p>
            <a:endParaRPr lang="en-US" sz="1900">
              <a:ea typeface="+mn-lt"/>
              <a:cs typeface="+mn-lt"/>
            </a:endParaRPr>
          </a:p>
          <a:p>
            <a:pPr marL="342900" indent="-342900">
              <a:lnSpc>
                <a:spcPct val="150000"/>
              </a:lnSpc>
              <a:buFont typeface="Wingdings"/>
              <a:buChar char="Ø"/>
            </a:pPr>
            <a:r>
              <a:rPr lang="en-US" dirty="0">
                <a:solidFill>
                  <a:srgbClr val="3B434C"/>
                </a:solidFill>
                <a:ea typeface="+mn-lt"/>
                <a:cs typeface="+mn-lt"/>
              </a:rPr>
              <a:t>Your challenges around expenses and visibility.</a:t>
            </a:r>
          </a:p>
          <a:p>
            <a:pPr marL="342900" indent="-342900">
              <a:lnSpc>
                <a:spcPct val="150000"/>
              </a:lnSpc>
              <a:buFont typeface="Wingdings"/>
              <a:buChar char="Ø"/>
            </a:pPr>
            <a:r>
              <a:rPr lang="en-US" dirty="0">
                <a:solidFill>
                  <a:srgbClr val="3B434C"/>
                </a:solidFill>
                <a:ea typeface="+mn-lt"/>
                <a:cs typeface="+mn-lt"/>
              </a:rPr>
              <a:t>If </a:t>
            </a:r>
            <a:r>
              <a:rPr lang="en-US" dirty="0" err="1">
                <a:solidFill>
                  <a:srgbClr val="3B434C"/>
                </a:solidFill>
                <a:ea typeface="+mn-lt"/>
                <a:cs typeface="+mn-lt"/>
              </a:rPr>
              <a:t>ExpenseIn</a:t>
            </a:r>
            <a:r>
              <a:rPr lang="en-US" dirty="0">
                <a:solidFill>
                  <a:srgbClr val="3B434C"/>
                </a:solidFill>
                <a:ea typeface="+mn-lt"/>
                <a:cs typeface="+mn-lt"/>
              </a:rPr>
              <a:t> is a good fit for your team.</a:t>
            </a:r>
          </a:p>
          <a:p>
            <a:pPr marL="342900" indent="-342900">
              <a:lnSpc>
                <a:spcPct val="150000"/>
              </a:lnSpc>
              <a:buFont typeface="Wingdings"/>
              <a:buChar char="Ø"/>
            </a:pPr>
            <a:r>
              <a:rPr lang="en-US" dirty="0">
                <a:solidFill>
                  <a:srgbClr val="3B434C"/>
                </a:solidFill>
                <a:ea typeface="+mn-lt"/>
                <a:cs typeface="+mn-lt"/>
              </a:rPr>
              <a:t>What setup and rollout typically looks like for charities.</a:t>
            </a:r>
          </a:p>
          <a:p>
            <a:pPr marL="342900" indent="-342900">
              <a:lnSpc>
                <a:spcPct val="150000"/>
              </a:lnSpc>
              <a:buFont typeface="Wingdings"/>
              <a:buChar char="Ø"/>
            </a:pPr>
            <a:r>
              <a:rPr lang="en-US" dirty="0">
                <a:solidFill>
                  <a:srgbClr val="3B434C"/>
                </a:solidFill>
                <a:ea typeface="+mn-lt"/>
                <a:cs typeface="+mn-lt"/>
              </a:rPr>
              <a:t>Any questions specific to your team or workflow.</a:t>
            </a:r>
            <a:endParaRPr lang="en-US" dirty="0">
              <a:solidFill>
                <a:srgbClr val="3B434C"/>
              </a:solidFill>
              <a:ea typeface="Calibri"/>
              <a:cs typeface="Calibri"/>
            </a:endParaRPr>
          </a:p>
          <a:p>
            <a:pPr marR="0" lvl="0" algn="l">
              <a:spcBef>
                <a:spcPts val="0"/>
              </a:spcBef>
              <a:spcAft>
                <a:spcPts val="0"/>
              </a:spcAft>
            </a:pPr>
            <a:endParaRPr lang="en-US" sz="1900">
              <a:latin typeface="Calibri"/>
              <a:ea typeface="Calibri"/>
              <a:cs typeface="Calibri"/>
            </a:endParaRPr>
          </a:p>
          <a:p>
            <a:endParaRPr lang="en-US" sz="1900">
              <a:solidFill>
                <a:srgbClr val="000000"/>
              </a:solidFill>
              <a:latin typeface="Calibri"/>
              <a:ea typeface="Calibri"/>
              <a:cs typeface="Calibri"/>
            </a:endParaRPr>
          </a:p>
          <a:p>
            <a:pPr marL="342900" indent="-342900">
              <a:buFont typeface="Wingdings"/>
              <a:buChar char="Ø"/>
            </a:pPr>
            <a:endParaRPr lang="en-GB"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AutoShape 4">
            <a:extLst>
              <a:ext uri="{FF2B5EF4-FFF2-40B4-BE49-F238E27FC236}">
                <a16:creationId xmlns:a16="http://schemas.microsoft.com/office/drawing/2014/main" id="{683C33BF-D3F7-DDC3-D5D1-C0B5D7D80AA9}"/>
              </a:ext>
            </a:extLst>
          </p:cNvPr>
          <p:cNvSpPr/>
          <p:nvPr/>
        </p:nvSpPr>
        <p:spPr>
          <a:xfrm flipV="1">
            <a:off x="958673" y="1697232"/>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Google Shape;93;p1">
            <a:extLst>
              <a:ext uri="{FF2B5EF4-FFF2-40B4-BE49-F238E27FC236}">
                <a16:creationId xmlns:a16="http://schemas.microsoft.com/office/drawing/2014/main" id="{EEE898BA-4395-72BA-4202-0ACD0CA4E972}"/>
              </a:ext>
            </a:extLst>
          </p:cNvPr>
          <p:cNvSpPr txBox="1"/>
          <p:nvPr/>
        </p:nvSpPr>
        <p:spPr>
          <a:xfrm>
            <a:off x="839234" y="607361"/>
            <a:ext cx="5745699" cy="954067"/>
          </a:xfrm>
          <a:prstGeom prst="rect">
            <a:avLst/>
          </a:prstGeom>
          <a:noFill/>
          <a:ln>
            <a:noFill/>
          </a:ln>
        </p:spPr>
        <p:txBody>
          <a:bodyPr spcFirstLastPara="1" wrap="square" lIns="91425" tIns="45700" rIns="91425" bIns="45700" anchor="t" anchorCtr="0">
            <a:spAutoFit/>
          </a:bodyPr>
          <a:lstStyle/>
          <a:p>
            <a:r>
              <a:rPr lang="en-US" sz="2800" b="1">
                <a:solidFill>
                  <a:srgbClr val="3B434C"/>
                </a:solidFill>
                <a:latin typeface="Open Sans"/>
                <a:ea typeface="Open Sans"/>
                <a:cs typeface="Open Sans"/>
                <a:sym typeface="Calibri"/>
              </a:rPr>
              <a:t>Next Steps Towards Better Expense Management </a:t>
            </a:r>
            <a:endParaRPr lang="en-US" sz="2800">
              <a:solidFill>
                <a:srgbClr val="3B434C"/>
              </a:solidFill>
              <a:latin typeface="Open Sans"/>
              <a:ea typeface="Open Sans"/>
              <a:cs typeface="Open Sans"/>
            </a:endParaRPr>
          </a:p>
        </p:txBody>
      </p:sp>
      <p:pic>
        <p:nvPicPr>
          <p:cNvPr id="11" name="Picture 10" descr="A close-up of a black background&#10;&#10;AI-generated content may be incorrect.">
            <a:extLst>
              <a:ext uri="{FF2B5EF4-FFF2-40B4-BE49-F238E27FC236}">
                <a16:creationId xmlns:a16="http://schemas.microsoft.com/office/drawing/2014/main" id="{93E15CF4-F37A-FF3E-2AC9-844F434472EE}"/>
              </a:ext>
            </a:extLst>
          </p:cNvPr>
          <p:cNvPicPr>
            <a:picLocks noChangeAspect="1"/>
          </p:cNvPicPr>
          <p:nvPr/>
        </p:nvPicPr>
        <p:blipFill>
          <a:blip r:embed="rId5"/>
          <a:stretch>
            <a:fillRect/>
          </a:stretch>
        </p:blipFill>
        <p:spPr>
          <a:xfrm>
            <a:off x="10220633" y="373473"/>
            <a:ext cx="1614907" cy="469797"/>
          </a:xfrm>
          <a:prstGeom prst="rect">
            <a:avLst/>
          </a:prstGeom>
          <a:ln>
            <a:noFill/>
          </a:ln>
        </p:spPr>
      </p:pic>
      <p:pic>
        <p:nvPicPr>
          <p:cNvPr id="4" name="Picture 3" descr="A person holding a credit card and a phone&#10;&#10;AI-generated content may be incorrect.">
            <a:extLst>
              <a:ext uri="{FF2B5EF4-FFF2-40B4-BE49-F238E27FC236}">
                <a16:creationId xmlns:a16="http://schemas.microsoft.com/office/drawing/2014/main" id="{7A71CDC7-3A38-3269-4C8B-0FB55962EBEC}"/>
              </a:ext>
            </a:extLst>
          </p:cNvPr>
          <p:cNvPicPr>
            <a:picLocks noChangeAspect="1"/>
          </p:cNvPicPr>
          <p:nvPr/>
        </p:nvPicPr>
        <p:blipFill>
          <a:blip r:embed="rId6"/>
          <a:stretch>
            <a:fillRect/>
          </a:stretch>
        </p:blipFill>
        <p:spPr>
          <a:xfrm>
            <a:off x="6581594" y="2155644"/>
            <a:ext cx="5257203" cy="3565911"/>
          </a:xfrm>
          <a:prstGeom prst="rect">
            <a:avLst/>
          </a:prstGeom>
          <a:ln>
            <a:noFill/>
          </a:ln>
        </p:spPr>
      </p:pic>
    </p:spTree>
    <p:extLst>
      <p:ext uri="{BB962C8B-B14F-4D97-AF65-F5344CB8AC3E}">
        <p14:creationId xmlns:p14="http://schemas.microsoft.com/office/powerpoint/2010/main" val="416765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A5C6342-AFFD-A54E-7D2B-F4335F336D66}"/>
              </a:ext>
            </a:extLst>
          </p:cNvPr>
          <p:cNvSpPr txBox="1"/>
          <p:nvPr/>
        </p:nvSpPr>
        <p:spPr>
          <a:xfrm>
            <a:off x="1439333" y="4035368"/>
            <a:ext cx="93154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rgbClr val="3B434C"/>
                </a:solidFill>
                <a:latin typeface="Open Sans"/>
                <a:ea typeface="Open Sans"/>
                <a:cs typeface="Open Sans"/>
              </a:rPr>
              <a:t>Questions?</a:t>
            </a:r>
            <a:endParaRPr lang="en-US" sz="5400" b="1">
              <a:solidFill>
                <a:srgbClr val="3B434C"/>
              </a:solidFill>
              <a:latin typeface="Open Sans"/>
              <a:ea typeface="Calibri"/>
              <a:cs typeface="Calibri"/>
            </a:endParaRPr>
          </a:p>
        </p:txBody>
      </p:sp>
      <p:pic>
        <p:nvPicPr>
          <p:cNvPr id="2" name="Graphic 1" descr="Questions outline">
            <a:extLst>
              <a:ext uri="{FF2B5EF4-FFF2-40B4-BE49-F238E27FC236}">
                <a16:creationId xmlns:a16="http://schemas.microsoft.com/office/drawing/2014/main" id="{2DA1D29A-6E50-3595-752E-4BD5BC1177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9608" y="1925916"/>
            <a:ext cx="1820832" cy="1795931"/>
          </a:xfrm>
          <a:prstGeom prst="rect">
            <a:avLst/>
          </a:prstGeom>
        </p:spPr>
      </p:pic>
      <p:pic>
        <p:nvPicPr>
          <p:cNvPr id="5" name="Picture 4" descr="A red circle in the dark&#10;&#10;AI-generated content may be incorrect.">
            <a:extLst>
              <a:ext uri="{FF2B5EF4-FFF2-40B4-BE49-F238E27FC236}">
                <a16:creationId xmlns:a16="http://schemas.microsoft.com/office/drawing/2014/main" id="{CC9EC759-ED2A-361A-ADCF-55A6820DEA7B}"/>
              </a:ext>
            </a:extLst>
          </p:cNvPr>
          <p:cNvPicPr>
            <a:picLocks noChangeAspect="1"/>
          </p:cNvPicPr>
          <p:nvPr/>
        </p:nvPicPr>
        <p:blipFill>
          <a:blip r:embed="rId4">
            <a:extLst>
              <a:ext uri="{28A0092B-C50C-407E-A947-70E740481C1C}">
                <a14:useLocalDpi xmlns:a14="http://schemas.microsoft.com/office/drawing/2010/main"/>
              </a:ext>
            </a:extLst>
          </a:blip>
          <a:srcRect r="-170" b="-197"/>
          <a:stretch/>
        </p:blipFill>
        <p:spPr>
          <a:xfrm rot="10800000">
            <a:off x="7675802" y="2953712"/>
            <a:ext cx="4517427" cy="3900974"/>
          </a:xfrm>
          <a:prstGeom prst="rect">
            <a:avLst/>
          </a:prstGeom>
          <a:ln>
            <a:noFill/>
          </a:ln>
        </p:spPr>
      </p:pic>
      <p:pic>
        <p:nvPicPr>
          <p:cNvPr id="7" name="Picture 6" descr="A red circle in the dark&#10;&#10;AI-generated content may be incorrect.">
            <a:extLst>
              <a:ext uri="{FF2B5EF4-FFF2-40B4-BE49-F238E27FC236}">
                <a16:creationId xmlns:a16="http://schemas.microsoft.com/office/drawing/2014/main" id="{BE65C6C3-67FD-7D67-A357-EB134AB985D5}"/>
              </a:ext>
            </a:extLst>
          </p:cNvPr>
          <p:cNvPicPr>
            <a:picLocks noChangeAspect="1"/>
          </p:cNvPicPr>
          <p:nvPr/>
        </p:nvPicPr>
        <p:blipFill>
          <a:blip r:embed="rId4">
            <a:extLst>
              <a:ext uri="{28A0092B-C50C-407E-A947-70E740481C1C}">
                <a14:useLocalDpi xmlns:a14="http://schemas.microsoft.com/office/drawing/2010/main"/>
              </a:ext>
            </a:extLst>
          </a:blip>
          <a:srcRect r="-170" b="-197"/>
          <a:stretch/>
        </p:blipFill>
        <p:spPr>
          <a:xfrm>
            <a:off x="-5773" y="-1924"/>
            <a:ext cx="4517427" cy="3900974"/>
          </a:xfrm>
          <a:prstGeom prst="rect">
            <a:avLst/>
          </a:prstGeom>
          <a:ln>
            <a:noFill/>
          </a:ln>
        </p:spPr>
      </p:pic>
      <p:pic>
        <p:nvPicPr>
          <p:cNvPr id="9" name="Picture 8" descr="A close-up of a black background&#10;&#10;AI-generated content may be incorrect.">
            <a:extLst>
              <a:ext uri="{FF2B5EF4-FFF2-40B4-BE49-F238E27FC236}">
                <a16:creationId xmlns:a16="http://schemas.microsoft.com/office/drawing/2014/main" id="{58265A6A-E2E4-EF6A-5F43-00A7AC3160C6}"/>
              </a:ext>
            </a:extLst>
          </p:cNvPr>
          <p:cNvPicPr>
            <a:picLocks noChangeAspect="1"/>
          </p:cNvPicPr>
          <p:nvPr/>
        </p:nvPicPr>
        <p:blipFill>
          <a:blip r:embed="rId5"/>
          <a:stretch>
            <a:fillRect/>
          </a:stretch>
        </p:blipFill>
        <p:spPr>
          <a:xfrm>
            <a:off x="5287736" y="461963"/>
            <a:ext cx="1614907" cy="469797"/>
          </a:xfrm>
          <a:prstGeom prst="rect">
            <a:avLst/>
          </a:prstGeom>
          <a:ln>
            <a:noFill/>
          </a:ln>
        </p:spPr>
      </p:pic>
    </p:spTree>
    <p:extLst>
      <p:ext uri="{BB962C8B-B14F-4D97-AF65-F5344CB8AC3E}">
        <p14:creationId xmlns:p14="http://schemas.microsoft.com/office/powerpoint/2010/main" val="3351534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black background&#10;&#10;AI-generated content may be incorrect.">
            <a:extLst>
              <a:ext uri="{FF2B5EF4-FFF2-40B4-BE49-F238E27FC236}">
                <a16:creationId xmlns:a16="http://schemas.microsoft.com/office/drawing/2014/main" id="{A1A4E613-2082-6B8B-9F6F-F1D344A5C021}"/>
              </a:ext>
            </a:extLst>
          </p:cNvPr>
          <p:cNvPicPr>
            <a:picLocks noChangeAspect="1"/>
          </p:cNvPicPr>
          <p:nvPr/>
        </p:nvPicPr>
        <p:blipFill>
          <a:blip r:embed="rId2"/>
          <a:stretch>
            <a:fillRect/>
          </a:stretch>
        </p:blipFill>
        <p:spPr>
          <a:xfrm>
            <a:off x="10220633" y="373473"/>
            <a:ext cx="1614907" cy="469797"/>
          </a:xfrm>
          <a:prstGeom prst="rect">
            <a:avLst/>
          </a:prstGeom>
          <a:ln>
            <a:noFill/>
          </a:ln>
        </p:spPr>
      </p:pic>
      <p:sp>
        <p:nvSpPr>
          <p:cNvPr id="11" name="AutoShape 4">
            <a:extLst>
              <a:ext uri="{FF2B5EF4-FFF2-40B4-BE49-F238E27FC236}">
                <a16:creationId xmlns:a16="http://schemas.microsoft.com/office/drawing/2014/main" id="{5AE4206A-E12C-7C67-A931-131805B98D8A}"/>
              </a:ext>
            </a:extLst>
          </p:cNvPr>
          <p:cNvSpPr/>
          <p:nvPr/>
        </p:nvSpPr>
        <p:spPr>
          <a:xfrm flipV="1">
            <a:off x="958673" y="130534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 name="Google Shape;93;p1">
            <a:extLst>
              <a:ext uri="{FF2B5EF4-FFF2-40B4-BE49-F238E27FC236}">
                <a16:creationId xmlns:a16="http://schemas.microsoft.com/office/drawing/2014/main" id="{25D9CAAD-D316-64ED-48B6-1F4FDC652CE1}"/>
              </a:ext>
            </a:extLst>
          </p:cNvPr>
          <p:cNvSpPr txBox="1"/>
          <p:nvPr/>
        </p:nvSpPr>
        <p:spPr>
          <a:xfrm>
            <a:off x="825496" y="618567"/>
            <a:ext cx="9292699" cy="523180"/>
          </a:xfrm>
          <a:prstGeom prst="rect">
            <a:avLst/>
          </a:prstGeom>
          <a:noFill/>
          <a:ln>
            <a:noFill/>
          </a:ln>
        </p:spPr>
        <p:txBody>
          <a:bodyPr spcFirstLastPara="1" wrap="square" lIns="91425" tIns="45700" rIns="91425" bIns="45700" anchor="t" anchorCtr="0">
            <a:spAutoFit/>
          </a:bodyPr>
          <a:lstStyle/>
          <a:p>
            <a:r>
              <a:rPr lang="en-US" sz="2800" b="1">
                <a:solidFill>
                  <a:srgbClr val="3B434C"/>
                </a:solidFill>
                <a:latin typeface="Open Sans"/>
                <a:ea typeface="Open Sans"/>
                <a:cs typeface="Open Sans"/>
                <a:sym typeface="Calibri"/>
              </a:rPr>
              <a:t>Meet Jahana</a:t>
            </a:r>
            <a:endParaRPr lang="en-US" sz="2800" b="1">
              <a:solidFill>
                <a:srgbClr val="3B434C"/>
              </a:solidFill>
              <a:latin typeface="Open Sans"/>
              <a:ea typeface="Open Sans"/>
              <a:cs typeface="Open Sans"/>
            </a:endParaRPr>
          </a:p>
        </p:txBody>
      </p:sp>
      <p:pic>
        <p:nvPicPr>
          <p:cNvPr id="3" name="Picture 2" descr="A red circle in the dark&#10;&#10;AI-generated content may be incorrect.">
            <a:extLst>
              <a:ext uri="{FF2B5EF4-FFF2-40B4-BE49-F238E27FC236}">
                <a16:creationId xmlns:a16="http://schemas.microsoft.com/office/drawing/2014/main" id="{6E040613-1C14-6A76-960A-C166F3FBF70A}"/>
              </a:ext>
            </a:extLst>
          </p:cNvPr>
          <p:cNvPicPr>
            <a:picLocks noChangeAspect="1"/>
          </p:cNvPicPr>
          <p:nvPr/>
        </p:nvPicPr>
        <p:blipFill>
          <a:blip r:embed="rId3">
            <a:extLst>
              <a:ext uri="{28A0092B-C50C-407E-A947-70E740481C1C}">
                <a14:useLocalDpi xmlns:a14="http://schemas.microsoft.com/office/drawing/2010/main"/>
              </a:ext>
            </a:extLst>
          </a:blip>
          <a:srcRect r="-170" b="-197"/>
          <a:stretch/>
        </p:blipFill>
        <p:spPr>
          <a:xfrm rot="16200000">
            <a:off x="-309228" y="2647999"/>
            <a:ext cx="4517427" cy="3900974"/>
          </a:xfrm>
          <a:prstGeom prst="rect">
            <a:avLst/>
          </a:prstGeom>
          <a:ln>
            <a:noFill/>
          </a:ln>
        </p:spPr>
      </p:pic>
      <p:pic>
        <p:nvPicPr>
          <p:cNvPr id="5" name="Picture 4" descr="A red circle in the dark&#10;&#10;AI-generated content may be incorrect.">
            <a:extLst>
              <a:ext uri="{FF2B5EF4-FFF2-40B4-BE49-F238E27FC236}">
                <a16:creationId xmlns:a16="http://schemas.microsoft.com/office/drawing/2014/main" id="{4CA2F94D-83BF-F345-E204-9C0EDBF7A2EB}"/>
              </a:ext>
            </a:extLst>
          </p:cNvPr>
          <p:cNvPicPr>
            <a:picLocks noChangeAspect="1"/>
          </p:cNvPicPr>
          <p:nvPr/>
        </p:nvPicPr>
        <p:blipFill>
          <a:blip r:embed="rId3">
            <a:extLst>
              <a:ext uri="{28A0092B-C50C-407E-A947-70E740481C1C}">
                <a14:useLocalDpi xmlns:a14="http://schemas.microsoft.com/office/drawing/2010/main"/>
              </a:ext>
            </a:extLst>
          </a:blip>
          <a:srcRect r="-170" b="-197"/>
          <a:stretch/>
        </p:blipFill>
        <p:spPr>
          <a:xfrm rot="10800000">
            <a:off x="7675802" y="2953712"/>
            <a:ext cx="4517427" cy="3900974"/>
          </a:xfrm>
          <a:prstGeom prst="rect">
            <a:avLst/>
          </a:prstGeom>
          <a:ln>
            <a:noFill/>
          </a:ln>
        </p:spPr>
      </p:pic>
      <p:pic>
        <p:nvPicPr>
          <p:cNvPr id="38" name="Picture 37" descr="A person wearing glasses and smiling&#10;&#10;AI-generated content may be incorrect.">
            <a:extLst>
              <a:ext uri="{FF2B5EF4-FFF2-40B4-BE49-F238E27FC236}">
                <a16:creationId xmlns:a16="http://schemas.microsoft.com/office/drawing/2014/main" id="{0FC0EF83-CEE3-6ACF-0B61-8746488D14E4}"/>
              </a:ext>
            </a:extLst>
          </p:cNvPr>
          <p:cNvPicPr>
            <a:picLocks noChangeAspect="1"/>
          </p:cNvPicPr>
          <p:nvPr/>
        </p:nvPicPr>
        <p:blipFill>
          <a:blip r:embed="rId4"/>
          <a:stretch>
            <a:fillRect/>
          </a:stretch>
        </p:blipFill>
        <p:spPr>
          <a:xfrm>
            <a:off x="1921573" y="2085388"/>
            <a:ext cx="2241627" cy="2738340"/>
          </a:xfrm>
          <a:prstGeom prst="rect">
            <a:avLst/>
          </a:prstGeom>
          <a:ln>
            <a:noFill/>
          </a:ln>
        </p:spPr>
      </p:pic>
      <p:sp>
        <p:nvSpPr>
          <p:cNvPr id="2" name="Google Shape;93;p1">
            <a:extLst>
              <a:ext uri="{FF2B5EF4-FFF2-40B4-BE49-F238E27FC236}">
                <a16:creationId xmlns:a16="http://schemas.microsoft.com/office/drawing/2014/main" id="{BD1A331D-5310-CDAE-854D-1E4C0D38590F}"/>
              </a:ext>
            </a:extLst>
          </p:cNvPr>
          <p:cNvSpPr txBox="1"/>
          <p:nvPr/>
        </p:nvSpPr>
        <p:spPr>
          <a:xfrm>
            <a:off x="1823470" y="4984621"/>
            <a:ext cx="2439262" cy="523180"/>
          </a:xfrm>
          <a:prstGeom prst="rect">
            <a:avLst/>
          </a:prstGeom>
          <a:noFill/>
          <a:ln>
            <a:noFill/>
          </a:ln>
        </p:spPr>
        <p:txBody>
          <a:bodyPr spcFirstLastPara="1" wrap="square" lIns="91425" tIns="45700" rIns="91425" bIns="45700" anchor="t" anchorCtr="0">
            <a:spAutoFit/>
          </a:bodyPr>
          <a:lstStyle/>
          <a:p>
            <a:pPr algn="ctr"/>
            <a:r>
              <a:rPr lang="en-US" sz="1400" b="1">
                <a:solidFill>
                  <a:srgbClr val="3B434C"/>
                </a:solidFill>
                <a:latin typeface="Open Sans"/>
                <a:ea typeface="Open Sans"/>
                <a:cs typeface="Open Sans"/>
              </a:rPr>
              <a:t>Customer Success </a:t>
            </a:r>
            <a:endParaRPr lang="en-US">
              <a:solidFill>
                <a:srgbClr val="000000"/>
              </a:solidFill>
              <a:latin typeface="Calibri" panose="020F0502020204030204"/>
              <a:ea typeface="Calibri" panose="020F0502020204030204"/>
              <a:cs typeface="Calibri" panose="020F0502020204030204"/>
            </a:endParaRPr>
          </a:p>
          <a:p>
            <a:pPr algn="ctr"/>
            <a:r>
              <a:rPr lang="en-US" sz="1400" b="1">
                <a:solidFill>
                  <a:srgbClr val="3B434C"/>
                </a:solidFill>
                <a:latin typeface="Open Sans"/>
                <a:ea typeface="Open Sans"/>
                <a:cs typeface="Open Sans"/>
              </a:rPr>
              <a:t>Team Manager</a:t>
            </a:r>
            <a:endParaRPr lang="en-US">
              <a:ea typeface="Calibri"/>
              <a:cs typeface="Calibri"/>
            </a:endParaRPr>
          </a:p>
        </p:txBody>
      </p:sp>
      <p:pic>
        <p:nvPicPr>
          <p:cNvPr id="4" name="Picture 3" descr="A black and red background&#10;&#10;AI-generated content may be incorrect.">
            <a:extLst>
              <a:ext uri="{FF2B5EF4-FFF2-40B4-BE49-F238E27FC236}">
                <a16:creationId xmlns:a16="http://schemas.microsoft.com/office/drawing/2014/main" id="{B205DEF9-C2BF-DB17-F850-D9F36EA98D42}"/>
              </a:ext>
            </a:extLst>
          </p:cNvPr>
          <p:cNvPicPr>
            <a:picLocks noChangeAspect="1"/>
          </p:cNvPicPr>
          <p:nvPr/>
        </p:nvPicPr>
        <p:blipFill>
          <a:blip r:embed="rId5">
            <a:alphaModFix/>
          </a:blip>
          <a:stretch>
            <a:fillRect/>
          </a:stretch>
        </p:blipFill>
        <p:spPr>
          <a:xfrm>
            <a:off x="4449867" y="2087866"/>
            <a:ext cx="5897666" cy="3518134"/>
          </a:xfrm>
          <a:prstGeom prst="rect">
            <a:avLst/>
          </a:prstGeom>
          <a:ln>
            <a:noFill/>
          </a:ln>
        </p:spPr>
      </p:pic>
      <p:sp>
        <p:nvSpPr>
          <p:cNvPr id="37" name="TextBox 36">
            <a:extLst>
              <a:ext uri="{FF2B5EF4-FFF2-40B4-BE49-F238E27FC236}">
                <a16:creationId xmlns:a16="http://schemas.microsoft.com/office/drawing/2014/main" id="{703DF059-00DE-6BD9-FE0D-273651401A5E}"/>
              </a:ext>
            </a:extLst>
          </p:cNvPr>
          <p:cNvSpPr txBox="1"/>
          <p:nvPr/>
        </p:nvSpPr>
        <p:spPr>
          <a:xfrm>
            <a:off x="4850563" y="3104611"/>
            <a:ext cx="513975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3B434C"/>
                </a:solidFill>
                <a:latin typeface="Open Sans"/>
                <a:ea typeface="+mn-lt"/>
                <a:cs typeface="+mn-lt"/>
              </a:rPr>
              <a:t>I work closely with existing customers day to day</a:t>
            </a:r>
            <a:r>
              <a:rPr lang="en-US" sz="1400">
                <a:solidFill>
                  <a:srgbClr val="3B434C"/>
                </a:solidFill>
                <a:latin typeface="Calibri"/>
                <a:ea typeface="+mn-lt"/>
                <a:cs typeface="+mn-lt"/>
              </a:rPr>
              <a:t> </a:t>
            </a:r>
          </a:p>
          <a:p>
            <a:r>
              <a:rPr lang="en-US" sz="1400" b="1">
                <a:solidFill>
                  <a:srgbClr val="3B434C"/>
                </a:solidFill>
                <a:latin typeface="Open Sans"/>
                <a:ea typeface="+mn-lt"/>
                <a:cs typeface="+mn-lt"/>
              </a:rPr>
              <a:t>to ensure </a:t>
            </a:r>
            <a:r>
              <a:rPr lang="en-US" sz="1400" b="1" err="1">
                <a:solidFill>
                  <a:srgbClr val="3B434C"/>
                </a:solidFill>
                <a:latin typeface="Open Sans"/>
                <a:ea typeface="+mn-lt"/>
                <a:cs typeface="+mn-lt"/>
              </a:rPr>
              <a:t>ExpenseIn</a:t>
            </a:r>
            <a:r>
              <a:rPr lang="en-US" sz="1400" b="1">
                <a:solidFill>
                  <a:srgbClr val="3B434C"/>
                </a:solidFill>
                <a:latin typeface="Open Sans"/>
                <a:ea typeface="+mn-lt"/>
                <a:cs typeface="+mn-lt"/>
              </a:rPr>
              <a:t> not only meets their expectations but also helps streamline business processes.</a:t>
            </a:r>
            <a:endParaRPr lang="en-US" b="1">
              <a:latin typeface="Open Sans"/>
              <a:ea typeface="+mn-lt"/>
              <a:cs typeface="+mn-lt"/>
            </a:endParaRPr>
          </a:p>
          <a:p>
            <a:endParaRPr lang="en-US" sz="1400" b="1">
              <a:solidFill>
                <a:srgbClr val="3B434C"/>
              </a:solidFill>
              <a:latin typeface="Open Sans"/>
              <a:ea typeface="Calibri"/>
              <a:cs typeface="Calibri"/>
            </a:endParaRPr>
          </a:p>
          <a:p>
            <a:r>
              <a:rPr lang="en-US" sz="1400" b="1">
                <a:solidFill>
                  <a:srgbClr val="3B434C"/>
                </a:solidFill>
                <a:latin typeface="Open Sans"/>
                <a:ea typeface="+mn-lt"/>
                <a:cs typeface="+mn-lt"/>
              </a:rPr>
              <a:t>I spend a lot of time understanding where expense processes create pressure —  for finance teams, trustees, and volunteers — and finding the best solutions that fits their workflow.</a:t>
            </a:r>
            <a:r>
              <a:rPr lang="en-US" sz="1400" b="1">
                <a:solidFill>
                  <a:srgbClr val="3B434C"/>
                </a:solidFill>
                <a:latin typeface="Open Sans"/>
                <a:ea typeface="Verdana"/>
                <a:cs typeface="+mn-lt"/>
              </a:rPr>
              <a:t> My focus is to make sure our customers feel supported, confident and they're able to get real value from </a:t>
            </a:r>
            <a:r>
              <a:rPr lang="en-US" sz="1400" b="1" err="1">
                <a:solidFill>
                  <a:srgbClr val="3B434C"/>
                </a:solidFill>
                <a:latin typeface="Open Sans"/>
                <a:ea typeface="Verdana"/>
                <a:cs typeface="+mn-lt"/>
              </a:rPr>
              <a:t>ExpenseIn</a:t>
            </a:r>
            <a:r>
              <a:rPr lang="en-US" sz="1400" b="1">
                <a:solidFill>
                  <a:srgbClr val="3B434C"/>
                </a:solidFill>
                <a:latin typeface="Open Sans"/>
                <a:ea typeface="Verdana"/>
                <a:cs typeface="+mn-lt"/>
              </a:rPr>
              <a:t>.  </a:t>
            </a:r>
            <a:endParaRPr lang="en-US" sz="1400" b="1">
              <a:solidFill>
                <a:srgbClr val="3B434C"/>
              </a:solidFill>
              <a:latin typeface="Open Sans"/>
              <a:ea typeface="Open Sans"/>
              <a:cs typeface="Open Sans"/>
            </a:endParaRPr>
          </a:p>
        </p:txBody>
      </p:sp>
      <p:sp>
        <p:nvSpPr>
          <p:cNvPr id="36" name="TextBox 35">
            <a:extLst>
              <a:ext uri="{FF2B5EF4-FFF2-40B4-BE49-F238E27FC236}">
                <a16:creationId xmlns:a16="http://schemas.microsoft.com/office/drawing/2014/main" id="{ED8C641C-7170-12B2-4A79-07DAB809AEF9}"/>
              </a:ext>
            </a:extLst>
          </p:cNvPr>
          <p:cNvSpPr txBox="1"/>
          <p:nvPr/>
        </p:nvSpPr>
        <p:spPr>
          <a:xfrm>
            <a:off x="4845997" y="2552371"/>
            <a:ext cx="47767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b="1">
                <a:solidFill>
                  <a:srgbClr val="3B434C"/>
                </a:solidFill>
                <a:latin typeface="Open Sans"/>
                <a:ea typeface="Calibri"/>
                <a:cs typeface="Calibri"/>
              </a:rPr>
              <a:t>Here's a little bit about me...</a:t>
            </a:r>
          </a:p>
        </p:txBody>
      </p:sp>
    </p:spTree>
    <p:extLst>
      <p:ext uri="{BB962C8B-B14F-4D97-AF65-F5344CB8AC3E}">
        <p14:creationId xmlns:p14="http://schemas.microsoft.com/office/powerpoint/2010/main" val="1426166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circle in the dark&#10;&#10;AI-generated content may be incorrect.">
            <a:extLst>
              <a:ext uri="{FF2B5EF4-FFF2-40B4-BE49-F238E27FC236}">
                <a16:creationId xmlns:a16="http://schemas.microsoft.com/office/drawing/2014/main" id="{34435D61-1828-8D10-6798-3D9258A19F63}"/>
              </a:ext>
            </a:extLst>
          </p:cNvPr>
          <p:cNvPicPr>
            <a:picLocks noChangeAspect="1"/>
          </p:cNvPicPr>
          <p:nvPr/>
        </p:nvPicPr>
        <p:blipFill>
          <a:blip r:embed="rId3">
            <a:extLst>
              <a:ext uri="{28A0092B-C50C-407E-A947-70E740481C1C}">
                <a14:useLocalDpi xmlns:a14="http://schemas.microsoft.com/office/drawing/2010/main"/>
              </a:ext>
            </a:extLst>
          </a:blip>
          <a:srcRect r="-170" b="-197"/>
          <a:stretch/>
        </p:blipFill>
        <p:spPr>
          <a:xfrm rot="10800000">
            <a:off x="7675802" y="2953712"/>
            <a:ext cx="4517427" cy="3900974"/>
          </a:xfrm>
          <a:prstGeom prst="rect">
            <a:avLst/>
          </a:prstGeom>
          <a:ln>
            <a:noFill/>
          </a:ln>
        </p:spPr>
      </p:pic>
      <p:pic>
        <p:nvPicPr>
          <p:cNvPr id="8" name="Picture 7" descr="A red circle in the dark&#10;&#10;AI-generated content may be incorrect.">
            <a:extLst>
              <a:ext uri="{FF2B5EF4-FFF2-40B4-BE49-F238E27FC236}">
                <a16:creationId xmlns:a16="http://schemas.microsoft.com/office/drawing/2014/main" id="{94DCE379-8813-D086-40E0-25DA89042467}"/>
              </a:ext>
            </a:extLst>
          </p:cNvPr>
          <p:cNvPicPr>
            <a:picLocks noChangeAspect="1"/>
          </p:cNvPicPr>
          <p:nvPr/>
        </p:nvPicPr>
        <p:blipFill>
          <a:blip r:embed="rId3">
            <a:extLst>
              <a:ext uri="{28A0092B-C50C-407E-A947-70E740481C1C}">
                <a14:useLocalDpi xmlns:a14="http://schemas.microsoft.com/office/drawing/2010/main"/>
              </a:ext>
            </a:extLst>
          </a:blip>
          <a:srcRect r="-170" b="-197"/>
          <a:stretch/>
        </p:blipFill>
        <p:spPr>
          <a:xfrm>
            <a:off x="-5773" y="-1924"/>
            <a:ext cx="4517427" cy="3900974"/>
          </a:xfrm>
          <a:prstGeom prst="rect">
            <a:avLst/>
          </a:prstGeom>
          <a:ln>
            <a:noFill/>
          </a:ln>
        </p:spPr>
      </p:pic>
      <p:sp>
        <p:nvSpPr>
          <p:cNvPr id="2" name="TextBox 1">
            <a:extLst>
              <a:ext uri="{FF2B5EF4-FFF2-40B4-BE49-F238E27FC236}">
                <a16:creationId xmlns:a16="http://schemas.microsoft.com/office/drawing/2014/main" id="{4F544861-6450-3AD0-1FB9-7D267C74F36F}"/>
              </a:ext>
            </a:extLst>
          </p:cNvPr>
          <p:cNvSpPr txBox="1"/>
          <p:nvPr/>
        </p:nvSpPr>
        <p:spPr>
          <a:xfrm>
            <a:off x="970336" y="1467453"/>
            <a:ext cx="4698124" cy="1200329"/>
          </a:xfrm>
          <a:prstGeom prst="rect">
            <a:avLst/>
          </a:prstGeom>
          <a:noFill/>
        </p:spPr>
        <p:txBody>
          <a:bodyPr wrap="square" rtlCol="0">
            <a:spAutoFit/>
          </a:bodyPr>
          <a:lstStyle/>
          <a:p>
            <a:pPr marL="285750" indent="-285750">
              <a:buFont typeface="Arial" panose="020B0604020202020204" pitchFamily="34" charset="0"/>
              <a:buChar char="•"/>
            </a:pPr>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p:txBody>
      </p:sp>
      <p:sp>
        <p:nvSpPr>
          <p:cNvPr id="5" name="TextBox 4">
            <a:extLst>
              <a:ext uri="{FF2B5EF4-FFF2-40B4-BE49-F238E27FC236}">
                <a16:creationId xmlns:a16="http://schemas.microsoft.com/office/drawing/2014/main" id="{B1048DAE-2D1D-B94B-E485-06C7B1FBBB5A}"/>
              </a:ext>
            </a:extLst>
          </p:cNvPr>
          <p:cNvSpPr txBox="1"/>
          <p:nvPr/>
        </p:nvSpPr>
        <p:spPr>
          <a:xfrm>
            <a:off x="837217" y="2024172"/>
            <a:ext cx="6567495" cy="3117135"/>
          </a:xfrm>
          <a:prstGeom prst="rect">
            <a:avLst/>
          </a:prstGeom>
          <a:noFill/>
        </p:spPr>
        <p:txBody>
          <a:bodyPr wrap="square" lIns="91440" tIns="45720" rIns="91440" bIns="45720" rtlCol="0" anchor="t">
            <a:spAutoFit/>
          </a:bodyPr>
          <a:lstStyle/>
          <a:p>
            <a:pPr marL="457200" indent="-457200">
              <a:lnSpc>
                <a:spcPct val="150000"/>
              </a:lnSpc>
              <a:buAutoNum type="arabicPeriod"/>
            </a:pPr>
            <a:r>
              <a:rPr lang="en-US" sz="1900" b="1">
                <a:solidFill>
                  <a:srgbClr val="3B434C"/>
                </a:solidFill>
              </a:rPr>
              <a:t>Why Trustees Are Under Growing Pressure </a:t>
            </a:r>
            <a:endParaRPr lang="en-US" sz="1900" b="1">
              <a:solidFill>
                <a:srgbClr val="3B434C"/>
              </a:solidFill>
              <a:ea typeface="Calibri"/>
              <a:cs typeface="Calibri"/>
            </a:endParaRPr>
          </a:p>
          <a:p>
            <a:pPr marL="457200" indent="-457200">
              <a:lnSpc>
                <a:spcPct val="150000"/>
              </a:lnSpc>
              <a:buAutoNum type="arabicPeriod"/>
            </a:pPr>
            <a:r>
              <a:rPr lang="en-GB" sz="1900" b="1">
                <a:solidFill>
                  <a:srgbClr val="3B434C"/>
                </a:solidFill>
              </a:rPr>
              <a:t>The Real Challenges in the Charity Sector</a:t>
            </a:r>
            <a:endParaRPr lang="en-GB" sz="1900" b="1">
              <a:solidFill>
                <a:srgbClr val="3B434C"/>
              </a:solidFill>
              <a:ea typeface="Calibri"/>
              <a:cs typeface="Calibri"/>
            </a:endParaRPr>
          </a:p>
          <a:p>
            <a:pPr marL="457200" indent="-457200">
              <a:lnSpc>
                <a:spcPct val="150000"/>
              </a:lnSpc>
              <a:buAutoNum type="arabicPeriod"/>
            </a:pPr>
            <a:r>
              <a:rPr lang="en-GB" sz="1900" b="1">
                <a:solidFill>
                  <a:srgbClr val="3B434C"/>
                </a:solidFill>
              </a:rPr>
              <a:t>Where Trustees Feel Less Confident Today</a:t>
            </a:r>
            <a:endParaRPr lang="en-GB" sz="1900" b="1">
              <a:solidFill>
                <a:srgbClr val="3B434C"/>
              </a:solidFill>
              <a:ea typeface="Calibri"/>
              <a:cs typeface="Calibri"/>
            </a:endParaRPr>
          </a:p>
          <a:p>
            <a:pPr marL="457200" indent="-457200">
              <a:lnSpc>
                <a:spcPct val="150000"/>
              </a:lnSpc>
              <a:buAutoNum type="arabicPeriod"/>
            </a:pPr>
            <a:r>
              <a:rPr lang="en-US" sz="1900" b="1">
                <a:solidFill>
                  <a:srgbClr val="3B434C"/>
                </a:solidFill>
              </a:rPr>
              <a:t>How Trustees Can Build More Confidence with Clarity</a:t>
            </a:r>
            <a:endParaRPr lang="en-US" sz="1900" b="1">
              <a:solidFill>
                <a:srgbClr val="3B434C"/>
              </a:solidFill>
              <a:ea typeface="Calibri"/>
              <a:cs typeface="Calibri"/>
            </a:endParaRPr>
          </a:p>
          <a:p>
            <a:pPr marL="457200" indent="-457200">
              <a:lnSpc>
                <a:spcPct val="150000"/>
              </a:lnSpc>
              <a:buAutoNum type="arabicPeriod"/>
            </a:pPr>
            <a:r>
              <a:rPr lang="en-US" sz="1900" b="1">
                <a:solidFill>
                  <a:srgbClr val="3B434C"/>
                </a:solidFill>
              </a:rPr>
              <a:t>How to Rebuild Financial Confidence </a:t>
            </a:r>
            <a:endParaRPr lang="en-US" sz="1900" b="1">
              <a:solidFill>
                <a:srgbClr val="3B434C"/>
              </a:solidFill>
              <a:ea typeface="Calibri"/>
              <a:cs typeface="Calibri"/>
            </a:endParaRPr>
          </a:p>
          <a:p>
            <a:pPr marL="457200" indent="-457200">
              <a:lnSpc>
                <a:spcPct val="150000"/>
              </a:lnSpc>
              <a:buAutoNum type="arabicPeriod"/>
            </a:pPr>
            <a:r>
              <a:rPr lang="en-GB" sz="1900" b="1">
                <a:solidFill>
                  <a:srgbClr val="3B434C"/>
                </a:solidFill>
                <a:ea typeface="+mn-lt"/>
                <a:cs typeface="+mn-lt"/>
              </a:rPr>
              <a:t>Product Demo</a:t>
            </a:r>
          </a:p>
          <a:p>
            <a:pPr marL="457200" indent="-457200">
              <a:lnSpc>
                <a:spcPct val="150000"/>
              </a:lnSpc>
              <a:buAutoNum type="arabicPeriod"/>
            </a:pPr>
            <a:r>
              <a:rPr lang="en-GB" sz="1900" b="1">
                <a:solidFill>
                  <a:srgbClr val="3B434C"/>
                </a:solidFill>
                <a:ea typeface="+mn-lt"/>
                <a:cs typeface="+mn-lt"/>
              </a:rPr>
              <a:t>Q&amp;A</a:t>
            </a:r>
            <a:endParaRPr lang="en-GB" sz="1900" b="1">
              <a:ea typeface="Calibri" panose="020F0502020204030204"/>
              <a:cs typeface="Calibri" panose="020F0502020204030204"/>
            </a:endParaRPr>
          </a:p>
        </p:txBody>
      </p:sp>
      <p:sp>
        <p:nvSpPr>
          <p:cNvPr id="10" name="AutoShape 4">
            <a:extLst>
              <a:ext uri="{FF2B5EF4-FFF2-40B4-BE49-F238E27FC236}">
                <a16:creationId xmlns:a16="http://schemas.microsoft.com/office/drawing/2014/main" id="{378F688C-E184-26D9-C1E2-174194C4335B}"/>
              </a:ext>
            </a:extLst>
          </p:cNvPr>
          <p:cNvSpPr/>
          <p:nvPr/>
        </p:nvSpPr>
        <p:spPr>
          <a:xfrm flipV="1">
            <a:off x="958673" y="130534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 name="Google Shape;93;p1">
            <a:extLst>
              <a:ext uri="{FF2B5EF4-FFF2-40B4-BE49-F238E27FC236}">
                <a16:creationId xmlns:a16="http://schemas.microsoft.com/office/drawing/2014/main" id="{BAE65D71-A039-006E-E181-3B0571603D73}"/>
              </a:ext>
            </a:extLst>
          </p:cNvPr>
          <p:cNvSpPr txBox="1"/>
          <p:nvPr/>
        </p:nvSpPr>
        <p:spPr>
          <a:xfrm>
            <a:off x="839234" y="607361"/>
            <a:ext cx="7154182" cy="523180"/>
          </a:xfrm>
          <a:prstGeom prst="rect">
            <a:avLst/>
          </a:prstGeom>
          <a:noFill/>
          <a:ln>
            <a:noFill/>
          </a:ln>
        </p:spPr>
        <p:txBody>
          <a:bodyPr spcFirstLastPara="1" wrap="square" lIns="91425" tIns="45700" rIns="91425" bIns="45700" anchor="t" anchorCtr="0">
            <a:spAutoFit/>
          </a:bodyPr>
          <a:lstStyle/>
          <a:p>
            <a:r>
              <a:rPr lang="en-US" sz="2800" b="1">
                <a:solidFill>
                  <a:srgbClr val="3B434C"/>
                </a:solidFill>
                <a:latin typeface="Open Sans"/>
                <a:ea typeface="Open Sans"/>
                <a:cs typeface="Open Sans"/>
                <a:sym typeface="Calibri"/>
              </a:rPr>
              <a:t>Agenda</a:t>
            </a:r>
            <a:endParaRPr lang="en-US"/>
          </a:p>
        </p:txBody>
      </p:sp>
      <p:pic>
        <p:nvPicPr>
          <p:cNvPr id="11" name="Picture 10" descr="A person looking at a tablet&#10;&#10;AI-generated content may be incorrect.">
            <a:extLst>
              <a:ext uri="{FF2B5EF4-FFF2-40B4-BE49-F238E27FC236}">
                <a16:creationId xmlns:a16="http://schemas.microsoft.com/office/drawing/2014/main" id="{7CF3A609-3912-6C93-4F86-32D6AA152B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11853" y="2490"/>
            <a:ext cx="4773248" cy="6857999"/>
          </a:xfrm>
          <a:prstGeom prst="rect">
            <a:avLst/>
          </a:prstGeom>
          <a:ln>
            <a:noFill/>
          </a:ln>
        </p:spPr>
      </p:pic>
      <p:pic>
        <p:nvPicPr>
          <p:cNvPr id="14" name="Picture 13" descr="A white text on a black background&#10;&#10;AI-generated content may be incorrect.">
            <a:extLst>
              <a:ext uri="{FF2B5EF4-FFF2-40B4-BE49-F238E27FC236}">
                <a16:creationId xmlns:a16="http://schemas.microsoft.com/office/drawing/2014/main" id="{CE72F788-287E-7D4A-5435-7A20614CE225}"/>
              </a:ext>
            </a:extLst>
          </p:cNvPr>
          <p:cNvPicPr>
            <a:picLocks noChangeAspect="1"/>
          </p:cNvPicPr>
          <p:nvPr/>
        </p:nvPicPr>
        <p:blipFill>
          <a:blip r:embed="rId5"/>
          <a:stretch>
            <a:fillRect/>
          </a:stretch>
        </p:blipFill>
        <p:spPr>
          <a:xfrm>
            <a:off x="10220633" y="383864"/>
            <a:ext cx="1614907" cy="449015"/>
          </a:xfrm>
          <a:prstGeom prst="rect">
            <a:avLst/>
          </a:prstGeom>
          <a:ln>
            <a:noFill/>
          </a:ln>
        </p:spPr>
      </p:pic>
    </p:spTree>
    <p:extLst>
      <p:ext uri="{BB962C8B-B14F-4D97-AF65-F5344CB8AC3E}">
        <p14:creationId xmlns:p14="http://schemas.microsoft.com/office/powerpoint/2010/main" val="4286420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F6844-3DE9-A3FD-51CD-8BDDE92B0AE9}"/>
            </a:ext>
          </a:extLst>
        </p:cNvPr>
        <p:cNvGrpSpPr/>
        <p:nvPr/>
      </p:nvGrpSpPr>
      <p:grpSpPr>
        <a:xfrm>
          <a:off x="0" y="0"/>
          <a:ext cx="0" cy="0"/>
          <a:chOff x="0" y="0"/>
          <a:chExt cx="0" cy="0"/>
        </a:xfrm>
      </p:grpSpPr>
      <p:pic>
        <p:nvPicPr>
          <p:cNvPr id="23" name="Picture 22" descr="A red circle in the dark&#10;&#10;AI-generated content may be incorrect.">
            <a:extLst>
              <a:ext uri="{FF2B5EF4-FFF2-40B4-BE49-F238E27FC236}">
                <a16:creationId xmlns:a16="http://schemas.microsoft.com/office/drawing/2014/main" id="{61DD2254-E640-0724-BE7B-21C074907FF8}"/>
              </a:ext>
            </a:extLst>
          </p:cNvPr>
          <p:cNvPicPr>
            <a:picLocks noChangeAspect="1"/>
          </p:cNvPicPr>
          <p:nvPr/>
        </p:nvPicPr>
        <p:blipFill>
          <a:blip r:embed="rId3">
            <a:extLst>
              <a:ext uri="{28A0092B-C50C-407E-A947-70E740481C1C}">
                <a14:useLocalDpi xmlns:a14="http://schemas.microsoft.com/office/drawing/2010/main"/>
              </a:ext>
            </a:extLst>
          </a:blip>
          <a:srcRect r="-170" b="-197"/>
          <a:stretch/>
        </p:blipFill>
        <p:spPr>
          <a:xfrm rot="5400000">
            <a:off x="7981515" y="307245"/>
            <a:ext cx="4517427" cy="3900974"/>
          </a:xfrm>
          <a:prstGeom prst="rect">
            <a:avLst/>
          </a:prstGeom>
          <a:ln>
            <a:noFill/>
          </a:ln>
        </p:spPr>
      </p:pic>
      <p:pic>
        <p:nvPicPr>
          <p:cNvPr id="21" name="Picture 20" descr="A red circle in the dark&#10;&#10;AI-generated content may be incorrect.">
            <a:extLst>
              <a:ext uri="{FF2B5EF4-FFF2-40B4-BE49-F238E27FC236}">
                <a16:creationId xmlns:a16="http://schemas.microsoft.com/office/drawing/2014/main" id="{E1ED3E05-B3FD-490D-09EA-CD88D547CACF}"/>
              </a:ext>
            </a:extLst>
          </p:cNvPr>
          <p:cNvPicPr>
            <a:picLocks noChangeAspect="1"/>
          </p:cNvPicPr>
          <p:nvPr/>
        </p:nvPicPr>
        <p:blipFill>
          <a:blip r:embed="rId3">
            <a:extLst>
              <a:ext uri="{28A0092B-C50C-407E-A947-70E740481C1C}">
                <a14:useLocalDpi xmlns:a14="http://schemas.microsoft.com/office/drawing/2010/main"/>
              </a:ext>
            </a:extLst>
          </a:blip>
          <a:srcRect r="-170" b="-197"/>
          <a:stretch/>
        </p:blipFill>
        <p:spPr>
          <a:xfrm rot="16200000">
            <a:off x="-309228" y="2647999"/>
            <a:ext cx="4517427" cy="3900974"/>
          </a:xfrm>
          <a:prstGeom prst="rect">
            <a:avLst/>
          </a:prstGeom>
          <a:ln>
            <a:noFill/>
          </a:ln>
        </p:spPr>
      </p:pic>
      <p:sp>
        <p:nvSpPr>
          <p:cNvPr id="9" name="Google Shape;93;p1">
            <a:extLst>
              <a:ext uri="{FF2B5EF4-FFF2-40B4-BE49-F238E27FC236}">
                <a16:creationId xmlns:a16="http://schemas.microsoft.com/office/drawing/2014/main" id="{35484A67-D495-94F2-F54E-4CD232CBAC72}"/>
              </a:ext>
            </a:extLst>
          </p:cNvPr>
          <p:cNvSpPr txBox="1"/>
          <p:nvPr/>
        </p:nvSpPr>
        <p:spPr>
          <a:xfrm>
            <a:off x="839234" y="607361"/>
            <a:ext cx="7972211" cy="523180"/>
          </a:xfrm>
          <a:prstGeom prst="rect">
            <a:avLst/>
          </a:prstGeom>
          <a:noFill/>
          <a:ln>
            <a:noFill/>
          </a:ln>
        </p:spPr>
        <p:txBody>
          <a:bodyPr spcFirstLastPara="1" wrap="square" lIns="91425" tIns="45700" rIns="91425" bIns="45700" anchor="t" anchorCtr="0">
            <a:spAutoFit/>
          </a:bodyPr>
          <a:lstStyle/>
          <a:p>
            <a:r>
              <a:rPr lang="en-US" sz="2800" b="1">
                <a:solidFill>
                  <a:schemeClr val="tx1">
                    <a:lumMod val="75000"/>
                    <a:lumOff val="25000"/>
                  </a:schemeClr>
                </a:solidFill>
                <a:latin typeface="Open Sans"/>
                <a:ea typeface="Open Sans"/>
                <a:cs typeface="Open Sans"/>
              </a:rPr>
              <a:t>Why Trustees Are Under Growing Pressure </a:t>
            </a:r>
          </a:p>
        </p:txBody>
      </p:sp>
      <p:pic>
        <p:nvPicPr>
          <p:cNvPr id="11" name="Picture 10" descr="A close-up of a black background&#10;&#10;AI-generated content may be incorrect.">
            <a:extLst>
              <a:ext uri="{FF2B5EF4-FFF2-40B4-BE49-F238E27FC236}">
                <a16:creationId xmlns:a16="http://schemas.microsoft.com/office/drawing/2014/main" id="{9486D13D-D89A-499B-B2DB-46EE7622BE1A}"/>
              </a:ext>
            </a:extLst>
          </p:cNvPr>
          <p:cNvPicPr>
            <a:picLocks noChangeAspect="1"/>
          </p:cNvPicPr>
          <p:nvPr/>
        </p:nvPicPr>
        <p:blipFill>
          <a:blip r:embed="rId4"/>
          <a:stretch>
            <a:fillRect/>
          </a:stretch>
        </p:blipFill>
        <p:spPr>
          <a:xfrm>
            <a:off x="10220633" y="373473"/>
            <a:ext cx="1614907" cy="469797"/>
          </a:xfrm>
          <a:prstGeom prst="rect">
            <a:avLst/>
          </a:prstGeom>
          <a:ln>
            <a:noFill/>
          </a:ln>
        </p:spPr>
      </p:pic>
      <p:sp>
        <p:nvSpPr>
          <p:cNvPr id="13" name="TextBox 12">
            <a:extLst>
              <a:ext uri="{FF2B5EF4-FFF2-40B4-BE49-F238E27FC236}">
                <a16:creationId xmlns:a16="http://schemas.microsoft.com/office/drawing/2014/main" id="{2AF14996-F1EF-8473-069E-F089D983D05B}"/>
              </a:ext>
            </a:extLst>
          </p:cNvPr>
          <p:cNvSpPr txBox="1"/>
          <p:nvPr/>
        </p:nvSpPr>
        <p:spPr>
          <a:xfrm>
            <a:off x="8305396" y="3776845"/>
            <a:ext cx="302750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B434C"/>
                </a:solidFill>
                <a:ea typeface="+mn-lt"/>
                <a:cs typeface="+mn-lt"/>
              </a:rPr>
              <a:t>Time VS Expectations</a:t>
            </a:r>
            <a:endParaRPr lang="en-US" sz="1600" b="1">
              <a:solidFill>
                <a:srgbClr val="3B434C"/>
              </a:solidFill>
              <a:ea typeface="Calibri"/>
              <a:cs typeface="Calibri"/>
            </a:endParaRPr>
          </a:p>
          <a:p>
            <a:r>
              <a:rPr lang="en-US" sz="1400">
                <a:solidFill>
                  <a:srgbClr val="3B434C"/>
                </a:solidFill>
              </a:rPr>
              <a:t>Governance expectations continue to rise but often lack time or resources. </a:t>
            </a:r>
            <a:r>
              <a:rPr lang="en-US" sz="1400">
                <a:solidFill>
                  <a:srgbClr val="3B434C"/>
                </a:solidFill>
                <a:cs typeface="Segoe UI"/>
              </a:rPr>
              <a:t>​​</a:t>
            </a:r>
            <a:endParaRPr lang="en-US" sz="1400">
              <a:solidFill>
                <a:srgbClr val="3B434C"/>
              </a:solidFill>
              <a:ea typeface="Calibri"/>
              <a:cs typeface="Segoe UI"/>
            </a:endParaRPr>
          </a:p>
        </p:txBody>
      </p:sp>
      <p:pic>
        <p:nvPicPr>
          <p:cNvPr id="4" name="Picture 3" descr="A clock with a red hand&#10;&#10;AI-generated content may be incorrect.">
            <a:extLst>
              <a:ext uri="{FF2B5EF4-FFF2-40B4-BE49-F238E27FC236}">
                <a16:creationId xmlns:a16="http://schemas.microsoft.com/office/drawing/2014/main" id="{EE657BCA-372B-C618-ADF7-25235FACB053}"/>
              </a:ext>
            </a:extLst>
          </p:cNvPr>
          <p:cNvPicPr>
            <a:picLocks noChangeAspect="1"/>
          </p:cNvPicPr>
          <p:nvPr/>
        </p:nvPicPr>
        <p:blipFill>
          <a:blip r:embed="rId5"/>
          <a:stretch>
            <a:fillRect/>
          </a:stretch>
        </p:blipFill>
        <p:spPr>
          <a:xfrm>
            <a:off x="7551156" y="3829318"/>
            <a:ext cx="660705" cy="660705"/>
          </a:xfrm>
          <a:prstGeom prst="rect">
            <a:avLst/>
          </a:prstGeom>
          <a:ln>
            <a:noFill/>
          </a:ln>
        </p:spPr>
      </p:pic>
      <p:sp>
        <p:nvSpPr>
          <p:cNvPr id="3" name="Google Shape;94;p1">
            <a:extLst>
              <a:ext uri="{FF2B5EF4-FFF2-40B4-BE49-F238E27FC236}">
                <a16:creationId xmlns:a16="http://schemas.microsoft.com/office/drawing/2014/main" id="{C6613963-AF07-3445-7E28-E51E0B2858F8}"/>
              </a:ext>
            </a:extLst>
          </p:cNvPr>
          <p:cNvSpPr txBox="1"/>
          <p:nvPr/>
        </p:nvSpPr>
        <p:spPr>
          <a:xfrm>
            <a:off x="1281506" y="2524922"/>
            <a:ext cx="2483252" cy="778526"/>
          </a:xfrm>
          <a:prstGeom prst="rect">
            <a:avLst/>
          </a:prstGeom>
          <a:noFill/>
          <a:ln>
            <a:noFill/>
          </a:ln>
        </p:spPr>
        <p:txBody>
          <a:bodyPr spcFirstLastPara="1" wrap="square" lIns="91425" tIns="45700" rIns="91425" bIns="45700" anchor="t" anchorCtr="0">
            <a:spAutoFit/>
          </a:bodyPr>
          <a:lstStyle/>
          <a:p>
            <a:r>
              <a:rPr lang="en-US" sz="1600" b="1">
                <a:solidFill>
                  <a:srgbClr val="3B434C"/>
                </a:solidFill>
                <a:ea typeface="+mn-lt"/>
                <a:cs typeface="+mn-lt"/>
              </a:rPr>
              <a:t>Real Time Data</a:t>
            </a:r>
            <a:endParaRPr lang="en-US" sz="1600" b="1">
              <a:solidFill>
                <a:srgbClr val="3B434C"/>
              </a:solidFill>
              <a:ea typeface="Calibri"/>
              <a:cs typeface="Calibri"/>
            </a:endParaRPr>
          </a:p>
          <a:p>
            <a:r>
              <a:rPr lang="en-US" sz="1400">
                <a:solidFill>
                  <a:srgbClr val="3B434C"/>
                </a:solidFill>
              </a:rPr>
              <a:t>Donors, regulators, and funders demand greater transparency. </a:t>
            </a:r>
            <a:endParaRPr lang="en-US" sz="1400">
              <a:solidFill>
                <a:srgbClr val="3B434C"/>
              </a:solidFill>
              <a:ea typeface="Calibri" panose="020F0502020204030204"/>
              <a:cs typeface="Calibri" panose="020F0502020204030204"/>
            </a:endParaRPr>
          </a:p>
        </p:txBody>
      </p:sp>
      <p:sp>
        <p:nvSpPr>
          <p:cNvPr id="6" name="TextBox 5">
            <a:extLst>
              <a:ext uri="{FF2B5EF4-FFF2-40B4-BE49-F238E27FC236}">
                <a16:creationId xmlns:a16="http://schemas.microsoft.com/office/drawing/2014/main" id="{689632E8-0C6B-E8DA-66BE-D9CB3D8DD62B}"/>
              </a:ext>
            </a:extLst>
          </p:cNvPr>
          <p:cNvSpPr txBox="1"/>
          <p:nvPr/>
        </p:nvSpPr>
        <p:spPr>
          <a:xfrm>
            <a:off x="4780386" y="2527204"/>
            <a:ext cx="260771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B434C"/>
                </a:solidFill>
                <a:ea typeface="+mn-lt"/>
                <a:cs typeface="+mn-lt"/>
              </a:rPr>
              <a:t>Financial Planning </a:t>
            </a:r>
            <a:endParaRPr lang="en-US" sz="1600" b="1">
              <a:solidFill>
                <a:srgbClr val="3B434C"/>
              </a:solidFill>
              <a:ea typeface="Calibri"/>
              <a:cs typeface="Calibri"/>
            </a:endParaRPr>
          </a:p>
          <a:p>
            <a:r>
              <a:rPr lang="en-US" sz="1400">
                <a:solidFill>
                  <a:srgbClr val="3B434C"/>
                </a:solidFill>
              </a:rPr>
              <a:t>Trustees are expected to provide stronger financial oversight. </a:t>
            </a:r>
            <a:r>
              <a:rPr lang="en-US" sz="1400">
                <a:solidFill>
                  <a:srgbClr val="3B434C"/>
                </a:solidFill>
                <a:cs typeface="Segoe UI"/>
              </a:rPr>
              <a:t>​</a:t>
            </a:r>
            <a:endParaRPr lang="en-US" sz="1400">
              <a:solidFill>
                <a:srgbClr val="3B434C"/>
              </a:solidFill>
              <a:ea typeface="Calibri"/>
              <a:cs typeface="Segoe UI"/>
            </a:endParaRPr>
          </a:p>
        </p:txBody>
      </p:sp>
      <p:sp>
        <p:nvSpPr>
          <p:cNvPr id="8" name="Google Shape;94;p1">
            <a:extLst>
              <a:ext uri="{FF2B5EF4-FFF2-40B4-BE49-F238E27FC236}">
                <a16:creationId xmlns:a16="http://schemas.microsoft.com/office/drawing/2014/main" id="{A357407D-394C-7461-4AAE-EFED9441694C}"/>
              </a:ext>
            </a:extLst>
          </p:cNvPr>
          <p:cNvSpPr txBox="1"/>
          <p:nvPr/>
        </p:nvSpPr>
        <p:spPr>
          <a:xfrm>
            <a:off x="1281506" y="3765438"/>
            <a:ext cx="2099970" cy="787651"/>
          </a:xfrm>
          <a:prstGeom prst="rect">
            <a:avLst/>
          </a:prstGeom>
          <a:noFill/>
          <a:ln>
            <a:noFill/>
          </a:ln>
        </p:spPr>
        <p:txBody>
          <a:bodyPr spcFirstLastPara="1" wrap="square" lIns="91425" tIns="45700" rIns="91425" bIns="45700" anchor="t" anchorCtr="0">
            <a:spAutoFit/>
          </a:bodyPr>
          <a:lstStyle/>
          <a:p>
            <a:r>
              <a:rPr lang="en-US" sz="1600" b="1">
                <a:solidFill>
                  <a:srgbClr val="3B434C"/>
                </a:solidFill>
                <a:ea typeface="+mn-lt"/>
                <a:cs typeface="+mn-lt"/>
              </a:rPr>
              <a:t>Increased Expectation</a:t>
            </a:r>
          </a:p>
          <a:p>
            <a:r>
              <a:rPr lang="en-US" sz="1400">
                <a:solidFill>
                  <a:srgbClr val="3B434C"/>
                </a:solidFill>
              </a:rPr>
              <a:t>Increased regulatory and audit expectations. </a:t>
            </a:r>
            <a:endParaRPr lang="en-US" sz="1400">
              <a:solidFill>
                <a:srgbClr val="3B434C"/>
              </a:solidFill>
              <a:ea typeface="Calibri" panose="020F0502020204030204"/>
              <a:cs typeface="Calibri" panose="020F0502020204030204"/>
            </a:endParaRPr>
          </a:p>
        </p:txBody>
      </p:sp>
      <p:sp>
        <p:nvSpPr>
          <p:cNvPr id="10" name="TextBox 9">
            <a:extLst>
              <a:ext uri="{FF2B5EF4-FFF2-40B4-BE49-F238E27FC236}">
                <a16:creationId xmlns:a16="http://schemas.microsoft.com/office/drawing/2014/main" id="{4F039A24-E056-0871-0E77-2C1CBC233EA9}"/>
              </a:ext>
            </a:extLst>
          </p:cNvPr>
          <p:cNvSpPr txBox="1"/>
          <p:nvPr/>
        </p:nvSpPr>
        <p:spPr>
          <a:xfrm>
            <a:off x="4780386" y="3776845"/>
            <a:ext cx="2429772" cy="764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B434C"/>
                </a:solidFill>
                <a:ea typeface="+mn-lt"/>
                <a:cs typeface="+mn-lt"/>
              </a:rPr>
              <a:t>Disconnected Systems </a:t>
            </a:r>
            <a:endParaRPr lang="en-US" sz="1600" b="1">
              <a:solidFill>
                <a:srgbClr val="3B434C"/>
              </a:solidFill>
              <a:ea typeface="Calibri"/>
              <a:cs typeface="Calibri"/>
            </a:endParaRPr>
          </a:p>
          <a:p>
            <a:r>
              <a:rPr lang="en-US" sz="1400">
                <a:solidFill>
                  <a:srgbClr val="3B434C"/>
                </a:solidFill>
              </a:rPr>
              <a:t>Adopting too many digital tools can cause complexity.  </a:t>
            </a:r>
            <a:r>
              <a:rPr lang="en-US" sz="1400">
                <a:solidFill>
                  <a:srgbClr val="3B434C"/>
                </a:solidFill>
                <a:cs typeface="Segoe UI"/>
              </a:rPr>
              <a:t>​</a:t>
            </a:r>
            <a:endParaRPr lang="en-US" sz="1400">
              <a:solidFill>
                <a:srgbClr val="3B434C"/>
              </a:solidFill>
              <a:ea typeface="Calibri"/>
              <a:cs typeface="Segoe UI"/>
            </a:endParaRPr>
          </a:p>
        </p:txBody>
      </p:sp>
      <p:pic>
        <p:nvPicPr>
          <p:cNvPr id="5" name="Picture 4" descr="A graphic of a graph&#10;&#10;AI-generated content may be incorrect.">
            <a:extLst>
              <a:ext uri="{FF2B5EF4-FFF2-40B4-BE49-F238E27FC236}">
                <a16:creationId xmlns:a16="http://schemas.microsoft.com/office/drawing/2014/main" id="{CC2D5510-6DAE-1609-88E6-6E77B5152CBB}"/>
              </a:ext>
            </a:extLst>
          </p:cNvPr>
          <p:cNvPicPr>
            <a:picLocks noChangeAspect="1"/>
          </p:cNvPicPr>
          <p:nvPr/>
        </p:nvPicPr>
        <p:blipFill>
          <a:blip r:embed="rId6"/>
          <a:stretch>
            <a:fillRect/>
          </a:stretch>
        </p:blipFill>
        <p:spPr>
          <a:xfrm>
            <a:off x="554958" y="2581958"/>
            <a:ext cx="660705" cy="660705"/>
          </a:xfrm>
          <a:prstGeom prst="rect">
            <a:avLst/>
          </a:prstGeom>
          <a:ln>
            <a:noFill/>
          </a:ln>
        </p:spPr>
      </p:pic>
      <p:pic>
        <p:nvPicPr>
          <p:cNvPr id="12" name="Picture 11" descr="A clipboard with a checklist&#10;&#10;AI-generated content may be incorrect.">
            <a:extLst>
              <a:ext uri="{FF2B5EF4-FFF2-40B4-BE49-F238E27FC236}">
                <a16:creationId xmlns:a16="http://schemas.microsoft.com/office/drawing/2014/main" id="{48066C0F-2D17-07E4-45D8-EBD9C1E42F9E}"/>
              </a:ext>
            </a:extLst>
          </p:cNvPr>
          <p:cNvPicPr>
            <a:picLocks noChangeAspect="1"/>
          </p:cNvPicPr>
          <p:nvPr/>
        </p:nvPicPr>
        <p:blipFill>
          <a:blip r:embed="rId7"/>
          <a:stretch>
            <a:fillRect/>
          </a:stretch>
        </p:blipFill>
        <p:spPr>
          <a:xfrm>
            <a:off x="4016269" y="2581958"/>
            <a:ext cx="665268" cy="665268"/>
          </a:xfrm>
          <a:prstGeom prst="rect">
            <a:avLst/>
          </a:prstGeom>
          <a:ln>
            <a:noFill/>
          </a:ln>
        </p:spPr>
      </p:pic>
      <p:pic>
        <p:nvPicPr>
          <p:cNvPr id="14" name="Picture 13" descr="A red and black triangle with a exclamation mark&#10;&#10;AI-generated content may be incorrect.">
            <a:extLst>
              <a:ext uri="{FF2B5EF4-FFF2-40B4-BE49-F238E27FC236}">
                <a16:creationId xmlns:a16="http://schemas.microsoft.com/office/drawing/2014/main" id="{904B205B-F1BE-EE7E-9BDD-115F2C7127A6}"/>
              </a:ext>
            </a:extLst>
          </p:cNvPr>
          <p:cNvPicPr>
            <a:picLocks noChangeAspect="1"/>
          </p:cNvPicPr>
          <p:nvPr/>
        </p:nvPicPr>
        <p:blipFill>
          <a:blip r:embed="rId8"/>
          <a:stretch>
            <a:fillRect/>
          </a:stretch>
        </p:blipFill>
        <p:spPr>
          <a:xfrm>
            <a:off x="4016269" y="3829318"/>
            <a:ext cx="660705" cy="660705"/>
          </a:xfrm>
          <a:prstGeom prst="rect">
            <a:avLst/>
          </a:prstGeom>
          <a:ln>
            <a:noFill/>
          </a:ln>
        </p:spPr>
      </p:pic>
      <p:pic>
        <p:nvPicPr>
          <p:cNvPr id="15" name="Picture 14">
            <a:extLst>
              <a:ext uri="{FF2B5EF4-FFF2-40B4-BE49-F238E27FC236}">
                <a16:creationId xmlns:a16="http://schemas.microsoft.com/office/drawing/2014/main" id="{E02FC0BE-58FD-C75E-DF9D-DC3DD4617936}"/>
              </a:ext>
            </a:extLst>
          </p:cNvPr>
          <p:cNvPicPr>
            <a:picLocks noChangeAspect="1"/>
          </p:cNvPicPr>
          <p:nvPr/>
        </p:nvPicPr>
        <p:blipFill>
          <a:blip r:embed="rId9"/>
          <a:stretch>
            <a:fillRect/>
          </a:stretch>
        </p:blipFill>
        <p:spPr>
          <a:xfrm>
            <a:off x="554958" y="3829318"/>
            <a:ext cx="660705" cy="660705"/>
          </a:xfrm>
          <a:prstGeom prst="rect">
            <a:avLst/>
          </a:prstGeom>
          <a:ln>
            <a:noFill/>
          </a:ln>
        </p:spPr>
      </p:pic>
      <p:sp>
        <p:nvSpPr>
          <p:cNvPr id="2" name="TextBox 1">
            <a:extLst>
              <a:ext uri="{FF2B5EF4-FFF2-40B4-BE49-F238E27FC236}">
                <a16:creationId xmlns:a16="http://schemas.microsoft.com/office/drawing/2014/main" id="{792E44AA-CED8-A82D-AC17-E311038F1B35}"/>
              </a:ext>
            </a:extLst>
          </p:cNvPr>
          <p:cNvSpPr txBox="1"/>
          <p:nvPr/>
        </p:nvSpPr>
        <p:spPr>
          <a:xfrm>
            <a:off x="4780386" y="4989930"/>
            <a:ext cx="261684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B434C"/>
                </a:solidFill>
                <a:ea typeface="+mn-lt"/>
                <a:cs typeface="+mn-lt"/>
              </a:rPr>
              <a:t>AI Adoption</a:t>
            </a:r>
            <a:endParaRPr lang="en-US" sz="1600" b="1">
              <a:solidFill>
                <a:srgbClr val="3B434C"/>
              </a:solidFill>
              <a:ea typeface="Calibri"/>
              <a:cs typeface="Calibri"/>
            </a:endParaRPr>
          </a:p>
          <a:p>
            <a:r>
              <a:rPr lang="en-US" sz="1400">
                <a:solidFill>
                  <a:srgbClr val="3B434C"/>
                </a:solidFill>
                <a:ea typeface="+mn-lt"/>
                <a:cs typeface="+mn-lt"/>
              </a:rPr>
              <a:t>Increasing pressure to approve or use systems with AI capabilities.</a:t>
            </a:r>
            <a:endParaRPr lang="en-US" sz="1400">
              <a:solidFill>
                <a:srgbClr val="3B434C"/>
              </a:solidFill>
              <a:ea typeface="Calibri"/>
              <a:cs typeface="Segoe UI"/>
            </a:endParaRPr>
          </a:p>
        </p:txBody>
      </p:sp>
      <p:pic>
        <p:nvPicPr>
          <p:cNvPr id="16" name="Picture 15" descr="A logo of a computer chip&#10;&#10;AI-generated content may be incorrect.">
            <a:extLst>
              <a:ext uri="{FF2B5EF4-FFF2-40B4-BE49-F238E27FC236}">
                <a16:creationId xmlns:a16="http://schemas.microsoft.com/office/drawing/2014/main" id="{0DC31A77-379F-2115-0053-339FC216F689}"/>
              </a:ext>
            </a:extLst>
          </p:cNvPr>
          <p:cNvPicPr>
            <a:picLocks noChangeAspect="1"/>
          </p:cNvPicPr>
          <p:nvPr/>
        </p:nvPicPr>
        <p:blipFill>
          <a:blip r:embed="rId10"/>
          <a:stretch>
            <a:fillRect/>
          </a:stretch>
        </p:blipFill>
        <p:spPr>
          <a:xfrm>
            <a:off x="4016269" y="5044684"/>
            <a:ext cx="660705" cy="660705"/>
          </a:xfrm>
          <a:prstGeom prst="rect">
            <a:avLst/>
          </a:prstGeom>
          <a:ln>
            <a:noFill/>
          </a:ln>
        </p:spPr>
      </p:pic>
      <p:sp>
        <p:nvSpPr>
          <p:cNvPr id="17" name="TextBox 16">
            <a:extLst>
              <a:ext uri="{FF2B5EF4-FFF2-40B4-BE49-F238E27FC236}">
                <a16:creationId xmlns:a16="http://schemas.microsoft.com/office/drawing/2014/main" id="{A9548D16-7E98-96E5-0172-C9E6E57A9FF3}"/>
              </a:ext>
            </a:extLst>
          </p:cNvPr>
          <p:cNvSpPr txBox="1"/>
          <p:nvPr/>
        </p:nvSpPr>
        <p:spPr>
          <a:xfrm>
            <a:off x="8305396" y="2539330"/>
            <a:ext cx="350401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B434C"/>
                </a:solidFill>
                <a:ea typeface="+mn-lt"/>
                <a:cs typeface="+mn-lt"/>
              </a:rPr>
              <a:t>Security and Data Protection</a:t>
            </a:r>
            <a:endParaRPr lang="en-US" sz="1600">
              <a:solidFill>
                <a:srgbClr val="3B434C"/>
              </a:solidFill>
              <a:ea typeface="+mn-lt"/>
              <a:cs typeface="Segoe UI"/>
            </a:endParaRPr>
          </a:p>
          <a:p>
            <a:r>
              <a:rPr lang="en-US" sz="1400">
                <a:solidFill>
                  <a:srgbClr val="3B434C"/>
                </a:solidFill>
                <a:ea typeface="+mn-lt"/>
                <a:cs typeface="+mn-lt"/>
              </a:rPr>
              <a:t>Digital tools must meet security and compliance needs, not just operational ones.</a:t>
            </a:r>
            <a:endParaRPr lang="en-US" sz="1400">
              <a:solidFill>
                <a:srgbClr val="3B434C"/>
              </a:solidFill>
              <a:ea typeface="Calibri"/>
              <a:cs typeface="Calibri"/>
            </a:endParaRPr>
          </a:p>
        </p:txBody>
      </p:sp>
      <p:pic>
        <p:nvPicPr>
          <p:cNvPr id="18" name="Picture 17" descr="A logo of a shield with a lock&#10;&#10;AI-generated content may be incorrect.">
            <a:extLst>
              <a:ext uri="{FF2B5EF4-FFF2-40B4-BE49-F238E27FC236}">
                <a16:creationId xmlns:a16="http://schemas.microsoft.com/office/drawing/2014/main" id="{F900F26E-3E93-A141-D497-A3C5BAD18BC4}"/>
              </a:ext>
            </a:extLst>
          </p:cNvPr>
          <p:cNvPicPr>
            <a:picLocks noChangeAspect="1"/>
          </p:cNvPicPr>
          <p:nvPr/>
        </p:nvPicPr>
        <p:blipFill>
          <a:blip r:embed="rId11"/>
          <a:stretch>
            <a:fillRect/>
          </a:stretch>
        </p:blipFill>
        <p:spPr>
          <a:xfrm>
            <a:off x="7551156" y="2651362"/>
            <a:ext cx="660705" cy="660705"/>
          </a:xfrm>
          <a:prstGeom prst="rect">
            <a:avLst/>
          </a:prstGeom>
          <a:ln>
            <a:noFill/>
          </a:ln>
        </p:spPr>
      </p:pic>
      <p:sp>
        <p:nvSpPr>
          <p:cNvPr id="20" name="AutoShape 4">
            <a:extLst>
              <a:ext uri="{FF2B5EF4-FFF2-40B4-BE49-F238E27FC236}">
                <a16:creationId xmlns:a16="http://schemas.microsoft.com/office/drawing/2014/main" id="{77A39670-4B77-9325-7276-C2ADB5F41972}"/>
              </a:ext>
            </a:extLst>
          </p:cNvPr>
          <p:cNvSpPr/>
          <p:nvPr/>
        </p:nvSpPr>
        <p:spPr>
          <a:xfrm flipV="1">
            <a:off x="958673" y="130534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820329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E456B-C54C-954E-A577-2D5B6560B444}"/>
            </a:ext>
          </a:extLst>
        </p:cNvPr>
        <p:cNvGrpSpPr/>
        <p:nvPr/>
      </p:nvGrpSpPr>
      <p:grpSpPr>
        <a:xfrm>
          <a:off x="0" y="0"/>
          <a:ext cx="0" cy="0"/>
          <a:chOff x="0" y="0"/>
          <a:chExt cx="0" cy="0"/>
        </a:xfrm>
      </p:grpSpPr>
      <p:pic>
        <p:nvPicPr>
          <p:cNvPr id="17" name="Picture 16" descr="A close-up of a black background&#10;&#10;AI-generated content may be incorrect.">
            <a:extLst>
              <a:ext uri="{FF2B5EF4-FFF2-40B4-BE49-F238E27FC236}">
                <a16:creationId xmlns:a16="http://schemas.microsoft.com/office/drawing/2014/main" id="{4B58C573-ECE6-A0C0-F0F0-444D31CB5F7E}"/>
              </a:ext>
            </a:extLst>
          </p:cNvPr>
          <p:cNvPicPr>
            <a:picLocks noChangeAspect="1"/>
          </p:cNvPicPr>
          <p:nvPr/>
        </p:nvPicPr>
        <p:blipFill>
          <a:blip r:embed="rId3"/>
          <a:stretch>
            <a:fillRect/>
          </a:stretch>
        </p:blipFill>
        <p:spPr>
          <a:xfrm>
            <a:off x="10220633" y="373473"/>
            <a:ext cx="1614907" cy="469797"/>
          </a:xfrm>
          <a:prstGeom prst="rect">
            <a:avLst/>
          </a:prstGeom>
          <a:ln>
            <a:noFill/>
          </a:ln>
        </p:spPr>
      </p:pic>
      <p:grpSp>
        <p:nvGrpSpPr>
          <p:cNvPr id="24" name="Group 23">
            <a:extLst>
              <a:ext uri="{FF2B5EF4-FFF2-40B4-BE49-F238E27FC236}">
                <a16:creationId xmlns:a16="http://schemas.microsoft.com/office/drawing/2014/main" id="{C96E2549-1511-9E0A-7CE5-DCEF621B1278}"/>
              </a:ext>
            </a:extLst>
          </p:cNvPr>
          <p:cNvGrpSpPr/>
          <p:nvPr/>
        </p:nvGrpSpPr>
        <p:grpSpPr>
          <a:xfrm>
            <a:off x="0" y="6287579"/>
            <a:ext cx="12218895" cy="575900"/>
            <a:chOff x="0" y="9424230"/>
            <a:chExt cx="18288000" cy="862770"/>
          </a:xfrm>
        </p:grpSpPr>
        <p:grpSp>
          <p:nvGrpSpPr>
            <p:cNvPr id="20" name="Group 19">
              <a:extLst>
                <a:ext uri="{FF2B5EF4-FFF2-40B4-BE49-F238E27FC236}">
                  <a16:creationId xmlns:a16="http://schemas.microsoft.com/office/drawing/2014/main" id="{E9DFB881-9680-1E2E-BFD3-1F87B3E7ABAD}"/>
                </a:ext>
              </a:extLst>
            </p:cNvPr>
            <p:cNvGrpSpPr/>
            <p:nvPr/>
          </p:nvGrpSpPr>
          <p:grpSpPr>
            <a:xfrm rot="-5400000">
              <a:off x="12923848" y="4922848"/>
              <a:ext cx="862770" cy="9865534"/>
              <a:chOff x="12923848" y="4922848"/>
              <a:chExt cx="3786082" cy="43292809"/>
            </a:xfrm>
            <a:solidFill>
              <a:srgbClr val="EE5456"/>
            </a:solidFill>
          </p:grpSpPr>
          <p:sp>
            <p:nvSpPr>
              <p:cNvPr id="23" name="Freeform 6">
                <a:extLst>
                  <a:ext uri="{FF2B5EF4-FFF2-40B4-BE49-F238E27FC236}">
                    <a16:creationId xmlns:a16="http://schemas.microsoft.com/office/drawing/2014/main" id="{5FBC11D8-D7E0-65EC-3B87-80292E0D6CE6}"/>
                  </a:ext>
                </a:extLst>
              </p:cNvPr>
              <p:cNvSpPr/>
              <p:nvPr/>
            </p:nvSpPr>
            <p:spPr>
              <a:xfrm>
                <a:off x="12923848" y="4922848"/>
                <a:ext cx="3786082" cy="43292809"/>
              </a:xfrm>
              <a:custGeom>
                <a:avLst/>
                <a:gdLst/>
                <a:ahLst/>
                <a:cxnLst/>
                <a:rect l="l" t="t" r="r" b="b"/>
                <a:pathLst>
                  <a:path w="3786082" h="43292809">
                    <a:moveTo>
                      <a:pt x="3786082" y="43292809"/>
                    </a:moveTo>
                    <a:lnTo>
                      <a:pt x="0" y="43292809"/>
                    </a:lnTo>
                    <a:lnTo>
                      <a:pt x="0" y="0"/>
                    </a:lnTo>
                    <a:lnTo>
                      <a:pt x="3786082" y="43292809"/>
                    </a:lnTo>
                    <a:close/>
                  </a:path>
                </a:pathLst>
              </a:custGeom>
              <a:grp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grpSp>
          <p:nvGrpSpPr>
            <p:cNvPr id="21" name="Group 20">
              <a:extLst>
                <a:ext uri="{FF2B5EF4-FFF2-40B4-BE49-F238E27FC236}">
                  <a16:creationId xmlns:a16="http://schemas.microsoft.com/office/drawing/2014/main" id="{AE96D2D4-37DB-5967-34B2-E6DEAD40D331}"/>
                </a:ext>
              </a:extLst>
            </p:cNvPr>
            <p:cNvGrpSpPr/>
            <p:nvPr/>
          </p:nvGrpSpPr>
          <p:grpSpPr>
            <a:xfrm>
              <a:off x="0" y="9431572"/>
              <a:ext cx="9741843" cy="855428"/>
              <a:chOff x="0" y="9431572"/>
              <a:chExt cx="33420469" cy="2934642"/>
            </a:xfrm>
            <a:solidFill>
              <a:srgbClr val="EE5456"/>
            </a:solidFill>
          </p:grpSpPr>
          <p:sp>
            <p:nvSpPr>
              <p:cNvPr id="22" name="Freeform 8">
                <a:extLst>
                  <a:ext uri="{FF2B5EF4-FFF2-40B4-BE49-F238E27FC236}">
                    <a16:creationId xmlns:a16="http://schemas.microsoft.com/office/drawing/2014/main" id="{67DAF81B-F7F1-1887-CEF9-E253B321DFFB}"/>
                  </a:ext>
                </a:extLst>
              </p:cNvPr>
              <p:cNvSpPr/>
              <p:nvPr/>
            </p:nvSpPr>
            <p:spPr>
              <a:xfrm>
                <a:off x="0" y="9431572"/>
                <a:ext cx="33420469" cy="2934642"/>
              </a:xfrm>
              <a:custGeom>
                <a:avLst/>
                <a:gdLst/>
                <a:ahLst/>
                <a:cxnLst/>
                <a:rect l="l" t="t" r="r" b="b"/>
                <a:pathLst>
                  <a:path w="33420469" h="2934642">
                    <a:moveTo>
                      <a:pt x="33420469" y="2934642"/>
                    </a:moveTo>
                    <a:lnTo>
                      <a:pt x="0" y="2934642"/>
                    </a:lnTo>
                    <a:lnTo>
                      <a:pt x="0" y="0"/>
                    </a:lnTo>
                    <a:lnTo>
                      <a:pt x="33420469" y="2934642"/>
                    </a:lnTo>
                    <a:close/>
                  </a:path>
                </a:pathLst>
              </a:custGeom>
              <a:gr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grpSp>
      <p:sp>
        <p:nvSpPr>
          <p:cNvPr id="2" name="TextBox 1">
            <a:extLst>
              <a:ext uri="{FF2B5EF4-FFF2-40B4-BE49-F238E27FC236}">
                <a16:creationId xmlns:a16="http://schemas.microsoft.com/office/drawing/2014/main" id="{1EF65C3D-F75B-0C71-510E-05F315632351}"/>
              </a:ext>
            </a:extLst>
          </p:cNvPr>
          <p:cNvSpPr txBox="1"/>
          <p:nvPr/>
        </p:nvSpPr>
        <p:spPr>
          <a:xfrm>
            <a:off x="536229" y="4866339"/>
            <a:ext cx="2679820" cy="523220"/>
          </a:xfrm>
          <a:prstGeom prst="rect">
            <a:avLst/>
          </a:prstGeom>
          <a:noFill/>
        </p:spPr>
        <p:txBody>
          <a:bodyPr wrap="square" lIns="91440" tIns="45720" rIns="91440" bIns="45720" rtlCol="0" anchor="t">
            <a:spAutoFit/>
          </a:bodyPr>
          <a:lstStyle/>
          <a:p>
            <a:pPr algn="ctr"/>
            <a:r>
              <a:rPr lang="en-US" sz="1400" b="1">
                <a:solidFill>
                  <a:srgbClr val="ED5455"/>
                </a:solidFill>
                <a:latin typeface="Open Sans"/>
                <a:ea typeface="+mn-lt"/>
                <a:cs typeface="+mn-lt"/>
              </a:rPr>
              <a:t>96%</a:t>
            </a:r>
            <a:r>
              <a:rPr lang="en-US" sz="1400" b="1">
                <a:solidFill>
                  <a:srgbClr val="EE5456"/>
                </a:solidFill>
                <a:latin typeface="Open Sans"/>
                <a:ea typeface="+mn-lt"/>
                <a:cs typeface="+mn-lt"/>
              </a:rPr>
              <a:t> </a:t>
            </a:r>
            <a:r>
              <a:rPr lang="en-US" sz="1400" b="1">
                <a:solidFill>
                  <a:schemeClr val="tx1">
                    <a:lumMod val="75000"/>
                    <a:lumOff val="25000"/>
                  </a:schemeClr>
                </a:solidFill>
                <a:latin typeface="Open Sans"/>
                <a:ea typeface="Open Sans"/>
                <a:cs typeface="Open Sans"/>
              </a:rPr>
              <a:t>of charities regret a finance software decision.  </a:t>
            </a:r>
          </a:p>
        </p:txBody>
      </p:sp>
      <p:sp>
        <p:nvSpPr>
          <p:cNvPr id="3" name="TextBox 2">
            <a:extLst>
              <a:ext uri="{FF2B5EF4-FFF2-40B4-BE49-F238E27FC236}">
                <a16:creationId xmlns:a16="http://schemas.microsoft.com/office/drawing/2014/main" id="{2307C84C-E228-DEEB-249A-DF1764F8A7A2}"/>
              </a:ext>
            </a:extLst>
          </p:cNvPr>
          <p:cNvSpPr txBox="1"/>
          <p:nvPr/>
        </p:nvSpPr>
        <p:spPr>
          <a:xfrm>
            <a:off x="3520441" y="4866339"/>
            <a:ext cx="2477205" cy="523220"/>
          </a:xfrm>
          <a:prstGeom prst="rect">
            <a:avLst/>
          </a:prstGeom>
          <a:noFill/>
        </p:spPr>
        <p:txBody>
          <a:bodyPr wrap="square" lIns="91440" tIns="45720" rIns="91440" bIns="45720" rtlCol="0" anchor="t">
            <a:spAutoFit/>
          </a:bodyPr>
          <a:lstStyle/>
          <a:p>
            <a:pPr algn="ctr"/>
            <a:r>
              <a:rPr lang="en-US" sz="1400" b="1">
                <a:solidFill>
                  <a:srgbClr val="ED5455"/>
                </a:solidFill>
                <a:latin typeface="Open Sans"/>
                <a:ea typeface="+mn-lt"/>
                <a:cs typeface="+mn-lt"/>
              </a:rPr>
              <a:t>97%</a:t>
            </a:r>
            <a:r>
              <a:rPr lang="en-US" sz="1400" b="1">
                <a:latin typeface="Open Sans"/>
                <a:ea typeface="+mn-lt"/>
                <a:cs typeface="+mn-lt"/>
              </a:rPr>
              <a:t> </a:t>
            </a:r>
            <a:r>
              <a:rPr lang="en-US" sz="1400" b="1">
                <a:solidFill>
                  <a:srgbClr val="404040"/>
                </a:solidFill>
                <a:latin typeface="Open Sans"/>
                <a:ea typeface="+mn-lt"/>
                <a:cs typeface="+mn-lt"/>
              </a:rPr>
              <a:t>experienced hidden or unexpected costs.</a:t>
            </a:r>
            <a:endParaRPr lang="en-US" sz="1400" b="1">
              <a:solidFill>
                <a:srgbClr val="404040"/>
              </a:solidFill>
              <a:latin typeface="Open Sans"/>
              <a:ea typeface="Calibri"/>
              <a:cs typeface="Calibri"/>
            </a:endParaRPr>
          </a:p>
        </p:txBody>
      </p:sp>
      <p:sp>
        <p:nvSpPr>
          <p:cNvPr id="4" name="TextBox 3">
            <a:extLst>
              <a:ext uri="{FF2B5EF4-FFF2-40B4-BE49-F238E27FC236}">
                <a16:creationId xmlns:a16="http://schemas.microsoft.com/office/drawing/2014/main" id="{68806EEB-78D9-1D36-1F03-4B58074E1DE7}"/>
              </a:ext>
            </a:extLst>
          </p:cNvPr>
          <p:cNvSpPr txBox="1"/>
          <p:nvPr/>
        </p:nvSpPr>
        <p:spPr>
          <a:xfrm>
            <a:off x="6432568" y="4866339"/>
            <a:ext cx="2179121" cy="738664"/>
          </a:xfrm>
          <a:prstGeom prst="rect">
            <a:avLst/>
          </a:prstGeom>
          <a:noFill/>
        </p:spPr>
        <p:txBody>
          <a:bodyPr wrap="square" lIns="91440" tIns="45720" rIns="91440" bIns="45720" rtlCol="0" anchor="t">
            <a:spAutoFit/>
          </a:bodyPr>
          <a:lstStyle/>
          <a:p>
            <a:pPr algn="ctr"/>
            <a:r>
              <a:rPr lang="en-US" sz="1400" b="1">
                <a:solidFill>
                  <a:srgbClr val="ED5455"/>
                </a:solidFill>
                <a:latin typeface="Open Sans"/>
                <a:ea typeface="+mn-lt"/>
                <a:cs typeface="+mn-lt"/>
              </a:rPr>
              <a:t>Two Thirds (2/3) </a:t>
            </a:r>
            <a:r>
              <a:rPr lang="en-US" sz="1400" b="1">
                <a:solidFill>
                  <a:srgbClr val="404040"/>
                </a:solidFill>
                <a:latin typeface="Open Sans"/>
                <a:ea typeface="+mn-lt"/>
                <a:cs typeface="+mn-lt"/>
              </a:rPr>
              <a:t>found implementation stressful for teams.</a:t>
            </a:r>
            <a:endParaRPr lang="en-US" sz="1400" b="1">
              <a:solidFill>
                <a:srgbClr val="404040"/>
              </a:solidFill>
              <a:latin typeface="Open Sans"/>
              <a:ea typeface="Calibri"/>
              <a:cs typeface="Calibri"/>
            </a:endParaRPr>
          </a:p>
        </p:txBody>
      </p:sp>
      <p:sp>
        <p:nvSpPr>
          <p:cNvPr id="6" name="TextBox 5">
            <a:extLst>
              <a:ext uri="{FF2B5EF4-FFF2-40B4-BE49-F238E27FC236}">
                <a16:creationId xmlns:a16="http://schemas.microsoft.com/office/drawing/2014/main" id="{DB794772-6927-155F-57C1-DE7AD8625768}"/>
              </a:ext>
            </a:extLst>
          </p:cNvPr>
          <p:cNvSpPr txBox="1"/>
          <p:nvPr/>
        </p:nvSpPr>
        <p:spPr>
          <a:xfrm>
            <a:off x="9243299" y="4866339"/>
            <a:ext cx="2194483" cy="523220"/>
          </a:xfrm>
          <a:prstGeom prst="rect">
            <a:avLst/>
          </a:prstGeom>
          <a:noFill/>
        </p:spPr>
        <p:txBody>
          <a:bodyPr wrap="square" lIns="91440" tIns="45720" rIns="91440" bIns="45720" rtlCol="0" anchor="t">
            <a:spAutoFit/>
          </a:bodyPr>
          <a:lstStyle/>
          <a:p>
            <a:pPr algn="ctr"/>
            <a:r>
              <a:rPr lang="en-US" sz="1400" b="1">
                <a:solidFill>
                  <a:srgbClr val="ED5455"/>
                </a:solidFill>
                <a:latin typeface="Open Sans"/>
                <a:ea typeface="+mn-lt"/>
                <a:cs typeface="+mn-lt"/>
              </a:rPr>
              <a:t>Over half</a:t>
            </a:r>
            <a:r>
              <a:rPr lang="en-US" sz="1400" b="1">
                <a:latin typeface="Open Sans"/>
                <a:ea typeface="+mn-lt"/>
                <a:cs typeface="+mn-lt"/>
              </a:rPr>
              <a:t> </a:t>
            </a:r>
            <a:r>
              <a:rPr lang="en-US" sz="1400" b="1">
                <a:solidFill>
                  <a:srgbClr val="404040"/>
                </a:solidFill>
                <a:latin typeface="Open Sans"/>
                <a:ea typeface="+mn-lt"/>
                <a:cs typeface="+mn-lt"/>
              </a:rPr>
              <a:t>use less than 50% of the tools.</a:t>
            </a:r>
            <a:endParaRPr lang="en-US" sz="1400" b="1">
              <a:solidFill>
                <a:srgbClr val="404040"/>
              </a:solidFill>
              <a:latin typeface="Open Sans"/>
              <a:ea typeface="Calibri"/>
              <a:cs typeface="Calibri"/>
            </a:endParaRPr>
          </a:p>
        </p:txBody>
      </p:sp>
      <p:sp>
        <p:nvSpPr>
          <p:cNvPr id="15" name="TextBox 14">
            <a:extLst>
              <a:ext uri="{FF2B5EF4-FFF2-40B4-BE49-F238E27FC236}">
                <a16:creationId xmlns:a16="http://schemas.microsoft.com/office/drawing/2014/main" id="{9540CBAB-3ADF-B14A-295D-BACA97F47CBD}"/>
              </a:ext>
            </a:extLst>
          </p:cNvPr>
          <p:cNvSpPr txBox="1"/>
          <p:nvPr/>
        </p:nvSpPr>
        <p:spPr>
          <a:xfrm>
            <a:off x="2241176" y="5948364"/>
            <a:ext cx="7710014" cy="276999"/>
          </a:xfrm>
          <a:prstGeom prst="rect">
            <a:avLst/>
          </a:prstGeom>
          <a:noFill/>
        </p:spPr>
        <p:txBody>
          <a:bodyPr wrap="square" lIns="91440" tIns="45720" rIns="91440" bIns="45720" rtlCol="0" anchor="t">
            <a:spAutoFit/>
          </a:bodyPr>
          <a:lstStyle/>
          <a:p>
            <a:pPr algn="ctr"/>
            <a:r>
              <a:rPr lang="en-US" sz="1200" i="1">
                <a:solidFill>
                  <a:schemeClr val="tx1">
                    <a:lumMod val="49000"/>
                    <a:lumOff val="51000"/>
                  </a:schemeClr>
                </a:solidFill>
                <a:ea typeface="+mn-lt"/>
                <a:cs typeface="+mn-lt"/>
              </a:rPr>
              <a:t>Source: AIQ CFO Mindset Report, 2025</a:t>
            </a:r>
            <a:endParaRPr lang="en-US" sz="1200">
              <a:solidFill>
                <a:schemeClr val="tx1">
                  <a:lumMod val="49000"/>
                  <a:lumOff val="51000"/>
                </a:schemeClr>
              </a:solidFill>
              <a:ea typeface="+mn-lt"/>
              <a:cs typeface="+mn-lt"/>
            </a:endParaRPr>
          </a:p>
        </p:txBody>
      </p:sp>
      <p:pic>
        <p:nvPicPr>
          <p:cNvPr id="5" name="Picture 4" descr="A red circle with numbers and a black circle&#10;&#10;AI-generated content may be incorrect.">
            <a:extLst>
              <a:ext uri="{FF2B5EF4-FFF2-40B4-BE49-F238E27FC236}">
                <a16:creationId xmlns:a16="http://schemas.microsoft.com/office/drawing/2014/main" id="{513F9543-841C-AF81-ED29-1FD59E5E09F9}"/>
              </a:ext>
            </a:extLst>
          </p:cNvPr>
          <p:cNvPicPr>
            <a:picLocks noChangeAspect="1"/>
          </p:cNvPicPr>
          <p:nvPr/>
        </p:nvPicPr>
        <p:blipFill>
          <a:blip r:embed="rId4"/>
          <a:stretch>
            <a:fillRect/>
          </a:stretch>
        </p:blipFill>
        <p:spPr>
          <a:xfrm>
            <a:off x="736995" y="2543857"/>
            <a:ext cx="2276761" cy="2244822"/>
          </a:xfrm>
          <a:prstGeom prst="rect">
            <a:avLst/>
          </a:prstGeom>
          <a:ln>
            <a:noFill/>
          </a:ln>
        </p:spPr>
      </p:pic>
      <p:pic>
        <p:nvPicPr>
          <p:cNvPr id="7" name="Picture 6" descr="A red circle with numbers and a black circle&#10;&#10;AI-generated content may be incorrect.">
            <a:extLst>
              <a:ext uri="{FF2B5EF4-FFF2-40B4-BE49-F238E27FC236}">
                <a16:creationId xmlns:a16="http://schemas.microsoft.com/office/drawing/2014/main" id="{A645E9DF-E791-6E3A-F337-7D13B5C2421A}"/>
              </a:ext>
            </a:extLst>
          </p:cNvPr>
          <p:cNvPicPr>
            <a:picLocks noChangeAspect="1"/>
          </p:cNvPicPr>
          <p:nvPr/>
        </p:nvPicPr>
        <p:blipFill>
          <a:blip r:embed="rId5"/>
          <a:stretch>
            <a:fillRect/>
          </a:stretch>
        </p:blipFill>
        <p:spPr>
          <a:xfrm>
            <a:off x="3634513" y="2543857"/>
            <a:ext cx="2244822" cy="2244822"/>
          </a:xfrm>
          <a:prstGeom prst="rect">
            <a:avLst/>
          </a:prstGeom>
          <a:ln>
            <a:noFill/>
          </a:ln>
        </p:spPr>
      </p:pic>
      <p:pic>
        <p:nvPicPr>
          <p:cNvPr id="14" name="Picture 13" descr="A white circle with a red center&#10;&#10;AI-generated content may be incorrect.">
            <a:extLst>
              <a:ext uri="{FF2B5EF4-FFF2-40B4-BE49-F238E27FC236}">
                <a16:creationId xmlns:a16="http://schemas.microsoft.com/office/drawing/2014/main" id="{49D6D2F4-B471-A7E1-2041-05CABC1760DB}"/>
              </a:ext>
            </a:extLst>
          </p:cNvPr>
          <p:cNvPicPr>
            <a:picLocks noChangeAspect="1"/>
          </p:cNvPicPr>
          <p:nvPr/>
        </p:nvPicPr>
        <p:blipFill>
          <a:blip r:embed="rId6"/>
          <a:stretch>
            <a:fillRect/>
          </a:stretch>
        </p:blipFill>
        <p:spPr>
          <a:xfrm>
            <a:off x="6402909" y="2543857"/>
            <a:ext cx="2244822" cy="2244822"/>
          </a:xfrm>
          <a:prstGeom prst="rect">
            <a:avLst/>
          </a:prstGeom>
          <a:ln>
            <a:noFill/>
          </a:ln>
        </p:spPr>
      </p:pic>
      <p:pic>
        <p:nvPicPr>
          <p:cNvPr id="16" name="Picture 15" descr="A white circle with a red center&#10;&#10;AI-generated content may be incorrect.">
            <a:extLst>
              <a:ext uri="{FF2B5EF4-FFF2-40B4-BE49-F238E27FC236}">
                <a16:creationId xmlns:a16="http://schemas.microsoft.com/office/drawing/2014/main" id="{3888DF85-8022-8977-A2FD-D174451E44EB}"/>
              </a:ext>
            </a:extLst>
          </p:cNvPr>
          <p:cNvPicPr>
            <a:picLocks noChangeAspect="1"/>
          </p:cNvPicPr>
          <p:nvPr/>
        </p:nvPicPr>
        <p:blipFill>
          <a:blip r:embed="rId7"/>
          <a:stretch>
            <a:fillRect/>
          </a:stretch>
        </p:blipFill>
        <p:spPr>
          <a:xfrm>
            <a:off x="9220484" y="2543857"/>
            <a:ext cx="2244822" cy="2244822"/>
          </a:xfrm>
          <a:prstGeom prst="rect">
            <a:avLst/>
          </a:prstGeom>
          <a:ln>
            <a:noFill/>
          </a:ln>
        </p:spPr>
      </p:pic>
      <p:sp>
        <p:nvSpPr>
          <p:cNvPr id="19" name="Google Shape;93;p1">
            <a:extLst>
              <a:ext uri="{FF2B5EF4-FFF2-40B4-BE49-F238E27FC236}">
                <a16:creationId xmlns:a16="http://schemas.microsoft.com/office/drawing/2014/main" id="{FCEE8927-C508-F9F2-9AAF-0F4ED015B3EE}"/>
              </a:ext>
            </a:extLst>
          </p:cNvPr>
          <p:cNvSpPr txBox="1"/>
          <p:nvPr/>
        </p:nvSpPr>
        <p:spPr>
          <a:xfrm>
            <a:off x="839234" y="607361"/>
            <a:ext cx="7972211" cy="954067"/>
          </a:xfrm>
          <a:prstGeom prst="rect">
            <a:avLst/>
          </a:prstGeom>
          <a:noFill/>
          <a:ln>
            <a:noFill/>
          </a:ln>
        </p:spPr>
        <p:txBody>
          <a:bodyPr spcFirstLastPara="1" wrap="square" lIns="91425" tIns="45700" rIns="91425" bIns="45700" anchor="t" anchorCtr="0">
            <a:spAutoFit/>
          </a:bodyPr>
          <a:lstStyle/>
          <a:p>
            <a:r>
              <a:rPr lang="en-US" sz="2800" b="1">
                <a:solidFill>
                  <a:schemeClr val="tx1">
                    <a:lumMod val="75000"/>
                    <a:lumOff val="25000"/>
                  </a:schemeClr>
                </a:solidFill>
                <a:latin typeface="Open Sans"/>
                <a:ea typeface="Open Sans"/>
                <a:cs typeface="Open Sans"/>
              </a:rPr>
              <a:t>Implementing Digital Finance Tools – </a:t>
            </a:r>
            <a:endParaRPr lang="en-US" sz="2800">
              <a:solidFill>
                <a:schemeClr val="tx1">
                  <a:lumMod val="75000"/>
                  <a:lumOff val="25000"/>
                </a:schemeClr>
              </a:solidFill>
              <a:latin typeface="Open Sans"/>
              <a:ea typeface="Open Sans"/>
              <a:cs typeface="Open Sans"/>
            </a:endParaRPr>
          </a:p>
          <a:p>
            <a:r>
              <a:rPr lang="en-US" sz="2800" b="1">
                <a:solidFill>
                  <a:schemeClr val="tx1">
                    <a:lumMod val="75000"/>
                    <a:lumOff val="25000"/>
                  </a:schemeClr>
                </a:solidFill>
                <a:latin typeface="Open Sans"/>
                <a:ea typeface="Open Sans"/>
                <a:cs typeface="Open Sans"/>
              </a:rPr>
              <a:t>What the Evidence Tells Us</a:t>
            </a:r>
            <a:endParaRPr lang="en-US"/>
          </a:p>
        </p:txBody>
      </p:sp>
      <p:sp>
        <p:nvSpPr>
          <p:cNvPr id="26" name="AutoShape 4">
            <a:extLst>
              <a:ext uri="{FF2B5EF4-FFF2-40B4-BE49-F238E27FC236}">
                <a16:creationId xmlns:a16="http://schemas.microsoft.com/office/drawing/2014/main" id="{30A3E201-8909-44AF-E196-F229797D7D6E}"/>
              </a:ext>
            </a:extLst>
          </p:cNvPr>
          <p:cNvSpPr/>
          <p:nvPr/>
        </p:nvSpPr>
        <p:spPr>
          <a:xfrm flipV="1">
            <a:off x="958673" y="170231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2995228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681A4-4C05-0021-419A-DF307B6324CE}"/>
            </a:ext>
          </a:extLst>
        </p:cNvPr>
        <p:cNvGrpSpPr/>
        <p:nvPr/>
      </p:nvGrpSpPr>
      <p:grpSpPr>
        <a:xfrm>
          <a:off x="0" y="0"/>
          <a:ext cx="0" cy="0"/>
          <a:chOff x="0" y="0"/>
          <a:chExt cx="0" cy="0"/>
        </a:xfrm>
      </p:grpSpPr>
      <p:pic>
        <p:nvPicPr>
          <p:cNvPr id="25" name="Picture 24" descr="A red circle in the dark&#10;&#10;AI-generated content may be incorrect.">
            <a:extLst>
              <a:ext uri="{FF2B5EF4-FFF2-40B4-BE49-F238E27FC236}">
                <a16:creationId xmlns:a16="http://schemas.microsoft.com/office/drawing/2014/main" id="{370C89B4-2D05-BBE6-4099-8CE7F24740CB}"/>
              </a:ext>
            </a:extLst>
          </p:cNvPr>
          <p:cNvPicPr>
            <a:picLocks noChangeAspect="1"/>
          </p:cNvPicPr>
          <p:nvPr/>
        </p:nvPicPr>
        <p:blipFill>
          <a:blip r:embed="rId3">
            <a:extLst>
              <a:ext uri="{28A0092B-C50C-407E-A947-70E740481C1C}">
                <a14:useLocalDpi xmlns:a14="http://schemas.microsoft.com/office/drawing/2010/main"/>
              </a:ext>
            </a:extLst>
          </a:blip>
          <a:srcRect r="-170" b="-197"/>
          <a:stretch/>
        </p:blipFill>
        <p:spPr>
          <a:xfrm rot="16200000">
            <a:off x="-309228" y="2647999"/>
            <a:ext cx="4517427" cy="3900974"/>
          </a:xfrm>
          <a:prstGeom prst="rect">
            <a:avLst/>
          </a:prstGeom>
          <a:ln>
            <a:noFill/>
          </a:ln>
        </p:spPr>
      </p:pic>
      <p:pic>
        <p:nvPicPr>
          <p:cNvPr id="27" name="Picture 26" descr="A red circle in the dark&#10;&#10;AI-generated content may be incorrect.">
            <a:extLst>
              <a:ext uri="{FF2B5EF4-FFF2-40B4-BE49-F238E27FC236}">
                <a16:creationId xmlns:a16="http://schemas.microsoft.com/office/drawing/2014/main" id="{4DA48398-86AD-C719-490A-290F45E79691}"/>
              </a:ext>
            </a:extLst>
          </p:cNvPr>
          <p:cNvPicPr>
            <a:picLocks noChangeAspect="1"/>
          </p:cNvPicPr>
          <p:nvPr/>
        </p:nvPicPr>
        <p:blipFill>
          <a:blip r:embed="rId3">
            <a:extLst>
              <a:ext uri="{28A0092B-C50C-407E-A947-70E740481C1C}">
                <a14:useLocalDpi xmlns:a14="http://schemas.microsoft.com/office/drawing/2010/main"/>
              </a:ext>
            </a:extLst>
          </a:blip>
          <a:srcRect r="-170" b="-197"/>
          <a:stretch/>
        </p:blipFill>
        <p:spPr>
          <a:xfrm rot="10800000">
            <a:off x="7675802" y="2953712"/>
            <a:ext cx="4517427" cy="3900974"/>
          </a:xfrm>
          <a:prstGeom prst="rect">
            <a:avLst/>
          </a:prstGeom>
          <a:ln>
            <a:noFill/>
          </a:ln>
        </p:spPr>
      </p:pic>
      <p:pic>
        <p:nvPicPr>
          <p:cNvPr id="11" name="Picture 10" descr="A close-up of a black background&#10;&#10;AI-generated content may be incorrect.">
            <a:extLst>
              <a:ext uri="{FF2B5EF4-FFF2-40B4-BE49-F238E27FC236}">
                <a16:creationId xmlns:a16="http://schemas.microsoft.com/office/drawing/2014/main" id="{5BBC5209-F01D-A821-2979-B9AEF27669D4}"/>
              </a:ext>
            </a:extLst>
          </p:cNvPr>
          <p:cNvPicPr>
            <a:picLocks noChangeAspect="1"/>
          </p:cNvPicPr>
          <p:nvPr/>
        </p:nvPicPr>
        <p:blipFill>
          <a:blip r:embed="rId4"/>
          <a:stretch>
            <a:fillRect/>
          </a:stretch>
        </p:blipFill>
        <p:spPr>
          <a:xfrm>
            <a:off x="10220633" y="373473"/>
            <a:ext cx="1614907" cy="469797"/>
          </a:xfrm>
          <a:prstGeom prst="rect">
            <a:avLst/>
          </a:prstGeom>
          <a:ln>
            <a:noFill/>
          </a:ln>
        </p:spPr>
      </p:pic>
      <p:sp>
        <p:nvSpPr>
          <p:cNvPr id="12" name="Google Shape;93;p1">
            <a:extLst>
              <a:ext uri="{FF2B5EF4-FFF2-40B4-BE49-F238E27FC236}">
                <a16:creationId xmlns:a16="http://schemas.microsoft.com/office/drawing/2014/main" id="{A816D7A1-1D30-39F4-CE30-2AD39FFAFD30}"/>
              </a:ext>
            </a:extLst>
          </p:cNvPr>
          <p:cNvSpPr txBox="1"/>
          <p:nvPr/>
        </p:nvSpPr>
        <p:spPr>
          <a:xfrm>
            <a:off x="839234" y="607361"/>
            <a:ext cx="7525049" cy="954067"/>
          </a:xfrm>
          <a:prstGeom prst="rect">
            <a:avLst/>
          </a:prstGeom>
          <a:noFill/>
          <a:ln>
            <a:noFill/>
          </a:ln>
        </p:spPr>
        <p:txBody>
          <a:bodyPr spcFirstLastPara="1" wrap="square" lIns="91425" tIns="45700" rIns="91425" bIns="45700" anchor="t" anchorCtr="0">
            <a:spAutoFit/>
          </a:bodyPr>
          <a:lstStyle/>
          <a:p>
            <a:r>
              <a:rPr lang="en-US" sz="2800" b="1">
                <a:solidFill>
                  <a:srgbClr val="3B434C"/>
                </a:solidFill>
                <a:latin typeface="Open Sans"/>
                <a:ea typeface="Calibri"/>
                <a:cs typeface="Calibri"/>
              </a:rPr>
              <a:t>What Matters When Implementing Digital Tools </a:t>
            </a:r>
          </a:p>
        </p:txBody>
      </p:sp>
      <p:sp>
        <p:nvSpPr>
          <p:cNvPr id="14" name="AutoShape 4">
            <a:extLst>
              <a:ext uri="{FF2B5EF4-FFF2-40B4-BE49-F238E27FC236}">
                <a16:creationId xmlns:a16="http://schemas.microsoft.com/office/drawing/2014/main" id="{91F3076E-12C6-38D8-A35A-388D1AB33332}"/>
              </a:ext>
            </a:extLst>
          </p:cNvPr>
          <p:cNvSpPr/>
          <p:nvPr/>
        </p:nvSpPr>
        <p:spPr>
          <a:xfrm flipV="1">
            <a:off x="958673" y="170231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Google Shape;94;p1">
            <a:extLst>
              <a:ext uri="{FF2B5EF4-FFF2-40B4-BE49-F238E27FC236}">
                <a16:creationId xmlns:a16="http://schemas.microsoft.com/office/drawing/2014/main" id="{731D741E-74B9-7693-8924-87DC5FA4FC28}"/>
              </a:ext>
            </a:extLst>
          </p:cNvPr>
          <p:cNvSpPr txBox="1"/>
          <p:nvPr/>
        </p:nvSpPr>
        <p:spPr>
          <a:xfrm>
            <a:off x="181645" y="2666851"/>
            <a:ext cx="1774607" cy="1077178"/>
          </a:xfrm>
          <a:prstGeom prst="rect">
            <a:avLst/>
          </a:prstGeom>
          <a:noFill/>
          <a:ln>
            <a:noFill/>
          </a:ln>
        </p:spPr>
        <p:txBody>
          <a:bodyPr spcFirstLastPara="1" wrap="square" lIns="91425" tIns="45700" rIns="91425" bIns="45700" anchor="t" anchorCtr="0">
            <a:spAutoFit/>
          </a:bodyPr>
          <a:lstStyle/>
          <a:p>
            <a:pPr algn="ctr"/>
            <a:r>
              <a:rPr lang="en-US" sz="2000" b="1">
                <a:solidFill>
                  <a:srgbClr val="ED5455"/>
                </a:solidFill>
                <a:latin typeface="Open Sans"/>
                <a:ea typeface="+mn-lt"/>
                <a:cs typeface="+mn-lt"/>
              </a:rPr>
              <a:t>1.</a:t>
            </a:r>
            <a:endParaRPr lang="en-US" sz="1200" b="1">
              <a:solidFill>
                <a:srgbClr val="3B434C"/>
              </a:solidFill>
              <a:latin typeface="Calibri"/>
              <a:ea typeface="Calibri"/>
              <a:cs typeface="Calibri"/>
            </a:endParaRPr>
          </a:p>
          <a:p>
            <a:pPr algn="ctr"/>
            <a:r>
              <a:rPr lang="en-US" sz="1100" b="1">
                <a:solidFill>
                  <a:srgbClr val="3B434C"/>
                </a:solidFill>
                <a:latin typeface="Open Sans"/>
                <a:ea typeface="+mn-lt"/>
                <a:cs typeface="+mn-lt"/>
              </a:rPr>
              <a:t>Agree a clear purpose linked to strategy, governance and transparency</a:t>
            </a:r>
            <a:endParaRPr lang="en-US" sz="1100" b="1">
              <a:latin typeface="Open Sans"/>
              <a:ea typeface="Open Sans"/>
              <a:cs typeface="Open Sans"/>
            </a:endParaRPr>
          </a:p>
        </p:txBody>
      </p:sp>
      <p:sp>
        <p:nvSpPr>
          <p:cNvPr id="13" name="TextBox 12">
            <a:extLst>
              <a:ext uri="{FF2B5EF4-FFF2-40B4-BE49-F238E27FC236}">
                <a16:creationId xmlns:a16="http://schemas.microsoft.com/office/drawing/2014/main" id="{A4317474-2156-8907-9F14-706FE9E7EBE6}"/>
              </a:ext>
            </a:extLst>
          </p:cNvPr>
          <p:cNvSpPr txBox="1"/>
          <p:nvPr/>
        </p:nvSpPr>
        <p:spPr>
          <a:xfrm>
            <a:off x="1693976" y="4572625"/>
            <a:ext cx="206282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ED5455"/>
                </a:solidFill>
                <a:latin typeface="Open Sans"/>
                <a:ea typeface="+mn-lt"/>
                <a:cs typeface="+mn-lt"/>
              </a:rPr>
              <a:t>2.</a:t>
            </a:r>
            <a:endParaRPr lang="en-US" sz="2000" b="1">
              <a:solidFill>
                <a:srgbClr val="3B434C"/>
              </a:solidFill>
              <a:latin typeface="Open Sans"/>
              <a:ea typeface="Calibri"/>
              <a:cs typeface="Calibri"/>
            </a:endParaRPr>
          </a:p>
          <a:p>
            <a:pPr algn="ctr"/>
            <a:r>
              <a:rPr lang="en-US" sz="1100" b="1">
                <a:solidFill>
                  <a:srgbClr val="3B434C"/>
                </a:solidFill>
                <a:latin typeface="Open Sans"/>
                <a:ea typeface="+mn-lt"/>
                <a:cs typeface="+mn-lt"/>
              </a:rPr>
              <a:t>D</a:t>
            </a:r>
            <a:r>
              <a:rPr lang="en-US" sz="1100" b="1">
                <a:solidFill>
                  <a:srgbClr val="3B434C"/>
                </a:solidFill>
                <a:latin typeface="Open Sans"/>
                <a:ea typeface="Open Sans"/>
                <a:cs typeface="Open Sans"/>
              </a:rPr>
              <a:t>eveloping a clear implementation plan.</a:t>
            </a:r>
            <a:endParaRPr lang="en-US" sz="1100">
              <a:ea typeface="Calibri"/>
              <a:cs typeface="Calibri"/>
            </a:endParaRPr>
          </a:p>
        </p:txBody>
      </p:sp>
      <p:sp>
        <p:nvSpPr>
          <p:cNvPr id="16" name="Google Shape;94;p1">
            <a:extLst>
              <a:ext uri="{FF2B5EF4-FFF2-40B4-BE49-F238E27FC236}">
                <a16:creationId xmlns:a16="http://schemas.microsoft.com/office/drawing/2014/main" id="{4F89D91B-F2AF-AFF2-6CA5-2DE2441F8FC1}"/>
              </a:ext>
            </a:extLst>
          </p:cNvPr>
          <p:cNvSpPr txBox="1"/>
          <p:nvPr/>
        </p:nvSpPr>
        <p:spPr>
          <a:xfrm>
            <a:off x="6766909" y="2666851"/>
            <a:ext cx="1980226" cy="907900"/>
          </a:xfrm>
          <a:prstGeom prst="rect">
            <a:avLst/>
          </a:prstGeom>
          <a:noFill/>
          <a:ln>
            <a:noFill/>
          </a:ln>
        </p:spPr>
        <p:txBody>
          <a:bodyPr spcFirstLastPara="1" wrap="square" lIns="91425" tIns="45700" rIns="91425" bIns="45700" anchor="t" anchorCtr="0">
            <a:spAutoFit/>
          </a:bodyPr>
          <a:lstStyle/>
          <a:p>
            <a:pPr algn="ctr"/>
            <a:r>
              <a:rPr lang="en-GB" sz="2000" b="1">
                <a:solidFill>
                  <a:srgbClr val="ED5455"/>
                </a:solidFill>
                <a:latin typeface="Open Sans"/>
                <a:ea typeface="+mn-lt"/>
                <a:cs typeface="+mn-lt"/>
              </a:rPr>
              <a:t>5.</a:t>
            </a:r>
            <a:endParaRPr lang="en-US" sz="2000">
              <a:solidFill>
                <a:srgbClr val="000000"/>
              </a:solidFill>
              <a:latin typeface="Calibri" panose="020F0502020204030204"/>
              <a:ea typeface="+mn-lt"/>
              <a:cs typeface="+mn-lt"/>
            </a:endParaRPr>
          </a:p>
          <a:p>
            <a:pPr algn="ctr"/>
            <a:r>
              <a:rPr lang="en-GB" sz="1100" b="1">
                <a:solidFill>
                  <a:srgbClr val="3B434C"/>
                </a:solidFill>
                <a:latin typeface="Open Sans"/>
                <a:ea typeface="+mn-lt"/>
                <a:cs typeface="+mn-lt"/>
              </a:rPr>
              <a:t>Configure the system to match how your charity actually works</a:t>
            </a:r>
            <a:r>
              <a:rPr lang="en-GB" sz="1100" b="1">
                <a:solidFill>
                  <a:srgbClr val="3B434C"/>
                </a:solidFill>
                <a:latin typeface="Open Sans"/>
                <a:ea typeface="Open Sans"/>
                <a:cs typeface="Open Sans"/>
              </a:rPr>
              <a:t>.</a:t>
            </a:r>
            <a:endParaRPr lang="en-US" sz="1100">
              <a:ea typeface="Calibri"/>
              <a:cs typeface="Calibri"/>
            </a:endParaRPr>
          </a:p>
        </p:txBody>
      </p:sp>
      <p:sp>
        <p:nvSpPr>
          <p:cNvPr id="18" name="TextBox 17">
            <a:extLst>
              <a:ext uri="{FF2B5EF4-FFF2-40B4-BE49-F238E27FC236}">
                <a16:creationId xmlns:a16="http://schemas.microsoft.com/office/drawing/2014/main" id="{0CFDBE63-CEB2-2641-FCD4-7A1FF24E6711}"/>
              </a:ext>
            </a:extLst>
          </p:cNvPr>
          <p:cNvSpPr txBox="1"/>
          <p:nvPr/>
        </p:nvSpPr>
        <p:spPr>
          <a:xfrm>
            <a:off x="8384255" y="4577188"/>
            <a:ext cx="2132473"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ED5455"/>
                </a:solidFill>
                <a:latin typeface="Open Sans"/>
                <a:ea typeface="Open Sans"/>
                <a:cs typeface="Open Sans"/>
              </a:rPr>
              <a:t>6.</a:t>
            </a:r>
            <a:endParaRPr lang="en-US" sz="1200" b="1">
              <a:solidFill>
                <a:srgbClr val="3B434C"/>
              </a:solidFill>
              <a:latin typeface="Open Sans"/>
              <a:ea typeface="Open Sans"/>
              <a:cs typeface="Open Sans"/>
            </a:endParaRPr>
          </a:p>
          <a:p>
            <a:pPr algn="ctr"/>
            <a:r>
              <a:rPr lang="en-US" sz="1100" b="1">
                <a:solidFill>
                  <a:srgbClr val="3B434C"/>
                </a:solidFill>
                <a:latin typeface="Open Sans"/>
                <a:ea typeface="Open Sans"/>
                <a:cs typeface="Open Sans"/>
              </a:rPr>
              <a:t>Support staff and volunteers through training and clear guidance</a:t>
            </a:r>
            <a:endParaRPr lang="en-US" sz="1100" b="1">
              <a:latin typeface="Open Sans"/>
              <a:ea typeface="Open Sans"/>
              <a:cs typeface="Open Sans"/>
            </a:endParaRPr>
          </a:p>
        </p:txBody>
      </p:sp>
      <p:sp>
        <p:nvSpPr>
          <p:cNvPr id="30" name="TextBox 29">
            <a:extLst>
              <a:ext uri="{FF2B5EF4-FFF2-40B4-BE49-F238E27FC236}">
                <a16:creationId xmlns:a16="http://schemas.microsoft.com/office/drawing/2014/main" id="{F4CCACDE-2307-69DC-018F-345067C1B16A}"/>
              </a:ext>
            </a:extLst>
          </p:cNvPr>
          <p:cNvSpPr txBox="1"/>
          <p:nvPr/>
        </p:nvSpPr>
        <p:spPr>
          <a:xfrm>
            <a:off x="5073807" y="4581752"/>
            <a:ext cx="2049687"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a:solidFill>
                  <a:srgbClr val="ED5455"/>
                </a:solidFill>
                <a:latin typeface="Open Sans"/>
                <a:ea typeface="+mn-lt"/>
                <a:cs typeface="+mn-lt"/>
              </a:rPr>
              <a:t>4.</a:t>
            </a:r>
            <a:endParaRPr lang="en-GB" sz="1200" b="1">
              <a:solidFill>
                <a:srgbClr val="ED5455"/>
              </a:solidFill>
              <a:latin typeface="Open Sans"/>
              <a:ea typeface="Calibri"/>
              <a:cs typeface="Calibri"/>
            </a:endParaRPr>
          </a:p>
          <a:p>
            <a:pPr algn="ctr"/>
            <a:r>
              <a:rPr lang="en-GB" sz="1100" b="1">
                <a:solidFill>
                  <a:srgbClr val="3B434C"/>
                </a:solidFill>
                <a:latin typeface="Open Sans"/>
                <a:ea typeface="+mn-lt"/>
                <a:cs typeface="+mn-lt"/>
              </a:rPr>
              <a:t>Align policies and workflows that work for staff and volunteers </a:t>
            </a:r>
            <a:endParaRPr lang="en-GB" sz="1100">
              <a:ea typeface="Calibri"/>
              <a:cs typeface="Calibri"/>
            </a:endParaRPr>
          </a:p>
        </p:txBody>
      </p:sp>
      <p:sp>
        <p:nvSpPr>
          <p:cNvPr id="2" name="TextBox 1">
            <a:extLst>
              <a:ext uri="{FF2B5EF4-FFF2-40B4-BE49-F238E27FC236}">
                <a16:creationId xmlns:a16="http://schemas.microsoft.com/office/drawing/2014/main" id="{0A1918E0-A0C2-6CEC-07A1-5F6624A8C719}"/>
              </a:ext>
            </a:extLst>
          </p:cNvPr>
          <p:cNvSpPr txBox="1"/>
          <p:nvPr/>
        </p:nvSpPr>
        <p:spPr>
          <a:xfrm>
            <a:off x="10263300" y="2666851"/>
            <a:ext cx="1689871"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ED5455"/>
                </a:solidFill>
                <a:latin typeface="Open Sans"/>
                <a:ea typeface="+mn-lt"/>
                <a:cs typeface="+mn-lt"/>
              </a:rPr>
              <a:t>7.</a:t>
            </a:r>
            <a:endParaRPr lang="en-US" sz="2000" b="1">
              <a:solidFill>
                <a:srgbClr val="3B434C"/>
              </a:solidFill>
              <a:latin typeface="Calibri"/>
              <a:ea typeface="Calibri"/>
              <a:cs typeface="Calibri"/>
            </a:endParaRPr>
          </a:p>
          <a:p>
            <a:pPr algn="ctr"/>
            <a:r>
              <a:rPr lang="en-US" sz="1100" b="1">
                <a:solidFill>
                  <a:srgbClr val="3B434C"/>
                </a:solidFill>
                <a:latin typeface="Open Sans"/>
                <a:ea typeface="+mn-lt"/>
                <a:cs typeface="+mn-lt"/>
              </a:rPr>
              <a:t>Review early usage to ensure confidence and consistency</a:t>
            </a:r>
            <a:endParaRPr lang="en-US" sz="1100" b="1">
              <a:latin typeface="Open Sans"/>
              <a:ea typeface="Open Sans"/>
              <a:cs typeface="Open Sans"/>
            </a:endParaRPr>
          </a:p>
        </p:txBody>
      </p:sp>
      <p:sp>
        <p:nvSpPr>
          <p:cNvPr id="4" name="TextBox 3">
            <a:extLst>
              <a:ext uri="{FF2B5EF4-FFF2-40B4-BE49-F238E27FC236}">
                <a16:creationId xmlns:a16="http://schemas.microsoft.com/office/drawing/2014/main" id="{4F28ABBC-00C3-2C90-2274-01952D64EEDF}"/>
              </a:ext>
            </a:extLst>
          </p:cNvPr>
          <p:cNvSpPr txBox="1"/>
          <p:nvPr/>
        </p:nvSpPr>
        <p:spPr>
          <a:xfrm>
            <a:off x="3242292" y="2666851"/>
            <a:ext cx="2320962"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ED5455"/>
                </a:solidFill>
                <a:latin typeface="Open Sans"/>
                <a:ea typeface="Open Sans"/>
                <a:cs typeface="Open Sans"/>
              </a:rPr>
              <a:t>3.</a:t>
            </a:r>
            <a:endParaRPr lang="en-US" b="1">
              <a:solidFill>
                <a:srgbClr val="3B434C"/>
              </a:solidFill>
              <a:latin typeface="Open Sans"/>
              <a:ea typeface="Open Sans"/>
              <a:cs typeface="Open Sans"/>
            </a:endParaRPr>
          </a:p>
          <a:p>
            <a:pPr algn="ctr"/>
            <a:r>
              <a:rPr lang="en-US" sz="1100" b="1">
                <a:solidFill>
                  <a:srgbClr val="3B434C"/>
                </a:solidFill>
                <a:latin typeface="Open Sans"/>
                <a:ea typeface="Open Sans"/>
                <a:cs typeface="Open Sans"/>
              </a:rPr>
              <a:t>Prepare data with </a:t>
            </a:r>
            <a:r>
              <a:rPr lang="en-US" sz="1100" b="1" err="1">
                <a:solidFill>
                  <a:srgbClr val="3B434C"/>
                </a:solidFill>
                <a:latin typeface="Open Sans"/>
                <a:ea typeface="Open Sans"/>
                <a:cs typeface="Open Sans"/>
              </a:rPr>
              <a:t>programmes</a:t>
            </a:r>
            <a:r>
              <a:rPr lang="en-US" sz="1100" b="1">
                <a:solidFill>
                  <a:srgbClr val="3B434C"/>
                </a:solidFill>
                <a:latin typeface="Open Sans"/>
                <a:ea typeface="Open Sans"/>
                <a:cs typeface="Open Sans"/>
              </a:rPr>
              <a:t>, projects, and funding in mind</a:t>
            </a:r>
            <a:endParaRPr lang="en-US" sz="1100">
              <a:solidFill>
                <a:srgbClr val="3B434C"/>
              </a:solidFill>
              <a:ea typeface="Calibri"/>
              <a:cs typeface="Calibri"/>
            </a:endParaRPr>
          </a:p>
        </p:txBody>
      </p:sp>
      <p:pic>
        <p:nvPicPr>
          <p:cNvPr id="6" name="Picture 5">
            <a:extLst>
              <a:ext uri="{FF2B5EF4-FFF2-40B4-BE49-F238E27FC236}">
                <a16:creationId xmlns:a16="http://schemas.microsoft.com/office/drawing/2014/main" id="{CE422786-EECD-AE75-2197-A24FCFD4D5C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49" y="3832691"/>
            <a:ext cx="12173737" cy="561478"/>
          </a:xfrm>
          <a:prstGeom prst="rect">
            <a:avLst/>
          </a:prstGeom>
          <a:ln>
            <a:noFill/>
          </a:ln>
        </p:spPr>
      </p:pic>
    </p:spTree>
    <p:extLst>
      <p:ext uri="{BB962C8B-B14F-4D97-AF65-F5344CB8AC3E}">
        <p14:creationId xmlns:p14="http://schemas.microsoft.com/office/powerpoint/2010/main" val="2706346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9E00F-8EE1-AF3A-2B6D-5A83BB4AEF92}"/>
            </a:ext>
          </a:extLst>
        </p:cNvPr>
        <p:cNvGrpSpPr/>
        <p:nvPr/>
      </p:nvGrpSpPr>
      <p:grpSpPr>
        <a:xfrm>
          <a:off x="0" y="0"/>
          <a:ext cx="0" cy="0"/>
          <a:chOff x="0" y="0"/>
          <a:chExt cx="0" cy="0"/>
        </a:xfrm>
      </p:grpSpPr>
      <p:pic>
        <p:nvPicPr>
          <p:cNvPr id="5" name="Picture 4" descr="A red circle in the dark&#10;&#10;AI-generated content may be incorrect.">
            <a:extLst>
              <a:ext uri="{FF2B5EF4-FFF2-40B4-BE49-F238E27FC236}">
                <a16:creationId xmlns:a16="http://schemas.microsoft.com/office/drawing/2014/main" id="{5E2B197D-35B7-2AA9-5CC6-A3C7A94D811C}"/>
              </a:ext>
            </a:extLst>
          </p:cNvPr>
          <p:cNvPicPr>
            <a:picLocks noChangeAspect="1"/>
          </p:cNvPicPr>
          <p:nvPr/>
        </p:nvPicPr>
        <p:blipFill>
          <a:blip r:embed="rId3">
            <a:extLst>
              <a:ext uri="{28A0092B-C50C-407E-A947-70E740481C1C}">
                <a14:useLocalDpi xmlns:a14="http://schemas.microsoft.com/office/drawing/2010/main"/>
              </a:ext>
            </a:extLst>
          </a:blip>
          <a:srcRect r="-170" b="-197"/>
          <a:stretch/>
        </p:blipFill>
        <p:spPr>
          <a:xfrm rot="5400000">
            <a:off x="7981515" y="307245"/>
            <a:ext cx="4517427" cy="3900974"/>
          </a:xfrm>
          <a:prstGeom prst="rect">
            <a:avLst/>
          </a:prstGeom>
          <a:ln>
            <a:noFill/>
          </a:ln>
        </p:spPr>
      </p:pic>
      <p:pic>
        <p:nvPicPr>
          <p:cNvPr id="8" name="Picture 7" descr="A red circle in the dark&#10;&#10;AI-generated content may be incorrect.">
            <a:extLst>
              <a:ext uri="{FF2B5EF4-FFF2-40B4-BE49-F238E27FC236}">
                <a16:creationId xmlns:a16="http://schemas.microsoft.com/office/drawing/2014/main" id="{5D9AB324-04FC-0438-7DD1-B9F8E8EFE334}"/>
              </a:ext>
            </a:extLst>
          </p:cNvPr>
          <p:cNvPicPr>
            <a:picLocks noChangeAspect="1"/>
          </p:cNvPicPr>
          <p:nvPr/>
        </p:nvPicPr>
        <p:blipFill>
          <a:blip r:embed="rId3">
            <a:extLst>
              <a:ext uri="{28A0092B-C50C-407E-A947-70E740481C1C}">
                <a14:useLocalDpi xmlns:a14="http://schemas.microsoft.com/office/drawing/2010/main"/>
              </a:ext>
            </a:extLst>
          </a:blip>
          <a:srcRect r="-170" b="-197"/>
          <a:stretch/>
        </p:blipFill>
        <p:spPr>
          <a:xfrm rot="16200000">
            <a:off x="-309228" y="2647999"/>
            <a:ext cx="4517427" cy="3900974"/>
          </a:xfrm>
          <a:prstGeom prst="rect">
            <a:avLst/>
          </a:prstGeom>
          <a:ln>
            <a:noFill/>
          </a:ln>
        </p:spPr>
      </p:pic>
      <p:pic>
        <p:nvPicPr>
          <p:cNvPr id="11" name="Picture 10" descr="A close-up of a black background&#10;&#10;AI-generated content may be incorrect.">
            <a:extLst>
              <a:ext uri="{FF2B5EF4-FFF2-40B4-BE49-F238E27FC236}">
                <a16:creationId xmlns:a16="http://schemas.microsoft.com/office/drawing/2014/main" id="{4D99919E-8BA6-5843-72C3-6A2BCD2E7397}"/>
              </a:ext>
            </a:extLst>
          </p:cNvPr>
          <p:cNvPicPr>
            <a:picLocks noChangeAspect="1"/>
          </p:cNvPicPr>
          <p:nvPr/>
        </p:nvPicPr>
        <p:blipFill>
          <a:blip r:embed="rId4"/>
          <a:stretch>
            <a:fillRect/>
          </a:stretch>
        </p:blipFill>
        <p:spPr>
          <a:xfrm>
            <a:off x="10220633" y="373473"/>
            <a:ext cx="1614907" cy="469797"/>
          </a:xfrm>
          <a:prstGeom prst="rect">
            <a:avLst/>
          </a:prstGeom>
          <a:ln>
            <a:noFill/>
          </a:ln>
        </p:spPr>
      </p:pic>
      <p:sp>
        <p:nvSpPr>
          <p:cNvPr id="12" name="Google Shape;93;p1">
            <a:extLst>
              <a:ext uri="{FF2B5EF4-FFF2-40B4-BE49-F238E27FC236}">
                <a16:creationId xmlns:a16="http://schemas.microsoft.com/office/drawing/2014/main" id="{1D9C25B8-AE51-505C-ACDC-9EDCE1A8B7F6}"/>
              </a:ext>
            </a:extLst>
          </p:cNvPr>
          <p:cNvSpPr txBox="1"/>
          <p:nvPr/>
        </p:nvSpPr>
        <p:spPr>
          <a:xfrm>
            <a:off x="839234" y="607361"/>
            <a:ext cx="7525049" cy="954067"/>
          </a:xfrm>
          <a:prstGeom prst="rect">
            <a:avLst/>
          </a:prstGeom>
          <a:noFill/>
          <a:ln>
            <a:noFill/>
          </a:ln>
        </p:spPr>
        <p:txBody>
          <a:bodyPr spcFirstLastPara="1" wrap="square" lIns="91425" tIns="45700" rIns="91425" bIns="45700" anchor="t" anchorCtr="0">
            <a:spAutoFit/>
          </a:bodyPr>
          <a:lstStyle/>
          <a:p>
            <a:r>
              <a:rPr lang="en-US" sz="2800" b="1">
                <a:solidFill>
                  <a:srgbClr val="3B434C"/>
                </a:solidFill>
                <a:latin typeface="Open Sans"/>
                <a:ea typeface="Calibri"/>
                <a:cs typeface="Calibri"/>
              </a:rPr>
              <a:t>How Trustees Can Build More Confidence with Digital Financial Tools</a:t>
            </a:r>
            <a:endParaRPr lang="en-US" sz="2800">
              <a:solidFill>
                <a:srgbClr val="000000"/>
              </a:solidFill>
              <a:latin typeface="Open Sans"/>
              <a:ea typeface="Calibri"/>
              <a:cs typeface="Calibri"/>
            </a:endParaRPr>
          </a:p>
        </p:txBody>
      </p:sp>
      <p:sp>
        <p:nvSpPr>
          <p:cNvPr id="14" name="AutoShape 4">
            <a:extLst>
              <a:ext uri="{FF2B5EF4-FFF2-40B4-BE49-F238E27FC236}">
                <a16:creationId xmlns:a16="http://schemas.microsoft.com/office/drawing/2014/main" id="{18437032-4472-82C4-7A13-C6123732158C}"/>
              </a:ext>
            </a:extLst>
          </p:cNvPr>
          <p:cNvSpPr/>
          <p:nvPr/>
        </p:nvSpPr>
        <p:spPr>
          <a:xfrm flipV="1">
            <a:off x="958673" y="170231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Google Shape;94;p1">
            <a:extLst>
              <a:ext uri="{FF2B5EF4-FFF2-40B4-BE49-F238E27FC236}">
                <a16:creationId xmlns:a16="http://schemas.microsoft.com/office/drawing/2014/main" id="{1D4315FF-67A9-471C-FD5D-7B009010FA89}"/>
              </a:ext>
            </a:extLst>
          </p:cNvPr>
          <p:cNvSpPr txBox="1"/>
          <p:nvPr/>
        </p:nvSpPr>
        <p:spPr>
          <a:xfrm>
            <a:off x="1196072" y="3440242"/>
            <a:ext cx="2194391" cy="523180"/>
          </a:xfrm>
          <a:prstGeom prst="rect">
            <a:avLst/>
          </a:prstGeom>
          <a:noFill/>
          <a:ln>
            <a:noFill/>
          </a:ln>
        </p:spPr>
        <p:txBody>
          <a:bodyPr spcFirstLastPara="1" wrap="square" lIns="91425" tIns="45700" rIns="91425" bIns="45700" anchor="t" anchorCtr="0">
            <a:spAutoFit/>
          </a:bodyPr>
          <a:lstStyle/>
          <a:p>
            <a:pPr algn="ctr"/>
            <a:r>
              <a:rPr lang="en-US" sz="1400" b="1">
                <a:solidFill>
                  <a:srgbClr val="3B434C"/>
                </a:solidFill>
                <a:latin typeface="Open Sans"/>
                <a:ea typeface="+mn-lt"/>
                <a:cs typeface="+mn-lt"/>
              </a:rPr>
              <a:t>Real </a:t>
            </a:r>
            <a:r>
              <a:rPr lang="en-US" sz="1400" b="1">
                <a:solidFill>
                  <a:srgbClr val="3B434C"/>
                </a:solidFill>
                <a:latin typeface="Open Sans"/>
                <a:ea typeface="Open Sans"/>
                <a:cs typeface="Open Sans"/>
              </a:rPr>
              <a:t>time data = better decisions.</a:t>
            </a:r>
          </a:p>
        </p:txBody>
      </p:sp>
      <p:sp>
        <p:nvSpPr>
          <p:cNvPr id="13" name="TextBox 12">
            <a:extLst>
              <a:ext uri="{FF2B5EF4-FFF2-40B4-BE49-F238E27FC236}">
                <a16:creationId xmlns:a16="http://schemas.microsoft.com/office/drawing/2014/main" id="{9867B510-987F-A36D-E234-A3B7A44B19DE}"/>
              </a:ext>
            </a:extLst>
          </p:cNvPr>
          <p:cNvSpPr txBox="1"/>
          <p:nvPr/>
        </p:nvSpPr>
        <p:spPr>
          <a:xfrm>
            <a:off x="4448803" y="3440242"/>
            <a:ext cx="29115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3B434C"/>
                </a:solidFill>
                <a:latin typeface="Open Sans"/>
                <a:ea typeface="+mn-lt"/>
                <a:cs typeface="+mn-lt"/>
              </a:rPr>
              <a:t>Digital</a:t>
            </a:r>
            <a:r>
              <a:rPr lang="en-US" sz="1400" b="1">
                <a:solidFill>
                  <a:srgbClr val="3B434C"/>
                </a:solidFill>
                <a:latin typeface="Open Sans"/>
                <a:ea typeface="Open Sans"/>
                <a:cs typeface="Open Sans"/>
              </a:rPr>
              <a:t> systems should reduce pressure, not add to it.</a:t>
            </a:r>
          </a:p>
        </p:txBody>
      </p:sp>
      <p:sp>
        <p:nvSpPr>
          <p:cNvPr id="16" name="Google Shape;94;p1">
            <a:extLst>
              <a:ext uri="{FF2B5EF4-FFF2-40B4-BE49-F238E27FC236}">
                <a16:creationId xmlns:a16="http://schemas.microsoft.com/office/drawing/2014/main" id="{B226F0BC-37F5-A253-AAD3-E081E1539774}"/>
              </a:ext>
            </a:extLst>
          </p:cNvPr>
          <p:cNvSpPr txBox="1"/>
          <p:nvPr/>
        </p:nvSpPr>
        <p:spPr>
          <a:xfrm>
            <a:off x="1113940" y="5437604"/>
            <a:ext cx="2358945" cy="523180"/>
          </a:xfrm>
          <a:prstGeom prst="rect">
            <a:avLst/>
          </a:prstGeom>
          <a:noFill/>
          <a:ln>
            <a:noFill/>
          </a:ln>
        </p:spPr>
        <p:txBody>
          <a:bodyPr spcFirstLastPara="1" wrap="square" lIns="91425" tIns="45700" rIns="91425" bIns="45700" anchor="t" anchorCtr="0">
            <a:spAutoFit/>
          </a:bodyPr>
          <a:lstStyle/>
          <a:p>
            <a:pPr algn="ctr"/>
            <a:r>
              <a:rPr lang="en-GB" sz="1400" b="1">
                <a:solidFill>
                  <a:srgbClr val="3B434C"/>
                </a:solidFill>
                <a:latin typeface="Open Sans"/>
                <a:ea typeface="+mn-lt"/>
                <a:cs typeface="+mn-lt"/>
              </a:rPr>
              <a:t>Replace</a:t>
            </a:r>
            <a:r>
              <a:rPr lang="en-GB" sz="1400" b="1">
                <a:solidFill>
                  <a:srgbClr val="3B434C"/>
                </a:solidFill>
                <a:latin typeface="Open Sans"/>
                <a:ea typeface="Open Sans"/>
                <a:cs typeface="Open Sans"/>
              </a:rPr>
              <a:t> manual processes = Time saving.</a:t>
            </a:r>
          </a:p>
        </p:txBody>
      </p:sp>
      <p:sp>
        <p:nvSpPr>
          <p:cNvPr id="18" name="TextBox 17">
            <a:extLst>
              <a:ext uri="{FF2B5EF4-FFF2-40B4-BE49-F238E27FC236}">
                <a16:creationId xmlns:a16="http://schemas.microsoft.com/office/drawing/2014/main" id="{89D96031-7A73-5773-E592-7144E6CE5B75}"/>
              </a:ext>
            </a:extLst>
          </p:cNvPr>
          <p:cNvSpPr txBox="1"/>
          <p:nvPr/>
        </p:nvSpPr>
        <p:spPr>
          <a:xfrm>
            <a:off x="4585689" y="5437604"/>
            <a:ext cx="263894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3B434C"/>
                </a:solidFill>
                <a:latin typeface="Open Sans"/>
                <a:ea typeface="+mn-lt"/>
                <a:cs typeface="+mn-lt"/>
              </a:rPr>
              <a:t>Ensure spend </a:t>
            </a:r>
            <a:r>
              <a:rPr lang="en-US" sz="1400" b="1">
                <a:solidFill>
                  <a:srgbClr val="3B434C"/>
                </a:solidFill>
                <a:latin typeface="Open Sans"/>
                <a:ea typeface="Open Sans"/>
                <a:cs typeface="Open Sans"/>
              </a:rPr>
              <a:t>consistently mapped to projects, events, or </a:t>
            </a:r>
            <a:r>
              <a:rPr lang="en-US" sz="1400" b="1" err="1">
                <a:solidFill>
                  <a:srgbClr val="3B434C"/>
                </a:solidFill>
                <a:latin typeface="Open Sans"/>
                <a:ea typeface="Open Sans"/>
                <a:cs typeface="Open Sans"/>
              </a:rPr>
              <a:t>programmes</a:t>
            </a:r>
            <a:r>
              <a:rPr lang="en-US" sz="1400" b="1">
                <a:solidFill>
                  <a:srgbClr val="3B434C"/>
                </a:solidFill>
                <a:latin typeface="Open Sans"/>
                <a:ea typeface="Open Sans"/>
                <a:cs typeface="Open Sans"/>
              </a:rPr>
              <a:t>.</a:t>
            </a:r>
          </a:p>
        </p:txBody>
      </p:sp>
      <p:pic>
        <p:nvPicPr>
          <p:cNvPr id="20" name="Picture 19" descr="A magnifying glass with a red eye and a black outline&#10;&#10;AI-generated content may be incorrect.">
            <a:extLst>
              <a:ext uri="{FF2B5EF4-FFF2-40B4-BE49-F238E27FC236}">
                <a16:creationId xmlns:a16="http://schemas.microsoft.com/office/drawing/2014/main" id="{850CCDDE-7C99-4E58-D7BC-BAF8FE340762}"/>
              </a:ext>
            </a:extLst>
          </p:cNvPr>
          <p:cNvPicPr>
            <a:picLocks noChangeAspect="1"/>
          </p:cNvPicPr>
          <p:nvPr/>
        </p:nvPicPr>
        <p:blipFill>
          <a:blip r:embed="rId5"/>
          <a:stretch>
            <a:fillRect/>
          </a:stretch>
        </p:blipFill>
        <p:spPr>
          <a:xfrm>
            <a:off x="1853126" y="2434231"/>
            <a:ext cx="879842" cy="879842"/>
          </a:xfrm>
          <a:prstGeom prst="rect">
            <a:avLst/>
          </a:prstGeom>
          <a:ln>
            <a:noFill/>
          </a:ln>
        </p:spPr>
      </p:pic>
      <p:pic>
        <p:nvPicPr>
          <p:cNvPr id="22" name="Picture 21" descr="A computer screen with a phone and a check mark&#10;&#10;AI-generated content may be incorrect.">
            <a:extLst>
              <a:ext uri="{FF2B5EF4-FFF2-40B4-BE49-F238E27FC236}">
                <a16:creationId xmlns:a16="http://schemas.microsoft.com/office/drawing/2014/main" id="{009D0E33-4B37-0973-C3F4-494B42F6F6CB}"/>
              </a:ext>
            </a:extLst>
          </p:cNvPr>
          <p:cNvPicPr>
            <a:picLocks noChangeAspect="1"/>
          </p:cNvPicPr>
          <p:nvPr/>
        </p:nvPicPr>
        <p:blipFill>
          <a:blip r:embed="rId6"/>
          <a:stretch>
            <a:fillRect/>
          </a:stretch>
        </p:blipFill>
        <p:spPr>
          <a:xfrm>
            <a:off x="5461761" y="2431741"/>
            <a:ext cx="884405" cy="884405"/>
          </a:xfrm>
          <a:prstGeom prst="rect">
            <a:avLst/>
          </a:prstGeom>
          <a:ln>
            <a:noFill/>
          </a:ln>
        </p:spPr>
      </p:pic>
      <p:pic>
        <p:nvPicPr>
          <p:cNvPr id="24" name="Picture 23" descr="A hand holding a coin&#10;&#10;AI-generated content may be incorrect.">
            <a:extLst>
              <a:ext uri="{FF2B5EF4-FFF2-40B4-BE49-F238E27FC236}">
                <a16:creationId xmlns:a16="http://schemas.microsoft.com/office/drawing/2014/main" id="{00855C56-0968-DA41-C2BF-E69D1CFD0596}"/>
              </a:ext>
            </a:extLst>
          </p:cNvPr>
          <p:cNvPicPr>
            <a:picLocks noChangeAspect="1"/>
          </p:cNvPicPr>
          <p:nvPr/>
        </p:nvPicPr>
        <p:blipFill>
          <a:blip r:embed="rId7"/>
          <a:stretch>
            <a:fillRect/>
          </a:stretch>
        </p:blipFill>
        <p:spPr>
          <a:xfrm>
            <a:off x="5466324" y="4441728"/>
            <a:ext cx="879842" cy="879842"/>
          </a:xfrm>
          <a:prstGeom prst="rect">
            <a:avLst/>
          </a:prstGeom>
          <a:ln>
            <a:noFill/>
          </a:ln>
        </p:spPr>
      </p:pic>
      <p:pic>
        <p:nvPicPr>
          <p:cNvPr id="28" name="Picture 27" descr="A logo of a clock&#10;&#10;AI-generated content may be incorrect.">
            <a:extLst>
              <a:ext uri="{FF2B5EF4-FFF2-40B4-BE49-F238E27FC236}">
                <a16:creationId xmlns:a16="http://schemas.microsoft.com/office/drawing/2014/main" id="{01E0A96E-9F7F-8441-B359-73092AAB0949}"/>
              </a:ext>
            </a:extLst>
          </p:cNvPr>
          <p:cNvPicPr>
            <a:picLocks noChangeAspect="1"/>
          </p:cNvPicPr>
          <p:nvPr/>
        </p:nvPicPr>
        <p:blipFill>
          <a:blip r:embed="rId8"/>
          <a:stretch>
            <a:fillRect/>
          </a:stretch>
        </p:blipFill>
        <p:spPr>
          <a:xfrm>
            <a:off x="1853126" y="4441728"/>
            <a:ext cx="879842" cy="879842"/>
          </a:xfrm>
          <a:prstGeom prst="rect">
            <a:avLst/>
          </a:prstGeom>
          <a:ln>
            <a:noFill/>
          </a:ln>
        </p:spPr>
      </p:pic>
      <p:sp>
        <p:nvSpPr>
          <p:cNvPr id="30" name="TextBox 29">
            <a:extLst>
              <a:ext uri="{FF2B5EF4-FFF2-40B4-BE49-F238E27FC236}">
                <a16:creationId xmlns:a16="http://schemas.microsoft.com/office/drawing/2014/main" id="{0B96CC28-EF86-6D9F-65AB-F399A9ABCE1F}"/>
              </a:ext>
            </a:extLst>
          </p:cNvPr>
          <p:cNvSpPr txBox="1"/>
          <p:nvPr/>
        </p:nvSpPr>
        <p:spPr>
          <a:xfrm>
            <a:off x="8369449" y="3440242"/>
            <a:ext cx="27021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a:solidFill>
                  <a:srgbClr val="3B434C"/>
                </a:solidFill>
                <a:latin typeface="Open Sans"/>
                <a:ea typeface="+mn-lt"/>
                <a:cs typeface="+mn-lt"/>
              </a:rPr>
              <a:t>Consistent, understandable processes for everyone.</a:t>
            </a:r>
          </a:p>
        </p:txBody>
      </p:sp>
      <p:pic>
        <p:nvPicPr>
          <p:cNvPr id="32" name="Picture 31" descr="A logo of a network&#10;&#10;AI-generated content may be incorrect.">
            <a:extLst>
              <a:ext uri="{FF2B5EF4-FFF2-40B4-BE49-F238E27FC236}">
                <a16:creationId xmlns:a16="http://schemas.microsoft.com/office/drawing/2014/main" id="{BAD8AC87-284B-758B-8908-AF74AF5499D1}"/>
              </a:ext>
            </a:extLst>
          </p:cNvPr>
          <p:cNvPicPr>
            <a:picLocks noChangeAspect="1"/>
          </p:cNvPicPr>
          <p:nvPr/>
        </p:nvPicPr>
        <p:blipFill>
          <a:blip r:embed="rId9"/>
          <a:stretch>
            <a:fillRect/>
          </a:stretch>
        </p:blipFill>
        <p:spPr>
          <a:xfrm>
            <a:off x="9279742" y="2434231"/>
            <a:ext cx="879842" cy="879842"/>
          </a:xfrm>
          <a:prstGeom prst="rect">
            <a:avLst/>
          </a:prstGeom>
          <a:ln>
            <a:noFill/>
          </a:ln>
        </p:spPr>
      </p:pic>
      <p:sp>
        <p:nvSpPr>
          <p:cNvPr id="2" name="TextBox 1">
            <a:extLst>
              <a:ext uri="{FF2B5EF4-FFF2-40B4-BE49-F238E27FC236}">
                <a16:creationId xmlns:a16="http://schemas.microsoft.com/office/drawing/2014/main" id="{AF417E31-7E98-9269-8F62-A362B753775E}"/>
              </a:ext>
            </a:extLst>
          </p:cNvPr>
          <p:cNvSpPr txBox="1"/>
          <p:nvPr/>
        </p:nvSpPr>
        <p:spPr>
          <a:xfrm>
            <a:off x="8814329" y="5437604"/>
            <a:ext cx="18085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3B434C"/>
                </a:solidFill>
                <a:latin typeface="Open Sans"/>
                <a:ea typeface="+mn-lt"/>
                <a:cs typeface="+mn-lt"/>
              </a:rPr>
              <a:t>Aligning digital with strategy</a:t>
            </a:r>
            <a:endParaRPr lang="en-US" b="1">
              <a:latin typeface="Open Sans"/>
              <a:ea typeface="Calibri"/>
              <a:cs typeface="Calibri"/>
            </a:endParaRPr>
          </a:p>
        </p:txBody>
      </p:sp>
      <p:pic>
        <p:nvPicPr>
          <p:cNvPr id="3" name="Picture 2" descr="A logo of a dart board&#10;&#10;AI-generated content may be incorrect.">
            <a:extLst>
              <a:ext uri="{FF2B5EF4-FFF2-40B4-BE49-F238E27FC236}">
                <a16:creationId xmlns:a16="http://schemas.microsoft.com/office/drawing/2014/main" id="{8EA2057B-328F-7C5D-A79A-02404124B927}"/>
              </a:ext>
            </a:extLst>
          </p:cNvPr>
          <p:cNvPicPr>
            <a:picLocks noChangeAspect="1"/>
          </p:cNvPicPr>
          <p:nvPr/>
        </p:nvPicPr>
        <p:blipFill>
          <a:blip r:embed="rId10"/>
          <a:stretch>
            <a:fillRect/>
          </a:stretch>
        </p:blipFill>
        <p:spPr>
          <a:xfrm>
            <a:off x="9279742" y="4441728"/>
            <a:ext cx="879842" cy="879842"/>
          </a:xfrm>
          <a:prstGeom prst="rect">
            <a:avLst/>
          </a:prstGeom>
          <a:ln>
            <a:noFill/>
          </a:ln>
        </p:spPr>
      </p:pic>
    </p:spTree>
    <p:extLst>
      <p:ext uri="{BB962C8B-B14F-4D97-AF65-F5344CB8AC3E}">
        <p14:creationId xmlns:p14="http://schemas.microsoft.com/office/powerpoint/2010/main" val="3897933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2E7DA-0108-C9AD-B9DF-75A31300AD47}"/>
            </a:ext>
          </a:extLst>
        </p:cNvPr>
        <p:cNvGrpSpPr/>
        <p:nvPr/>
      </p:nvGrpSpPr>
      <p:grpSpPr>
        <a:xfrm>
          <a:off x="0" y="0"/>
          <a:ext cx="0" cy="0"/>
          <a:chOff x="0" y="0"/>
          <a:chExt cx="0" cy="0"/>
        </a:xfrm>
      </p:grpSpPr>
      <p:pic>
        <p:nvPicPr>
          <p:cNvPr id="4" name="Picture 3" descr="A person and person looking at a cellphone&#10;&#10;AI-generated content may be incorrect.">
            <a:extLst>
              <a:ext uri="{FF2B5EF4-FFF2-40B4-BE49-F238E27FC236}">
                <a16:creationId xmlns:a16="http://schemas.microsoft.com/office/drawing/2014/main" id="{4CEC08CB-7E4A-9E2F-2433-5C6911A631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11853" y="2490"/>
            <a:ext cx="4773249" cy="6858000"/>
          </a:xfrm>
          <a:prstGeom prst="rect">
            <a:avLst/>
          </a:prstGeom>
          <a:ln>
            <a:noFill/>
          </a:ln>
        </p:spPr>
      </p:pic>
      <p:pic>
        <p:nvPicPr>
          <p:cNvPr id="37" name="Picture 36" descr="A red circle in the dark&#10;&#10;AI-generated content may be incorrect.">
            <a:extLst>
              <a:ext uri="{FF2B5EF4-FFF2-40B4-BE49-F238E27FC236}">
                <a16:creationId xmlns:a16="http://schemas.microsoft.com/office/drawing/2014/main" id="{6ADDCB89-2D27-CA95-849A-8935D6955A81}"/>
              </a:ext>
            </a:extLst>
          </p:cNvPr>
          <p:cNvPicPr>
            <a:picLocks noChangeAspect="1"/>
          </p:cNvPicPr>
          <p:nvPr/>
        </p:nvPicPr>
        <p:blipFill>
          <a:blip r:embed="rId5">
            <a:extLst>
              <a:ext uri="{28A0092B-C50C-407E-A947-70E740481C1C}">
                <a14:useLocalDpi xmlns:a14="http://schemas.microsoft.com/office/drawing/2010/main"/>
              </a:ext>
            </a:extLst>
          </a:blip>
          <a:srcRect r="-170" b="-197"/>
          <a:stretch/>
        </p:blipFill>
        <p:spPr>
          <a:xfrm>
            <a:off x="-5773" y="-1924"/>
            <a:ext cx="4517427" cy="3900974"/>
          </a:xfrm>
          <a:prstGeom prst="rect">
            <a:avLst/>
          </a:prstGeom>
          <a:ln>
            <a:noFill/>
          </a:ln>
        </p:spPr>
      </p:pic>
      <p:sp>
        <p:nvSpPr>
          <p:cNvPr id="7" name="Google Shape;93;p1">
            <a:extLst>
              <a:ext uri="{FF2B5EF4-FFF2-40B4-BE49-F238E27FC236}">
                <a16:creationId xmlns:a16="http://schemas.microsoft.com/office/drawing/2014/main" id="{C66844F4-C8D1-BA9A-BA7D-4E5484923000}"/>
              </a:ext>
            </a:extLst>
          </p:cNvPr>
          <p:cNvSpPr txBox="1"/>
          <p:nvPr/>
        </p:nvSpPr>
        <p:spPr>
          <a:xfrm>
            <a:off x="839234" y="607361"/>
            <a:ext cx="4149922" cy="1384954"/>
          </a:xfrm>
          <a:prstGeom prst="rect">
            <a:avLst/>
          </a:prstGeom>
          <a:noFill/>
          <a:ln>
            <a:noFill/>
          </a:ln>
        </p:spPr>
        <p:txBody>
          <a:bodyPr spcFirstLastPara="1" wrap="square" lIns="91425" tIns="45700" rIns="91425" bIns="45700" anchor="t" anchorCtr="0">
            <a:spAutoFit/>
          </a:bodyPr>
          <a:lstStyle/>
          <a:p>
            <a:r>
              <a:rPr lang="en-US" sz="2800" b="1">
                <a:solidFill>
                  <a:srgbClr val="3B434C"/>
                </a:solidFill>
                <a:latin typeface="Open Sans"/>
                <a:ea typeface="Calibri"/>
                <a:cs typeface="Calibri"/>
              </a:rPr>
              <a:t>How to Rebuild Financial Confidence </a:t>
            </a:r>
            <a:endParaRPr lang="en-US" sz="2800" b="1">
              <a:solidFill>
                <a:srgbClr val="000000"/>
              </a:solidFill>
              <a:latin typeface="Open Sans"/>
              <a:ea typeface="Calibri"/>
              <a:cs typeface="Calibri"/>
            </a:endParaRPr>
          </a:p>
          <a:p>
            <a:endParaRPr lang="en-US" sz="2800" b="1">
              <a:solidFill>
                <a:schemeClr val="tx1">
                  <a:lumMod val="75000"/>
                  <a:lumOff val="25000"/>
                </a:schemeClr>
              </a:solidFill>
              <a:latin typeface="Open Sans"/>
              <a:ea typeface="Open Sans"/>
              <a:cs typeface="Open Sans"/>
            </a:endParaRPr>
          </a:p>
        </p:txBody>
      </p:sp>
      <p:pic>
        <p:nvPicPr>
          <p:cNvPr id="35" name="Picture 34" descr="A red circle in the dark&#10;&#10;AI-generated content may be incorrect.">
            <a:extLst>
              <a:ext uri="{FF2B5EF4-FFF2-40B4-BE49-F238E27FC236}">
                <a16:creationId xmlns:a16="http://schemas.microsoft.com/office/drawing/2014/main" id="{C8B39C66-A2AC-8910-3727-4F2D5250E841}"/>
              </a:ext>
            </a:extLst>
          </p:cNvPr>
          <p:cNvPicPr>
            <a:picLocks noChangeAspect="1"/>
          </p:cNvPicPr>
          <p:nvPr/>
        </p:nvPicPr>
        <p:blipFill>
          <a:blip r:embed="rId5">
            <a:extLst>
              <a:ext uri="{28A0092B-C50C-407E-A947-70E740481C1C}">
                <a14:useLocalDpi xmlns:a14="http://schemas.microsoft.com/office/drawing/2010/main"/>
              </a:ext>
            </a:extLst>
          </a:blip>
          <a:srcRect r="-170" b="-197"/>
          <a:stretch/>
        </p:blipFill>
        <p:spPr>
          <a:xfrm rot="10800000">
            <a:off x="7675802" y="2953712"/>
            <a:ext cx="4517427" cy="3900974"/>
          </a:xfrm>
          <a:prstGeom prst="rect">
            <a:avLst/>
          </a:prstGeom>
          <a:ln>
            <a:noFill/>
          </a:ln>
        </p:spPr>
      </p:pic>
      <p:pic>
        <p:nvPicPr>
          <p:cNvPr id="17" name="Picture 16" descr="A white text on a black background&#10;&#10;AI-generated content may be incorrect.">
            <a:extLst>
              <a:ext uri="{FF2B5EF4-FFF2-40B4-BE49-F238E27FC236}">
                <a16:creationId xmlns:a16="http://schemas.microsoft.com/office/drawing/2014/main" id="{45CFF321-125D-CB09-F444-1813983C6EB0}"/>
              </a:ext>
            </a:extLst>
          </p:cNvPr>
          <p:cNvPicPr>
            <a:picLocks noChangeAspect="1"/>
          </p:cNvPicPr>
          <p:nvPr/>
        </p:nvPicPr>
        <p:blipFill>
          <a:blip r:embed="rId6"/>
          <a:stretch>
            <a:fillRect/>
          </a:stretch>
        </p:blipFill>
        <p:spPr>
          <a:xfrm>
            <a:off x="10220633" y="383864"/>
            <a:ext cx="1614907" cy="449015"/>
          </a:xfrm>
          <a:prstGeom prst="rect">
            <a:avLst/>
          </a:prstGeom>
          <a:ln>
            <a:noFill/>
          </a:ln>
        </p:spPr>
      </p:pic>
      <p:sp>
        <p:nvSpPr>
          <p:cNvPr id="2" name="TextBox 1">
            <a:extLst>
              <a:ext uri="{FF2B5EF4-FFF2-40B4-BE49-F238E27FC236}">
                <a16:creationId xmlns:a16="http://schemas.microsoft.com/office/drawing/2014/main" id="{6B731AD3-FC0B-5426-D1E9-4F7021283663}"/>
              </a:ext>
            </a:extLst>
          </p:cNvPr>
          <p:cNvSpPr txBox="1"/>
          <p:nvPr/>
        </p:nvSpPr>
        <p:spPr>
          <a:xfrm>
            <a:off x="1273995" y="3137730"/>
            <a:ext cx="566786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3B434C"/>
                </a:solidFill>
                <a:ea typeface="+mn-lt"/>
                <a:cs typeface="+mn-lt"/>
              </a:rPr>
              <a:t>One simple approach for every type of charity spend</a:t>
            </a:r>
            <a:endParaRPr lang="en-US">
              <a:solidFill>
                <a:srgbClr val="3B434C"/>
              </a:solidFill>
              <a:ea typeface="Calibri"/>
              <a:cs typeface="Calibri"/>
            </a:endParaRPr>
          </a:p>
          <a:p>
            <a:endParaRPr lang="en-GB">
              <a:solidFill>
                <a:srgbClr val="3B434C"/>
              </a:solidFill>
              <a:ea typeface="Calibri"/>
              <a:cs typeface="Calibri"/>
            </a:endParaRPr>
          </a:p>
          <a:p>
            <a:r>
              <a:rPr lang="en-US">
                <a:solidFill>
                  <a:srgbClr val="3B434C"/>
                </a:solidFill>
                <a:ea typeface="+mn-lt"/>
                <a:cs typeface="+mn-lt"/>
              </a:rPr>
              <a:t>Making expenses work for all levels of tech confidence.</a:t>
            </a:r>
            <a:endParaRPr lang="en-GB">
              <a:solidFill>
                <a:srgbClr val="3B434C"/>
              </a:solidFill>
              <a:ea typeface="Calibri"/>
              <a:cs typeface="Calibri"/>
            </a:endParaRPr>
          </a:p>
          <a:p>
            <a:endParaRPr lang="en-GB">
              <a:solidFill>
                <a:srgbClr val="3B434C"/>
              </a:solidFill>
              <a:ea typeface="Calibri"/>
              <a:cs typeface="Calibri"/>
            </a:endParaRPr>
          </a:p>
          <a:p>
            <a:r>
              <a:rPr lang="en-GB">
                <a:solidFill>
                  <a:srgbClr val="3B434C"/>
                </a:solidFill>
                <a:ea typeface="+mn-lt"/>
                <a:cs typeface="+mn-lt"/>
              </a:rPr>
              <a:t>Spend mapped to projects, events, or programmes</a:t>
            </a:r>
          </a:p>
          <a:p>
            <a:endParaRPr lang="en-GB">
              <a:solidFill>
                <a:srgbClr val="3B434C"/>
              </a:solidFill>
              <a:ea typeface="+mn-lt"/>
              <a:cs typeface="+mn-lt"/>
            </a:endParaRPr>
          </a:p>
          <a:p>
            <a:r>
              <a:rPr lang="en-GB">
                <a:solidFill>
                  <a:srgbClr val="3B434C"/>
                </a:solidFill>
                <a:ea typeface="+mn-lt"/>
                <a:cs typeface="+mn-lt"/>
              </a:rPr>
              <a:t>Less reliance on petty cash and manual tracking</a:t>
            </a:r>
            <a:endParaRPr lang="en-GB">
              <a:solidFill>
                <a:srgbClr val="3B434C"/>
              </a:solidFill>
              <a:ea typeface="Calibri"/>
              <a:cs typeface="Calibri"/>
            </a:endParaRPr>
          </a:p>
          <a:p>
            <a:endParaRPr lang="en-GB">
              <a:solidFill>
                <a:srgbClr val="3B434C"/>
              </a:solidFill>
              <a:ea typeface="Calibri"/>
              <a:cs typeface="Calibri"/>
            </a:endParaRPr>
          </a:p>
          <a:p>
            <a:r>
              <a:rPr lang="en-GB">
                <a:solidFill>
                  <a:srgbClr val="3B434C"/>
                </a:solidFill>
                <a:ea typeface="+mn-lt"/>
                <a:cs typeface="+mn-lt"/>
              </a:rPr>
              <a:t>Reduces manual work without adding complexity</a:t>
            </a:r>
            <a:endParaRPr lang="en-GB">
              <a:solidFill>
                <a:srgbClr val="3B434C"/>
              </a:solidFill>
            </a:endParaRPr>
          </a:p>
        </p:txBody>
      </p:sp>
      <p:pic>
        <p:nvPicPr>
          <p:cNvPr id="6" name="Picture 5" descr="A white tick in a red circle&#10;&#10;Description automatically generated with medium confidence">
            <a:extLst>
              <a:ext uri="{FF2B5EF4-FFF2-40B4-BE49-F238E27FC236}">
                <a16:creationId xmlns:a16="http://schemas.microsoft.com/office/drawing/2014/main" id="{D1CB92DE-5E69-9CAB-C444-974E823682D0}"/>
              </a:ext>
            </a:extLst>
          </p:cNvPr>
          <p:cNvPicPr>
            <a:picLocks noChangeAspect="1"/>
          </p:cNvPicPr>
          <p:nvPr/>
        </p:nvPicPr>
        <p:blipFill>
          <a:blip r:embed="rId7"/>
          <a:stretch>
            <a:fillRect/>
          </a:stretch>
        </p:blipFill>
        <p:spPr>
          <a:xfrm>
            <a:off x="938525" y="3152464"/>
            <a:ext cx="285750" cy="295275"/>
          </a:xfrm>
          <a:prstGeom prst="rect">
            <a:avLst/>
          </a:prstGeom>
          <a:ln>
            <a:noFill/>
          </a:ln>
        </p:spPr>
      </p:pic>
      <p:pic>
        <p:nvPicPr>
          <p:cNvPr id="8" name="Picture 7" descr="A white tick in a red circle&#10;&#10;Description automatically generated with medium confidence">
            <a:extLst>
              <a:ext uri="{FF2B5EF4-FFF2-40B4-BE49-F238E27FC236}">
                <a16:creationId xmlns:a16="http://schemas.microsoft.com/office/drawing/2014/main" id="{3A96A461-D0F0-67E2-C57E-C0F348688384}"/>
              </a:ext>
            </a:extLst>
          </p:cNvPr>
          <p:cNvPicPr>
            <a:picLocks noChangeAspect="1"/>
          </p:cNvPicPr>
          <p:nvPr/>
        </p:nvPicPr>
        <p:blipFill>
          <a:blip r:embed="rId7"/>
          <a:stretch>
            <a:fillRect/>
          </a:stretch>
        </p:blipFill>
        <p:spPr>
          <a:xfrm>
            <a:off x="938525" y="3718260"/>
            <a:ext cx="285750" cy="295275"/>
          </a:xfrm>
          <a:prstGeom prst="rect">
            <a:avLst/>
          </a:prstGeom>
          <a:ln>
            <a:noFill/>
          </a:ln>
        </p:spPr>
      </p:pic>
      <p:pic>
        <p:nvPicPr>
          <p:cNvPr id="11" name="Picture 10" descr="A white tick in a red circle&#10;&#10;Description automatically generated with medium confidence">
            <a:extLst>
              <a:ext uri="{FF2B5EF4-FFF2-40B4-BE49-F238E27FC236}">
                <a16:creationId xmlns:a16="http://schemas.microsoft.com/office/drawing/2014/main" id="{C91AE414-F352-2A1B-4B27-A00FAC40C6FD}"/>
              </a:ext>
            </a:extLst>
          </p:cNvPr>
          <p:cNvPicPr>
            <a:picLocks noChangeAspect="1"/>
          </p:cNvPicPr>
          <p:nvPr/>
        </p:nvPicPr>
        <p:blipFill>
          <a:blip r:embed="rId7"/>
          <a:stretch>
            <a:fillRect/>
          </a:stretch>
        </p:blipFill>
        <p:spPr>
          <a:xfrm>
            <a:off x="938525" y="4270367"/>
            <a:ext cx="285750" cy="295275"/>
          </a:xfrm>
          <a:prstGeom prst="rect">
            <a:avLst/>
          </a:prstGeom>
          <a:ln>
            <a:noFill/>
          </a:ln>
        </p:spPr>
      </p:pic>
      <p:pic>
        <p:nvPicPr>
          <p:cNvPr id="14" name="Picture 13" descr="A white tick in a red circle&#10;&#10;Description automatically generated with medium confidence">
            <a:extLst>
              <a:ext uri="{FF2B5EF4-FFF2-40B4-BE49-F238E27FC236}">
                <a16:creationId xmlns:a16="http://schemas.microsoft.com/office/drawing/2014/main" id="{C2BA28B9-A788-6132-8CE9-FCC1AB56AB91}"/>
              </a:ext>
            </a:extLst>
          </p:cNvPr>
          <p:cNvPicPr>
            <a:picLocks noChangeAspect="1"/>
          </p:cNvPicPr>
          <p:nvPr/>
        </p:nvPicPr>
        <p:blipFill>
          <a:blip r:embed="rId7"/>
          <a:stretch>
            <a:fillRect/>
          </a:stretch>
        </p:blipFill>
        <p:spPr>
          <a:xfrm>
            <a:off x="938525" y="4836163"/>
            <a:ext cx="285750" cy="295275"/>
          </a:xfrm>
          <a:prstGeom prst="rect">
            <a:avLst/>
          </a:prstGeom>
          <a:ln>
            <a:noFill/>
          </a:ln>
        </p:spPr>
      </p:pic>
      <p:pic>
        <p:nvPicPr>
          <p:cNvPr id="16" name="Picture 15" descr="A white tick in a red circle&#10;&#10;Description automatically generated with medium confidence">
            <a:extLst>
              <a:ext uri="{FF2B5EF4-FFF2-40B4-BE49-F238E27FC236}">
                <a16:creationId xmlns:a16="http://schemas.microsoft.com/office/drawing/2014/main" id="{ACE82CD7-43FD-2F65-2279-16D419054A02}"/>
              </a:ext>
            </a:extLst>
          </p:cNvPr>
          <p:cNvPicPr>
            <a:picLocks noChangeAspect="1"/>
          </p:cNvPicPr>
          <p:nvPr/>
        </p:nvPicPr>
        <p:blipFill>
          <a:blip r:embed="rId7"/>
          <a:stretch>
            <a:fillRect/>
          </a:stretch>
        </p:blipFill>
        <p:spPr>
          <a:xfrm>
            <a:off x="938525" y="5392835"/>
            <a:ext cx="285750" cy="295275"/>
          </a:xfrm>
          <a:prstGeom prst="rect">
            <a:avLst/>
          </a:prstGeom>
          <a:ln>
            <a:noFill/>
          </a:ln>
        </p:spPr>
      </p:pic>
      <p:sp>
        <p:nvSpPr>
          <p:cNvPr id="3" name="TextBox 2">
            <a:extLst>
              <a:ext uri="{FF2B5EF4-FFF2-40B4-BE49-F238E27FC236}">
                <a16:creationId xmlns:a16="http://schemas.microsoft.com/office/drawing/2014/main" id="{43210DF7-6424-F918-E61F-6C7A18CC52FD}"/>
              </a:ext>
            </a:extLst>
          </p:cNvPr>
          <p:cNvSpPr txBox="1"/>
          <p:nvPr/>
        </p:nvSpPr>
        <p:spPr>
          <a:xfrm>
            <a:off x="838982" y="2176169"/>
            <a:ext cx="58434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B434C"/>
                </a:solidFill>
                <a:latin typeface="Calibri"/>
                <a:ea typeface="Open Sans"/>
                <a:cs typeface="Open Sans"/>
              </a:rPr>
              <a:t>Charity finance teams need expense management that is simple, affordable, and easy for staff and volunteers to use.</a:t>
            </a:r>
          </a:p>
        </p:txBody>
      </p:sp>
      <p:sp>
        <p:nvSpPr>
          <p:cNvPr id="12" name="AutoShape 4">
            <a:extLst>
              <a:ext uri="{FF2B5EF4-FFF2-40B4-BE49-F238E27FC236}">
                <a16:creationId xmlns:a16="http://schemas.microsoft.com/office/drawing/2014/main" id="{81696E5A-A0B5-921E-35BF-CC7BF46102FE}"/>
              </a:ext>
            </a:extLst>
          </p:cNvPr>
          <p:cNvSpPr/>
          <p:nvPr/>
        </p:nvSpPr>
        <p:spPr>
          <a:xfrm flipV="1">
            <a:off x="958673" y="170231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3077475007"/>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9">
            <a:extLst>
              <a:ext uri="{FF2B5EF4-FFF2-40B4-BE49-F238E27FC236}">
                <a16:creationId xmlns:a16="http://schemas.microsoft.com/office/drawing/2014/main" id="{19FE37D7-C311-1BC6-8B0E-0CB073865809}"/>
              </a:ext>
            </a:extLst>
          </p:cNvPr>
          <p:cNvSpPr/>
          <p:nvPr/>
        </p:nvSpPr>
        <p:spPr>
          <a:xfrm rot="16200000">
            <a:off x="5149725" y="2224086"/>
            <a:ext cx="1892322" cy="4749386"/>
          </a:xfrm>
          <a:prstGeom prst="roundRect">
            <a:avLst/>
          </a:prstGeom>
          <a:solidFill>
            <a:srgbClr val="EE54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7" name="TextBox 6">
            <a:extLst>
              <a:ext uri="{FF2B5EF4-FFF2-40B4-BE49-F238E27FC236}">
                <a16:creationId xmlns:a16="http://schemas.microsoft.com/office/drawing/2014/main" id="{C8A0021F-7FA4-4B15-6145-1ACE9D1F5B1C}"/>
              </a:ext>
            </a:extLst>
          </p:cNvPr>
          <p:cNvSpPr txBox="1"/>
          <p:nvPr/>
        </p:nvSpPr>
        <p:spPr>
          <a:xfrm>
            <a:off x="4726392" y="427672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FFFFFF"/>
                </a:solidFill>
                <a:cs typeface="Calibri"/>
              </a:rPr>
              <a:t>Live Demo</a:t>
            </a:r>
          </a:p>
        </p:txBody>
      </p:sp>
      <p:sp>
        <p:nvSpPr>
          <p:cNvPr id="12" name="TextBox 11">
            <a:extLst>
              <a:ext uri="{FF2B5EF4-FFF2-40B4-BE49-F238E27FC236}">
                <a16:creationId xmlns:a16="http://schemas.microsoft.com/office/drawing/2014/main" id="{22B9F69C-FEF9-D318-91E4-2B0A172B6988}"/>
              </a:ext>
            </a:extLst>
          </p:cNvPr>
          <p:cNvSpPr txBox="1"/>
          <p:nvPr/>
        </p:nvSpPr>
        <p:spPr>
          <a:xfrm>
            <a:off x="1450539" y="2071710"/>
            <a:ext cx="93154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3B434C"/>
                </a:solidFill>
                <a:latin typeface="Open Sans"/>
                <a:ea typeface="Open Sans"/>
                <a:cs typeface="Open Sans"/>
              </a:rPr>
              <a:t>ExpenseIn for Charities</a:t>
            </a:r>
            <a:endParaRPr lang="en-US" sz="3200">
              <a:solidFill>
                <a:srgbClr val="000000"/>
              </a:solidFill>
              <a:latin typeface="Open Sans"/>
              <a:ea typeface="Open Sans"/>
              <a:cs typeface="Open Sans"/>
            </a:endParaRPr>
          </a:p>
        </p:txBody>
      </p:sp>
      <p:cxnSp>
        <p:nvCxnSpPr>
          <p:cNvPr id="16" name="Straight Arrow Connector 15">
            <a:extLst>
              <a:ext uri="{FF2B5EF4-FFF2-40B4-BE49-F238E27FC236}">
                <a16:creationId xmlns:a16="http://schemas.microsoft.com/office/drawing/2014/main" id="{D3FB44C9-E708-9C40-0B0E-952E3F1D52B9}"/>
              </a:ext>
            </a:extLst>
          </p:cNvPr>
          <p:cNvCxnSpPr/>
          <p:nvPr/>
        </p:nvCxnSpPr>
        <p:spPr>
          <a:xfrm>
            <a:off x="5060078" y="2874207"/>
            <a:ext cx="2072352" cy="3152"/>
          </a:xfrm>
          <a:prstGeom prst="straightConnector1">
            <a:avLst/>
          </a:prstGeom>
          <a:ln w="28575">
            <a:solidFill>
              <a:srgbClr val="ED5455"/>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156398B-EDB0-D532-4DCE-FD7691D44A9F}"/>
              </a:ext>
            </a:extLst>
          </p:cNvPr>
          <p:cNvGrpSpPr/>
          <p:nvPr/>
        </p:nvGrpSpPr>
        <p:grpSpPr>
          <a:xfrm>
            <a:off x="0" y="6287579"/>
            <a:ext cx="12218894" cy="575900"/>
            <a:chOff x="0" y="9424230"/>
            <a:chExt cx="18288000" cy="862770"/>
          </a:xfrm>
        </p:grpSpPr>
        <p:grpSp>
          <p:nvGrpSpPr>
            <p:cNvPr id="20" name="Group 19">
              <a:extLst>
                <a:ext uri="{FF2B5EF4-FFF2-40B4-BE49-F238E27FC236}">
                  <a16:creationId xmlns:a16="http://schemas.microsoft.com/office/drawing/2014/main" id="{3B7ADD4F-9E6D-9987-9272-36B4402C968E}"/>
                </a:ext>
              </a:extLst>
            </p:cNvPr>
            <p:cNvGrpSpPr/>
            <p:nvPr/>
          </p:nvGrpSpPr>
          <p:grpSpPr>
            <a:xfrm rot="-5400000">
              <a:off x="12923848" y="4922848"/>
              <a:ext cx="862770" cy="9865534"/>
              <a:chOff x="12923848" y="4922848"/>
              <a:chExt cx="3786082" cy="43292809"/>
            </a:xfrm>
            <a:solidFill>
              <a:srgbClr val="EE5456"/>
            </a:solidFill>
          </p:grpSpPr>
          <p:sp>
            <p:nvSpPr>
              <p:cNvPr id="23" name="Freeform 6">
                <a:extLst>
                  <a:ext uri="{FF2B5EF4-FFF2-40B4-BE49-F238E27FC236}">
                    <a16:creationId xmlns:a16="http://schemas.microsoft.com/office/drawing/2014/main" id="{A89E0D72-79E5-1655-2983-E67963825B16}"/>
                  </a:ext>
                </a:extLst>
              </p:cNvPr>
              <p:cNvSpPr/>
              <p:nvPr/>
            </p:nvSpPr>
            <p:spPr>
              <a:xfrm>
                <a:off x="12923848" y="4922848"/>
                <a:ext cx="3786082" cy="43292809"/>
              </a:xfrm>
              <a:custGeom>
                <a:avLst/>
                <a:gdLst/>
                <a:ahLst/>
                <a:cxnLst/>
                <a:rect l="l" t="t" r="r" b="b"/>
                <a:pathLst>
                  <a:path w="3786082" h="43292809">
                    <a:moveTo>
                      <a:pt x="3786082" y="43292809"/>
                    </a:moveTo>
                    <a:lnTo>
                      <a:pt x="0" y="43292809"/>
                    </a:lnTo>
                    <a:lnTo>
                      <a:pt x="0" y="0"/>
                    </a:lnTo>
                    <a:lnTo>
                      <a:pt x="3786082" y="43292809"/>
                    </a:lnTo>
                    <a:close/>
                  </a:path>
                </a:pathLst>
              </a:custGeom>
              <a:grp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grpSp>
          <p:nvGrpSpPr>
            <p:cNvPr id="21" name="Group 20">
              <a:extLst>
                <a:ext uri="{FF2B5EF4-FFF2-40B4-BE49-F238E27FC236}">
                  <a16:creationId xmlns:a16="http://schemas.microsoft.com/office/drawing/2014/main" id="{4B915119-8EFA-E6EE-25AF-31BCABF10920}"/>
                </a:ext>
              </a:extLst>
            </p:cNvPr>
            <p:cNvGrpSpPr/>
            <p:nvPr/>
          </p:nvGrpSpPr>
          <p:grpSpPr>
            <a:xfrm>
              <a:off x="0" y="9431572"/>
              <a:ext cx="9741843" cy="855428"/>
              <a:chOff x="0" y="9431572"/>
              <a:chExt cx="33420469" cy="2934642"/>
            </a:xfrm>
            <a:solidFill>
              <a:srgbClr val="EE5456"/>
            </a:solidFill>
          </p:grpSpPr>
          <p:sp>
            <p:nvSpPr>
              <p:cNvPr id="22" name="Freeform 8">
                <a:extLst>
                  <a:ext uri="{FF2B5EF4-FFF2-40B4-BE49-F238E27FC236}">
                    <a16:creationId xmlns:a16="http://schemas.microsoft.com/office/drawing/2014/main" id="{69FBFE7A-F8AF-DBCE-6A63-40B08F6DC533}"/>
                  </a:ext>
                </a:extLst>
              </p:cNvPr>
              <p:cNvSpPr/>
              <p:nvPr/>
            </p:nvSpPr>
            <p:spPr>
              <a:xfrm>
                <a:off x="0" y="9431572"/>
                <a:ext cx="33420469" cy="2934642"/>
              </a:xfrm>
              <a:custGeom>
                <a:avLst/>
                <a:gdLst/>
                <a:ahLst/>
                <a:cxnLst/>
                <a:rect l="l" t="t" r="r" b="b"/>
                <a:pathLst>
                  <a:path w="33420469" h="2934642">
                    <a:moveTo>
                      <a:pt x="33420469" y="2934642"/>
                    </a:moveTo>
                    <a:lnTo>
                      <a:pt x="0" y="2934642"/>
                    </a:lnTo>
                    <a:lnTo>
                      <a:pt x="0" y="0"/>
                    </a:lnTo>
                    <a:lnTo>
                      <a:pt x="33420469" y="2934642"/>
                    </a:lnTo>
                    <a:close/>
                  </a:path>
                </a:pathLst>
              </a:custGeom>
              <a:gr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grpSp>
      <p:pic>
        <p:nvPicPr>
          <p:cNvPr id="28" name="Picture 27" descr="A close-up of a black background&#10;&#10;AI-generated content may be incorrect.">
            <a:extLst>
              <a:ext uri="{FF2B5EF4-FFF2-40B4-BE49-F238E27FC236}">
                <a16:creationId xmlns:a16="http://schemas.microsoft.com/office/drawing/2014/main" id="{595C1CC0-20D5-318E-05CF-0F78415E7BA7}"/>
              </a:ext>
            </a:extLst>
          </p:cNvPr>
          <p:cNvPicPr>
            <a:picLocks noChangeAspect="1"/>
          </p:cNvPicPr>
          <p:nvPr/>
        </p:nvPicPr>
        <p:blipFill>
          <a:blip r:embed="rId4"/>
          <a:stretch>
            <a:fillRect/>
          </a:stretch>
        </p:blipFill>
        <p:spPr>
          <a:xfrm>
            <a:off x="5287736" y="461963"/>
            <a:ext cx="1614907" cy="469797"/>
          </a:xfrm>
          <a:prstGeom prst="rect">
            <a:avLst/>
          </a:prstGeom>
          <a:ln>
            <a:noFill/>
          </a:ln>
        </p:spPr>
      </p:pic>
    </p:spTree>
    <p:extLst>
      <p:ext uri="{BB962C8B-B14F-4D97-AF65-F5344CB8AC3E}">
        <p14:creationId xmlns:p14="http://schemas.microsoft.com/office/powerpoint/2010/main" val="1954085616"/>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4D453955250947B02AC30B243B91A4" ma:contentTypeVersion="17" ma:contentTypeDescription="Create a new document." ma:contentTypeScope="" ma:versionID="8404c009ac926b77608c90e5c42d230a">
  <xsd:schema xmlns:xsd="http://www.w3.org/2001/XMLSchema" xmlns:xs="http://www.w3.org/2001/XMLSchema" xmlns:p="http://schemas.microsoft.com/office/2006/metadata/properties" xmlns:ns2="1acc4226-ef79-4330-88c4-f2333368b7fd" xmlns:ns3="3b05dae1-383b-4012-9308-0a59c5f9b42c" targetNamespace="http://schemas.microsoft.com/office/2006/metadata/properties" ma:root="true" ma:fieldsID="98f91f4bccf4173c9888c2b44537034d" ns2:_="" ns3:_="">
    <xsd:import namespace="1acc4226-ef79-4330-88c4-f2333368b7fd"/>
    <xsd:import namespace="3b05dae1-383b-4012-9308-0a59c5f9b42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cc4226-ef79-4330-88c4-f2333368b7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3d136a8-5a7e-44a0-b0af-b7e6190c478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05dae1-383b-4012-9308-0a59c5f9b42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5cf2907f-f265-4827-b371-f1187e798f3a}" ma:internalName="TaxCatchAll" ma:showField="CatchAllData" ma:web="3b05dae1-383b-4012-9308-0a59c5f9b42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b05dae1-383b-4012-9308-0a59c5f9b42c" xsi:nil="true"/>
    <lcf76f155ced4ddcb4097134ff3c332f xmlns="1acc4226-ef79-4330-88c4-f2333368b7f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B72AEC-A088-4DF8-8FE5-057A763D8293}">
  <ds:schemaRefs>
    <ds:schemaRef ds:uri="1acc4226-ef79-4330-88c4-f2333368b7fd"/>
    <ds:schemaRef ds:uri="3b05dae1-383b-4012-9308-0a59c5f9b4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257276-D1CD-4590-9D9A-388ADEC11A76}">
  <ds:schemaRefs>
    <ds:schemaRef ds:uri="1acc4226-ef79-4330-88c4-f2333368b7fd"/>
    <ds:schemaRef ds:uri="3b05dae1-383b-4012-9308-0a59c5f9b42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2A72D28-F24E-4022-A166-60A91B4DCE27}">
  <ds:schemaRefs>
    <ds:schemaRef ds:uri="http://schemas.microsoft.com/sharepoint/v3/contenttype/forms"/>
  </ds:schemaRefs>
</ds:datastoreItem>
</file>

<file path=docMetadata/LabelInfo.xml><?xml version="1.0" encoding="utf-8"?>
<clbl:labelList xmlns:clbl="http://schemas.microsoft.com/office/2020/mipLabelMetadata">
  <clbl:label id="{f80e052a-9455-47f5-aa89-38fda09a8a77}" enabled="0" method="" siteId="{f80e052a-9455-47f5-aa89-38fda09a8a77}" removed="1"/>
</clbl:labelList>
</file>

<file path=docProps/app.xml><?xml version="1.0" encoding="utf-8"?>
<Properties xmlns="http://schemas.openxmlformats.org/officeDocument/2006/extended-properties" xmlns:vt="http://schemas.openxmlformats.org/officeDocument/2006/docPropsVTypes">
  <TotalTime>0</TotalTime>
  <Words>1348</Words>
  <Application>Microsoft Office PowerPoint</Application>
  <PresentationFormat>Widescreen</PresentationFormat>
  <Paragraphs>181</Paragraphs>
  <Slides>12</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Open Sans</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Dawson</dc:creator>
  <cp:lastModifiedBy>Angela Hamilton</cp:lastModifiedBy>
  <cp:revision>12</cp:revision>
  <dcterms:created xsi:type="dcterms:W3CDTF">2023-09-15T09:38:24Z</dcterms:created>
  <dcterms:modified xsi:type="dcterms:W3CDTF">2026-02-12T15:36:54Z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0x010100234D453955250947B02AC30B243B91A4</vt:lpwstr>
  </property>
  <property fmtid="{D5CDD505-2E9C-101B-9397-08002B2CF9AE}" pid="3" name="MediaServiceImageTags">
    <vt:lpwstr/>
  </property>
</Properties>
</file>