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7" r:id="rId5"/>
    <p:sldMasterId id="2147483681" r:id="rId6"/>
  </p:sldMasterIdLst>
  <p:notesMasterIdLst>
    <p:notesMasterId r:id="rId25"/>
  </p:notesMasterIdLst>
  <p:handoutMasterIdLst>
    <p:handoutMasterId r:id="rId26"/>
  </p:handoutMasterIdLst>
  <p:sldIdLst>
    <p:sldId id="1339" r:id="rId7"/>
    <p:sldId id="1281" r:id="rId8"/>
    <p:sldId id="2147480155" r:id="rId9"/>
    <p:sldId id="2147480156" r:id="rId10"/>
    <p:sldId id="2147480158" r:id="rId11"/>
    <p:sldId id="2147480159" r:id="rId12"/>
    <p:sldId id="2147480153" r:id="rId13"/>
    <p:sldId id="2147480160" r:id="rId14"/>
    <p:sldId id="2147480161" r:id="rId15"/>
    <p:sldId id="2147480162" r:id="rId16"/>
    <p:sldId id="2147480163" r:id="rId17"/>
    <p:sldId id="2147480164" r:id="rId18"/>
    <p:sldId id="2147480165" r:id="rId19"/>
    <p:sldId id="2147480166" r:id="rId20"/>
    <p:sldId id="2147480167" r:id="rId21"/>
    <p:sldId id="2147480168" r:id="rId22"/>
    <p:sldId id="2147480169" r:id="rId23"/>
    <p:sldId id="1315"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lvl1pPr>
    <a:lvl2pPr marL="0" marR="0" indent="45720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lvl2pPr>
    <a:lvl3pPr marL="0" marR="0" indent="91440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lvl3pPr>
    <a:lvl4pPr marL="0" marR="0" indent="137160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lvl4pPr>
    <a:lvl5pPr marL="0" marR="0" indent="182880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lvl5pPr>
    <a:lvl6pPr marL="0" marR="0" indent="228600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lvl6pPr>
    <a:lvl7pPr marL="0" marR="0" indent="274320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lvl7pPr>
    <a:lvl8pPr marL="0" marR="0" indent="320040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lvl8pPr>
    <a:lvl9pPr marL="0" marR="0" indent="365760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A73A59-0113-4CCE-AC8C-588292BDE9C4}" name="Emer Redmond" initials="" userId="S::eredmond@accountsiq.com::550792d9-9eea-4227-8028-e586b7074a3a" providerId="AD"/>
  <p188:author id="{753444C4-A25C-1246-AFD5-9CE8D6947A56}" name="Evan O’Shea" initials="EO" userId="S::eoshea@accountsiq.com::e39d7b18-bb65-49c5-b1c8-7252a0f2dc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3A4FF"/>
    <a:srgbClr val="B3D9FB"/>
    <a:srgbClr val="260000"/>
    <a:srgbClr val="D9E2FF"/>
    <a:srgbClr val="688BFF"/>
    <a:srgbClr val="596F81"/>
    <a:srgbClr val="98BFDF"/>
    <a:srgbClr val="F3F3F3"/>
    <a:srgbClr val="ECF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4C6E1A-6E03-4988-A302-BD6F469D3C61}" v="10" dt="2026-03-09T13:50:04.45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9" d="100"/>
          <a:sy n="39" d="100"/>
        </p:scale>
        <p:origin x="883" y="8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FEBA1B-DAF6-6FEF-C8D1-FB2EB384DC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A71123-5F33-A354-E78C-1160838E50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913826-C63B-4C44-8E4E-2782ECB9800E}" type="datetimeFigureOut">
              <a:rPr lang="en-US" smtClean="0"/>
              <a:t>3/19/2026</a:t>
            </a:fld>
            <a:endParaRPr lang="en-US"/>
          </a:p>
        </p:txBody>
      </p:sp>
      <p:sp>
        <p:nvSpPr>
          <p:cNvPr id="4" name="Footer Placeholder 3">
            <a:extLst>
              <a:ext uri="{FF2B5EF4-FFF2-40B4-BE49-F238E27FC236}">
                <a16:creationId xmlns:a16="http://schemas.microsoft.com/office/drawing/2014/main" id="{33F648CB-134D-F825-9002-1AA098479E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721B8F-44A8-2663-4592-A3E77506C4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4C1783-9CA6-264A-B958-DB5C36EDFB2F}" type="slidenum">
              <a:rPr lang="en-US" smtClean="0"/>
              <a:t>‹#›</a:t>
            </a:fld>
            <a:endParaRPr lang="en-US"/>
          </a:p>
        </p:txBody>
      </p:sp>
    </p:spTree>
    <p:extLst>
      <p:ext uri="{BB962C8B-B14F-4D97-AF65-F5344CB8AC3E}">
        <p14:creationId xmlns:p14="http://schemas.microsoft.com/office/powerpoint/2010/main" val="852285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xfrm>
            <a:off x="1143000" y="685800"/>
            <a:ext cx="4572000" cy="3429000"/>
          </a:xfrm>
          <a:prstGeom prst="rect">
            <a:avLst/>
          </a:prstGeom>
        </p:spPr>
        <p:txBody>
          <a:bodyPr/>
          <a:lstStyle/>
          <a:p>
            <a:endParaRPr/>
          </a:p>
        </p:txBody>
      </p:sp>
      <p:sp>
        <p:nvSpPr>
          <p:cNvPr id="151" name="Shape 15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DCEA8-3E53-0EF9-EF9C-84C9E1710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37EA2-78FA-9497-329C-707A5CAAB7D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D434B9-A0AA-86AD-9895-62FB7E29C7E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454306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F9DA-D03E-C1CB-7E30-1FB6C8131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36A52-9E96-65B8-C169-2AAEB5D093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5EAB1F-C518-AF6C-A830-69715BE9D887}"/>
              </a:ext>
            </a:extLst>
          </p:cNvPr>
          <p:cNvSpPr>
            <a:spLocks noGrp="1"/>
          </p:cNvSpPr>
          <p:nvPr>
            <p:ph type="body" idx="1"/>
          </p:nvPr>
        </p:nvSpPr>
        <p:spPr/>
        <p:txBody>
          <a:bodyPr/>
          <a:lstStyle/>
          <a:p>
            <a:r>
              <a:rPr lang="en-GB" sz="2200" b="0" i="0">
                <a:effectLst/>
                <a:latin typeface="Helvetica Neue"/>
                <a:ea typeface="Helvetica Neue"/>
                <a:cs typeface="Helvetica Neue"/>
                <a:sym typeface="Helvetica Neue"/>
              </a:rPr>
              <a:t>Explainability builds board confidence. </a:t>
            </a:r>
            <a:endParaRPr lang="en-GB"/>
          </a:p>
        </p:txBody>
      </p:sp>
    </p:spTree>
    <p:extLst>
      <p:ext uri="{BB962C8B-B14F-4D97-AF65-F5344CB8AC3E}">
        <p14:creationId xmlns:p14="http://schemas.microsoft.com/office/powerpoint/2010/main" val="3174336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289BD-FA4B-C9EF-D75E-38A068474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46415-D2B8-8669-AB1F-F30E698F9C0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DBF873-58B2-268F-9259-BB8BA4126EB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65548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B6B10-F677-F10A-FB0C-47E6DE1CB22F}"/>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F96340B-C247-9938-8A9B-64404947604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DD9CBB3-7763-3EE1-BDD7-EB94B8AFC0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sz="2200" b="0" i="0">
                <a:effectLst/>
                <a:latin typeface="Helvetica Neue"/>
                <a:ea typeface="Helvetica Neue"/>
                <a:cs typeface="Helvetica Neue"/>
                <a:sym typeface="Helvetica Neue"/>
              </a:rPr>
              <a:t>The future is supervised intelligence - not self-governing systems.</a:t>
            </a:r>
            <a:endParaRPr lang="en-GB" altLang="en-US" b="0"/>
          </a:p>
        </p:txBody>
      </p:sp>
    </p:spTree>
    <p:extLst>
      <p:ext uri="{BB962C8B-B14F-4D97-AF65-F5344CB8AC3E}">
        <p14:creationId xmlns:p14="http://schemas.microsoft.com/office/powerpoint/2010/main" val="2647859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3EC0B-8FA9-B299-4971-5A246136564D}"/>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97F247C6-BAE8-2425-8784-5FA222A1DAF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417D1754-3F7E-64EB-E38A-7B4A5E17F7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GB" altLang="en-US" b="0"/>
          </a:p>
        </p:txBody>
      </p:sp>
    </p:spTree>
    <p:extLst>
      <p:ext uri="{BB962C8B-B14F-4D97-AF65-F5344CB8AC3E}">
        <p14:creationId xmlns:p14="http://schemas.microsoft.com/office/powerpoint/2010/main" val="742030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8A5BB-4994-318D-91D1-0F55B74CAD6A}"/>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CA0BAF81-9A23-61A6-BE91-991138221DA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7E8A60A-D935-81AC-DE31-45BC14D6BC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GB" altLang="en-US" b="0"/>
          </a:p>
        </p:txBody>
      </p:sp>
    </p:spTree>
    <p:extLst>
      <p:ext uri="{BB962C8B-B14F-4D97-AF65-F5344CB8AC3E}">
        <p14:creationId xmlns:p14="http://schemas.microsoft.com/office/powerpoint/2010/main" val="3337614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990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93EB1-C214-5339-48E9-B3760D68B6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472E8-55D5-279C-A18C-9C567F8EB63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3D463E-ADD8-2E3B-F24D-BC5B09877C2C}"/>
              </a:ext>
            </a:extLst>
          </p:cNvPr>
          <p:cNvSpPr>
            <a:spLocks noGrp="1"/>
          </p:cNvSpPr>
          <p:nvPr>
            <p:ph type="body" idx="1"/>
          </p:nvPr>
        </p:nvSpPr>
        <p:spPr/>
        <p:txBody>
          <a:bodyPr/>
          <a:lstStyle/>
          <a:p>
            <a:pPr algn="l"/>
            <a:r>
              <a:rPr lang="en-GB" b="1"/>
              <a:t>What will drive change in the finance function? General stats </a:t>
            </a:r>
            <a:endParaRPr lang="en-US"/>
          </a:p>
          <a:p>
            <a:pPr algn="l"/>
            <a:r>
              <a:rPr lang="en-GB"/>
              <a:t>By 2030, finance leaders expect the biggest drivers of change to be:</a:t>
            </a:r>
          </a:p>
          <a:p>
            <a:pPr marL="342900" indent="-342900" algn="l">
              <a:buFont typeface="Arial"/>
              <a:buChar char="•"/>
            </a:pPr>
            <a:r>
              <a:rPr lang="en-GB"/>
              <a:t>26% - AI and automation</a:t>
            </a:r>
          </a:p>
          <a:p>
            <a:pPr marL="342900" indent="-342900" algn="l">
              <a:buFont typeface="Arial"/>
              <a:buChar char="•"/>
            </a:pPr>
            <a:r>
              <a:rPr lang="en-GB"/>
              <a:t>25% - regulatory changes </a:t>
            </a:r>
          </a:p>
          <a:p>
            <a:pPr marL="342900" indent="-342900" algn="l">
              <a:buFont typeface="Arial"/>
              <a:buChar char="•"/>
            </a:pPr>
            <a:r>
              <a:rPr lang="en-GB"/>
              <a:t>24% - shifts in global economic power</a:t>
            </a:r>
          </a:p>
          <a:p>
            <a:pPr marL="342900" indent="-342900" algn="l">
              <a:buFont typeface="Arial"/>
              <a:buChar char="•"/>
            </a:pPr>
            <a:r>
              <a:rPr lang="en-GB"/>
              <a:t>23% - decentralised finance</a:t>
            </a:r>
          </a:p>
          <a:p>
            <a:pPr algn="l"/>
            <a:r>
              <a:rPr lang="en-GB"/>
              <a:t>AI ranks as the number one expected driver of change. Expectation is high.</a:t>
            </a:r>
          </a:p>
          <a:p>
            <a:endParaRPr lang="en-GB" sz="2200">
              <a:effectLst/>
              <a:latin typeface="Helvetica Neue"/>
              <a:ea typeface="Helvetica Neue"/>
              <a:cs typeface="Helvetica Neue"/>
              <a:sym typeface="Helvetica Neue"/>
            </a:endParaRPr>
          </a:p>
          <a:p>
            <a:pPr lvl="0"/>
            <a:endParaRPr lang="en-GB" sz="2200">
              <a:effectLst/>
              <a:latin typeface="Helvetica Neue"/>
              <a:ea typeface="Helvetica Neue"/>
              <a:cs typeface="Helvetica Neue"/>
              <a:sym typeface="Helvetica Neue"/>
            </a:endParaRPr>
          </a:p>
          <a:p>
            <a:endParaRPr lang="en-GB"/>
          </a:p>
        </p:txBody>
      </p:sp>
    </p:spTree>
    <p:extLst>
      <p:ext uri="{BB962C8B-B14F-4D97-AF65-F5344CB8AC3E}">
        <p14:creationId xmlns:p14="http://schemas.microsoft.com/office/powerpoint/2010/main" val="307905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Charities are cautious because:</a:t>
            </a:r>
          </a:p>
          <a:p>
            <a:pPr lvl="1"/>
            <a:r>
              <a:rPr lang="en-US"/>
              <a:t>data matters</a:t>
            </a:r>
          </a:p>
          <a:p>
            <a:pPr lvl="1"/>
            <a:r>
              <a:rPr lang="en-US"/>
              <a:t>ethics matter</a:t>
            </a:r>
          </a:p>
          <a:p>
            <a:pPr lvl="1"/>
            <a:r>
              <a:rPr lang="en-US"/>
              <a:t>human oversight matters</a:t>
            </a:r>
          </a:p>
          <a:p>
            <a:r>
              <a:rPr lang="en-US"/>
              <a:t>Which means:</a:t>
            </a:r>
          </a:p>
          <a:p>
            <a:pPr lvl="1"/>
            <a:r>
              <a:rPr lang="en-US"/>
              <a:t>rushing ahead without fixing fundamentals will </a:t>
            </a:r>
            <a:r>
              <a:rPr lang="en-US" i="1"/>
              <a:t>increase</a:t>
            </a:r>
            <a:r>
              <a:rPr lang="en-US"/>
              <a:t> fatigue, not reduce it</a:t>
            </a:r>
          </a:p>
          <a:p>
            <a:r>
              <a:rPr lang="en-US"/>
              <a:t>This reinforces your earlier message:</a:t>
            </a:r>
          </a:p>
          <a:p>
            <a:r>
              <a:rPr lang="en-US"/>
              <a:t>“If teams are already exhausted, adding complexity — even smart complexity — will backfire.”</a:t>
            </a:r>
          </a:p>
          <a:p>
            <a:br>
              <a:rPr lang="en-US" b="0">
                <a:effectLst/>
              </a:rPr>
            </a:br>
            <a:endParaRPr lang="en-US" b="0">
              <a:effectLst/>
            </a:endParaRPr>
          </a:p>
          <a:p>
            <a:pPr rtl="0"/>
            <a:r>
              <a:rPr lang="en-US" sz="1200" b="0" i="0" u="none" strike="noStrike" kern="1200">
                <a:solidFill>
                  <a:schemeClr val="tx1"/>
                </a:solidFill>
                <a:effectLst/>
                <a:latin typeface="Helvetica Neue"/>
                <a:ea typeface="Helvetica Neue"/>
                <a:cs typeface="Helvetica Neue"/>
                <a:sym typeface="Helvetica Neue"/>
              </a:rPr>
              <a:t>“Charities absolutely see AI and automation as part of the future — but trust, ethics and data security really matter.”</a:t>
            </a:r>
            <a:endParaRPr lang="en-US" b="0">
              <a:effectLst/>
            </a:endParaRPr>
          </a:p>
          <a:p>
            <a:pPr rtl="0"/>
            <a:r>
              <a:rPr lang="en-US" sz="1200" b="0" i="0" u="none" strike="noStrike" kern="1200">
                <a:solidFill>
                  <a:schemeClr val="tx1"/>
                </a:solidFill>
                <a:effectLst/>
                <a:latin typeface="Helvetica Neue"/>
                <a:ea typeface="Helvetica Neue"/>
                <a:cs typeface="Helvetica Neue"/>
                <a:sym typeface="Helvetica Neue"/>
              </a:rPr>
              <a:t>Optional question to both:</a:t>
            </a:r>
            <a:endParaRPr lang="en-US" b="0">
              <a:effectLst/>
            </a:endParaRPr>
          </a:p>
          <a:p>
            <a:pPr rtl="0"/>
            <a:r>
              <a:rPr lang="en-US" sz="1200" b="0" i="0" u="none" strike="noStrike" kern="1200">
                <a:solidFill>
                  <a:schemeClr val="tx1"/>
                </a:solidFill>
                <a:effectLst/>
                <a:latin typeface="Helvetica Neue"/>
                <a:ea typeface="Helvetica Neue"/>
                <a:cs typeface="Helvetica Neue"/>
                <a:sym typeface="Helvetica Neue"/>
              </a:rPr>
              <a:t>“Do you think this caution is healthy?”</a:t>
            </a:r>
            <a:endParaRPr lang="en-US" b="0">
              <a:effectLst/>
            </a:endParaRPr>
          </a:p>
          <a:p>
            <a:endParaRPr lang="en-US"/>
          </a:p>
          <a:p>
            <a:r>
              <a:rPr lang="en-US"/>
              <a:t>Andrew do you think this caution is quite specific to the nature of charities and the amount that has to be considered around security? </a:t>
            </a:r>
            <a:br>
              <a:rPr lang="en-US"/>
            </a:br>
            <a:endParaRPr lang="en-GB"/>
          </a:p>
          <a:p>
            <a:endParaRPr lang="en-GB"/>
          </a:p>
        </p:txBody>
      </p:sp>
    </p:spTree>
    <p:extLst>
      <p:ext uri="{BB962C8B-B14F-4D97-AF65-F5344CB8AC3E}">
        <p14:creationId xmlns:p14="http://schemas.microsoft.com/office/powerpoint/2010/main" val="3695805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FBFDF95D-B126-5DAB-B65A-AFFF5B2457C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4DA64C0B-43CD-88E6-CCD1-D3CBF11DDF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GB" b="1">
                <a:solidFill>
                  <a:srgbClr val="000000"/>
                </a:solidFill>
              </a:rPr>
              <a:t>Why the charity sector is naturally more cautious about new technology</a:t>
            </a:r>
            <a:endParaRPr lang="en-GB"/>
          </a:p>
          <a:p>
            <a:pPr algn="l"/>
            <a:r>
              <a:rPr lang="en-GB">
                <a:solidFill>
                  <a:srgbClr val="000000"/>
                </a:solidFill>
              </a:rPr>
              <a:t>Charities are not resistant to innovation.</a:t>
            </a:r>
            <a:br>
              <a:rPr lang="en-GB">
                <a:solidFill>
                  <a:srgbClr val="000000"/>
                </a:solidFill>
              </a:rPr>
            </a:br>
            <a:r>
              <a:rPr lang="en-GB">
                <a:solidFill>
                  <a:srgbClr val="000000"/>
                </a:solidFill>
              </a:rPr>
              <a:t> They operate within tighter constraints.</a:t>
            </a:r>
            <a:endParaRPr lang="en-GB"/>
          </a:p>
          <a:p>
            <a:pPr algn="l"/>
            <a:r>
              <a:rPr lang="en-GB" b="1">
                <a:solidFill>
                  <a:srgbClr val="000000"/>
                </a:solidFill>
              </a:rPr>
              <a:t>Key structural factors include:</a:t>
            </a:r>
            <a:endParaRPr lang="en-GB"/>
          </a:p>
          <a:p>
            <a:pPr algn="l"/>
            <a:r>
              <a:rPr lang="en-GB" b="1">
                <a:solidFill>
                  <a:srgbClr val="000000"/>
                </a:solidFill>
              </a:rPr>
              <a:t>Restricted and uncertain funding</a:t>
            </a:r>
            <a:endParaRPr lang="en-GB"/>
          </a:p>
          <a:p>
            <a:pPr marL="342900" indent="-342900" algn="l">
              <a:buFont typeface="Arial"/>
              <a:buChar char="•"/>
            </a:pPr>
            <a:r>
              <a:rPr lang="en-GB">
                <a:solidFill>
                  <a:srgbClr val="000000"/>
                </a:solidFill>
              </a:rPr>
              <a:t>Income is often grant-based or donor-dependent</a:t>
            </a:r>
            <a:endParaRPr lang="en-GB"/>
          </a:p>
          <a:p>
            <a:pPr marL="342900" indent="-342900" algn="l">
              <a:buFont typeface="Arial"/>
              <a:buChar char="•"/>
            </a:pPr>
            <a:r>
              <a:rPr lang="en-GB">
                <a:solidFill>
                  <a:srgbClr val="000000"/>
                </a:solidFill>
              </a:rPr>
              <a:t>Budgets are tightly controlled</a:t>
            </a:r>
            <a:endParaRPr lang="en-GB"/>
          </a:p>
          <a:p>
            <a:pPr marL="342900" indent="-342900" algn="l">
              <a:buFont typeface="Arial"/>
              <a:buChar char="•"/>
            </a:pPr>
            <a:r>
              <a:rPr lang="en-GB">
                <a:solidFill>
                  <a:srgbClr val="000000"/>
                </a:solidFill>
              </a:rPr>
              <a:t>Technology investment must be justified carefully</a:t>
            </a:r>
            <a:endParaRPr lang="en-GB"/>
          </a:p>
          <a:p>
            <a:pPr algn="l"/>
            <a:r>
              <a:rPr lang="en-GB" b="1">
                <a:solidFill>
                  <a:srgbClr val="000000"/>
                </a:solidFill>
              </a:rPr>
              <a:t>High number of key stakeholders</a:t>
            </a:r>
            <a:endParaRPr lang="en-GB"/>
          </a:p>
          <a:p>
            <a:pPr marL="342900" indent="-342900" algn="l">
              <a:buFont typeface="Arial"/>
              <a:buChar char="•"/>
            </a:pPr>
            <a:r>
              <a:rPr lang="en-GB">
                <a:solidFill>
                  <a:srgbClr val="000000"/>
                </a:solidFill>
              </a:rPr>
              <a:t>Trustees and boards</a:t>
            </a:r>
            <a:endParaRPr lang="en-GB"/>
          </a:p>
          <a:p>
            <a:pPr marL="342900" indent="-342900" algn="l">
              <a:buFont typeface="Arial"/>
              <a:buChar char="•"/>
            </a:pPr>
            <a:r>
              <a:rPr lang="en-GB">
                <a:solidFill>
                  <a:srgbClr val="000000"/>
                </a:solidFill>
              </a:rPr>
              <a:t>Donors and grant providers</a:t>
            </a:r>
            <a:endParaRPr lang="en-GB"/>
          </a:p>
          <a:p>
            <a:pPr marL="342900" indent="-342900" algn="l">
              <a:buFont typeface="Arial"/>
              <a:buChar char="•"/>
            </a:pPr>
            <a:r>
              <a:rPr lang="en-GB">
                <a:solidFill>
                  <a:srgbClr val="000000"/>
                </a:solidFill>
              </a:rPr>
              <a:t>Regulators</a:t>
            </a:r>
            <a:endParaRPr lang="en-GB"/>
          </a:p>
          <a:p>
            <a:pPr marL="342900" indent="-342900" algn="l">
              <a:buFont typeface="Arial"/>
              <a:buChar char="•"/>
            </a:pPr>
            <a:r>
              <a:rPr lang="en-GB">
                <a:solidFill>
                  <a:srgbClr val="000000"/>
                </a:solidFill>
              </a:rPr>
              <a:t>Beneficiaries and the public</a:t>
            </a:r>
            <a:endParaRPr lang="en-GB"/>
          </a:p>
          <a:p>
            <a:pPr marL="342900" indent="-342900" algn="l">
              <a:buFont typeface="Arial"/>
              <a:buChar char="•"/>
            </a:pPr>
            <a:r>
              <a:rPr lang="en-GB">
                <a:solidFill>
                  <a:srgbClr val="000000"/>
                </a:solidFill>
              </a:rPr>
              <a:t>Auditors</a:t>
            </a:r>
            <a:endParaRPr lang="en-GB"/>
          </a:p>
          <a:p>
            <a:pPr algn="l"/>
            <a:r>
              <a:rPr lang="en-GB" b="1">
                <a:solidFill>
                  <a:srgbClr val="000000"/>
                </a:solidFill>
              </a:rPr>
              <a:t>Decisions must stand up to scrutiny from multiple angles.</a:t>
            </a:r>
            <a:endParaRPr lang="en-GB"/>
          </a:p>
          <a:p>
            <a:pPr algn="l"/>
            <a:r>
              <a:rPr lang="en-GB" b="1">
                <a:solidFill>
                  <a:srgbClr val="000000"/>
                </a:solidFill>
              </a:rPr>
              <a:t>Strict regulatory and reporting requirements</a:t>
            </a:r>
            <a:endParaRPr lang="en-GB"/>
          </a:p>
          <a:p>
            <a:pPr marL="342900" indent="-342900" algn="l">
              <a:buFont typeface="Arial"/>
              <a:buChar char="•"/>
            </a:pPr>
            <a:r>
              <a:rPr lang="en-GB" b="0">
                <a:solidFill>
                  <a:srgbClr val="000000"/>
                </a:solidFill>
              </a:rPr>
              <a:t>Compliance obligations are non-negotiable</a:t>
            </a:r>
            <a:endParaRPr lang="en-GB" b="0"/>
          </a:p>
          <a:p>
            <a:pPr marL="342900" indent="-342900" algn="l">
              <a:buFont typeface="Arial"/>
              <a:buChar char="•"/>
            </a:pPr>
            <a:r>
              <a:rPr lang="en-GB" b="0">
                <a:solidFill>
                  <a:srgbClr val="000000"/>
                </a:solidFill>
              </a:rPr>
              <a:t>Financial transparency is expected</a:t>
            </a:r>
            <a:endParaRPr lang="en-GB" b="0"/>
          </a:p>
          <a:p>
            <a:pPr marL="342900" indent="-342900" algn="l">
              <a:buFont typeface="Arial"/>
              <a:buChar char="•"/>
            </a:pPr>
            <a:r>
              <a:rPr lang="en-GB" b="0">
                <a:solidFill>
                  <a:srgbClr val="000000"/>
                </a:solidFill>
              </a:rPr>
              <a:t>Audit trails must be clear and defensible</a:t>
            </a:r>
            <a:endParaRPr lang="en-GB" b="0"/>
          </a:p>
          <a:p>
            <a:pPr algn="l"/>
            <a:r>
              <a:rPr lang="en-GB" b="0">
                <a:solidFill>
                  <a:srgbClr val="000000"/>
                </a:solidFill>
              </a:rPr>
              <a:t>Reputational sensitivity</a:t>
            </a:r>
            <a:endParaRPr lang="en-GB" b="0"/>
          </a:p>
          <a:p>
            <a:pPr marL="342900" indent="-342900" algn="l">
              <a:buFont typeface="Arial"/>
              <a:buChar char="•"/>
            </a:pPr>
            <a:r>
              <a:rPr lang="en-GB" b="0">
                <a:solidFill>
                  <a:srgbClr val="000000"/>
                </a:solidFill>
              </a:rPr>
              <a:t>Public trust underpins funding</a:t>
            </a:r>
            <a:endParaRPr lang="en-GB" b="0"/>
          </a:p>
          <a:p>
            <a:pPr marL="342900" indent="-342900" algn="l">
              <a:buFont typeface="Arial"/>
              <a:buChar char="•"/>
            </a:pPr>
            <a:r>
              <a:rPr lang="en-GB" b="0">
                <a:solidFill>
                  <a:srgbClr val="000000"/>
                </a:solidFill>
              </a:rPr>
              <a:t>Errors can damage long-term credibility</a:t>
            </a:r>
            <a:endParaRPr lang="en-GB" altLang="en-US"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DDC8B-0477-5184-0FB5-420A8701D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DF20A-1480-5B31-66F2-1DAD0FE6079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4EA324D-15CB-5B50-2980-387D1623A3A8}"/>
              </a:ext>
            </a:extLst>
          </p:cNvPr>
          <p:cNvSpPr>
            <a:spLocks noGrp="1"/>
          </p:cNvSpPr>
          <p:nvPr>
            <p:ph type="body" idx="1"/>
          </p:nvPr>
        </p:nvSpPr>
        <p:spPr/>
        <p:txBody>
          <a:bodyPr/>
          <a:lstStyle/>
          <a:p>
            <a:pPr rtl="0" fontAlgn="base"/>
            <a:r>
              <a:rPr lang="en-US" sz="2200" b="1" i="0">
                <a:effectLst/>
                <a:latin typeface="Helvetica Neue"/>
                <a:ea typeface="Helvetica Neue"/>
                <a:cs typeface="Helvetica Neue"/>
                <a:sym typeface="Helvetica Neue"/>
              </a:rPr>
              <a:t>The real barrier is not interest - it is trust</a:t>
            </a:r>
            <a:r>
              <a:rPr lang="en-US" sz="2200" b="0" i="0">
                <a:effectLst/>
                <a:latin typeface="Helvetica Neue"/>
                <a:ea typeface="Helvetica Neue"/>
                <a:cs typeface="Helvetica Neue"/>
                <a:sym typeface="Helvetica Neue"/>
              </a:rPr>
              <a:t> </a:t>
            </a:r>
          </a:p>
          <a:p>
            <a:pPr rtl="0" fontAlgn="base"/>
            <a:r>
              <a:rPr lang="en-US" sz="2200" b="0" i="0">
                <a:effectLst/>
                <a:latin typeface="Helvetica Neue"/>
                <a:ea typeface="Helvetica Neue"/>
                <a:cs typeface="Helvetica Neue"/>
                <a:sym typeface="Helvetica Neue"/>
              </a:rPr>
              <a:t>AI adoption in charity finance depends on three pillars: </a:t>
            </a:r>
          </a:p>
          <a:p>
            <a:pPr rtl="0" fontAlgn="base"/>
            <a:r>
              <a:rPr lang="en-US" sz="2200" b="0" i="0">
                <a:effectLst/>
                <a:latin typeface="Helvetica Neue"/>
                <a:ea typeface="Helvetica Neue"/>
                <a:cs typeface="Helvetica Neue"/>
                <a:sym typeface="Helvetica Neue"/>
              </a:rPr>
              <a:t>- Accuracy </a:t>
            </a:r>
          </a:p>
          <a:p>
            <a:pPr rtl="0" fontAlgn="base"/>
            <a:r>
              <a:rPr lang="en-US" sz="2200" b="0" i="0">
                <a:effectLst/>
                <a:latin typeface="Helvetica Neue"/>
                <a:ea typeface="Helvetica Neue"/>
                <a:cs typeface="Helvetica Neue"/>
                <a:sym typeface="Helvetica Neue"/>
              </a:rPr>
              <a:t>- Explainability </a:t>
            </a:r>
          </a:p>
          <a:p>
            <a:pPr rtl="0" fontAlgn="base"/>
            <a:r>
              <a:rPr lang="en-US" sz="2200" b="0" i="0">
                <a:effectLst/>
                <a:latin typeface="Helvetica Neue"/>
                <a:ea typeface="Helvetica Neue"/>
                <a:cs typeface="Helvetica Neue"/>
                <a:sym typeface="Helvetica Neue"/>
              </a:rPr>
              <a:t>- Accountability </a:t>
            </a:r>
          </a:p>
          <a:p>
            <a:pPr rtl="0" fontAlgn="base"/>
            <a:r>
              <a:rPr lang="en-US" sz="2200" b="0" i="0">
                <a:effectLst/>
                <a:latin typeface="Helvetica Neue"/>
                <a:ea typeface="Helvetica Neue"/>
                <a:cs typeface="Helvetica Neue"/>
                <a:sym typeface="Helvetica Neue"/>
              </a:rPr>
              <a:t>Without these, adoption stalls. </a:t>
            </a:r>
          </a:p>
          <a:p>
            <a:endParaRPr lang="en-GB"/>
          </a:p>
        </p:txBody>
      </p:sp>
    </p:spTree>
    <p:extLst>
      <p:ext uri="{BB962C8B-B14F-4D97-AF65-F5344CB8AC3E}">
        <p14:creationId xmlns:p14="http://schemas.microsoft.com/office/powerpoint/2010/main" val="1184388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50196-350B-1AA5-1D24-EA00F671E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81705-2A51-835D-D96C-BB1AF61566B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124F2E5-6331-028B-FB1C-C9BE21BA9797}"/>
              </a:ext>
            </a:extLst>
          </p:cNvPr>
          <p:cNvSpPr>
            <a:spLocks noGrp="1"/>
          </p:cNvSpPr>
          <p:nvPr>
            <p:ph type="body" idx="1"/>
          </p:nvPr>
        </p:nvSpPr>
        <p:spPr/>
        <p:txBody>
          <a:bodyPr/>
          <a:lstStyle/>
          <a:p>
            <a:pPr rtl="0" fontAlgn="base"/>
            <a:r>
              <a:rPr lang="en-US" sz="2200" b="1" i="0">
                <a:effectLst/>
                <a:latin typeface="Helvetica Neue"/>
                <a:ea typeface="Helvetica Neue"/>
                <a:cs typeface="Helvetica Neue"/>
                <a:sym typeface="Helvetica Neue"/>
              </a:rPr>
              <a:t>Accuracy: the non-negotiable</a:t>
            </a:r>
            <a:r>
              <a:rPr lang="en-US" sz="2200" b="0" i="0">
                <a:effectLst/>
                <a:latin typeface="Helvetica Neue"/>
                <a:ea typeface="Helvetica Neue"/>
                <a:cs typeface="Helvetica Neue"/>
                <a:sym typeface="Helvetica Neue"/>
              </a:rPr>
              <a:t> </a:t>
            </a:r>
          </a:p>
          <a:p>
            <a:pPr rtl="0" fontAlgn="base"/>
            <a:r>
              <a:rPr lang="en-US" sz="2200" b="0" i="0">
                <a:effectLst/>
                <a:latin typeface="Helvetica Neue"/>
                <a:ea typeface="Helvetica Neue"/>
                <a:cs typeface="Helvetica Neue"/>
                <a:sym typeface="Helvetica Neue"/>
              </a:rPr>
              <a:t>In charity finance: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Reporting errors affect donor confidence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Cash flow pressures are already significant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Financial oversight is constant </a:t>
            </a:r>
          </a:p>
          <a:p>
            <a:pPr rtl="0" fontAlgn="base"/>
            <a:r>
              <a:rPr lang="en-US" sz="2200" b="1" i="0">
                <a:effectLst/>
                <a:latin typeface="Helvetica Neue"/>
                <a:ea typeface="Helvetica Neue"/>
                <a:cs typeface="Helvetica Neue"/>
                <a:sym typeface="Helvetica Neue"/>
              </a:rPr>
              <a:t>AI must increase financial clarity - not introduce uncertainty. </a:t>
            </a:r>
          </a:p>
          <a:p>
            <a:pPr rtl="0" fontAlgn="base"/>
            <a:r>
              <a:rPr lang="en-US" sz="2200" b="1" i="0">
                <a:effectLst/>
                <a:latin typeface="Helvetica Neue"/>
                <a:ea typeface="Helvetica Neue"/>
                <a:cs typeface="Helvetica Neue"/>
                <a:sym typeface="Helvetica Neue"/>
              </a:rPr>
              <a:t>Close enough is not good enough. </a:t>
            </a:r>
          </a:p>
          <a:p>
            <a:endParaRPr lang="en-GB"/>
          </a:p>
        </p:txBody>
      </p:sp>
    </p:spTree>
    <p:extLst>
      <p:ext uri="{BB962C8B-B14F-4D97-AF65-F5344CB8AC3E}">
        <p14:creationId xmlns:p14="http://schemas.microsoft.com/office/powerpoint/2010/main" val="256668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E4A90-D5E4-9A74-AD97-1E7208400A61}"/>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BF2614E-B9F8-3B6B-B59C-702BEF6B2A9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AD87A3FA-6AF3-6E37-DCBE-CDA7AD0E3B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GB" altLang="en-US" b="0"/>
          </a:p>
        </p:txBody>
      </p:sp>
    </p:spTree>
    <p:extLst>
      <p:ext uri="{BB962C8B-B14F-4D97-AF65-F5344CB8AC3E}">
        <p14:creationId xmlns:p14="http://schemas.microsoft.com/office/powerpoint/2010/main" val="3180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BF9E8-F65E-69F5-0686-566E0F640953}"/>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D0AD840-9663-C25E-C2A6-F9515F3E766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6F4453BD-C970-9769-4904-A7395FDD4E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GB" altLang="en-US" b="0"/>
          </a:p>
        </p:txBody>
      </p:sp>
    </p:spTree>
    <p:extLst>
      <p:ext uri="{BB962C8B-B14F-4D97-AF65-F5344CB8AC3E}">
        <p14:creationId xmlns:p14="http://schemas.microsoft.com/office/powerpoint/2010/main" val="289585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242AD-A208-B624-186B-066D962F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85093-1AB5-53F6-B7D8-B3F5796DB9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6A4283A-C4E6-F09F-0469-103F1238FA03}"/>
              </a:ext>
            </a:extLst>
          </p:cNvPr>
          <p:cNvSpPr>
            <a:spLocks noGrp="1"/>
          </p:cNvSpPr>
          <p:nvPr>
            <p:ph type="body" idx="1"/>
          </p:nvPr>
        </p:nvSpPr>
        <p:spPr/>
        <p:txBody>
          <a:bodyPr/>
          <a:lstStyle/>
          <a:p>
            <a:pPr rtl="0" fontAlgn="base"/>
            <a:r>
              <a:rPr lang="en-US" sz="2200" b="1" i="0">
                <a:effectLst/>
                <a:latin typeface="Helvetica Neue"/>
                <a:ea typeface="Helvetica Neue"/>
                <a:cs typeface="Helvetica Neue"/>
                <a:sym typeface="Helvetica Neue"/>
              </a:rPr>
              <a:t>Accuracy: the non-negotiable</a:t>
            </a:r>
            <a:r>
              <a:rPr lang="en-US" sz="2200" b="0" i="0">
                <a:effectLst/>
                <a:latin typeface="Helvetica Neue"/>
                <a:ea typeface="Helvetica Neue"/>
                <a:cs typeface="Helvetica Neue"/>
                <a:sym typeface="Helvetica Neue"/>
              </a:rPr>
              <a:t> </a:t>
            </a:r>
          </a:p>
          <a:p>
            <a:pPr rtl="0" fontAlgn="base"/>
            <a:r>
              <a:rPr lang="en-US" sz="2200" b="0" i="0">
                <a:effectLst/>
                <a:latin typeface="Helvetica Neue"/>
                <a:ea typeface="Helvetica Neue"/>
                <a:cs typeface="Helvetica Neue"/>
                <a:sym typeface="Helvetica Neue"/>
              </a:rPr>
              <a:t>In charity finance: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Reporting errors affect donor confidence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Cash flow pressures are already significant </a:t>
            </a:r>
          </a:p>
          <a:p>
            <a:pPr marL="342900" indent="-342900" rtl="0" fontAlgn="base">
              <a:buFont typeface="Arial" panose="020B0604020202020204" pitchFamily="34" charset="0"/>
              <a:buChar char="•"/>
            </a:pPr>
            <a:r>
              <a:rPr lang="en-US" sz="2200" b="0" i="0">
                <a:effectLst/>
                <a:latin typeface="Helvetica Neue"/>
                <a:ea typeface="Helvetica Neue"/>
                <a:cs typeface="Helvetica Neue"/>
                <a:sym typeface="Helvetica Neue"/>
              </a:rPr>
              <a:t>Financial oversight is constant </a:t>
            </a:r>
          </a:p>
          <a:p>
            <a:pPr rtl="0" fontAlgn="base"/>
            <a:r>
              <a:rPr lang="en-US" sz="2200" b="1" i="0">
                <a:effectLst/>
                <a:latin typeface="Helvetica Neue"/>
                <a:ea typeface="Helvetica Neue"/>
                <a:cs typeface="Helvetica Neue"/>
                <a:sym typeface="Helvetica Neue"/>
              </a:rPr>
              <a:t>AI must increase financial clarity - not introduce uncertainty. </a:t>
            </a:r>
          </a:p>
          <a:p>
            <a:pPr rtl="0" fontAlgn="base"/>
            <a:r>
              <a:rPr lang="en-US" sz="2200" b="1" i="0">
                <a:effectLst/>
                <a:latin typeface="Helvetica Neue"/>
                <a:ea typeface="Helvetica Neue"/>
                <a:cs typeface="Helvetica Neue"/>
                <a:sym typeface="Helvetica Neue"/>
              </a:rPr>
              <a:t>Close enough is not good enough. </a:t>
            </a:r>
          </a:p>
          <a:p>
            <a:endParaRPr lang="en-GB"/>
          </a:p>
        </p:txBody>
      </p:sp>
    </p:spTree>
    <p:extLst>
      <p:ext uri="{BB962C8B-B14F-4D97-AF65-F5344CB8AC3E}">
        <p14:creationId xmlns:p14="http://schemas.microsoft.com/office/powerpoint/2010/main" val="399824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3D0DF2-1D5A-559A-A512-716170D9453F}"/>
              </a:ext>
            </a:extLst>
          </p:cNvPr>
          <p:cNvSpPr>
            <a:spLocks noGrp="1"/>
          </p:cNvSpPr>
          <p:nvPr>
            <p:ph type="pic" sz="quarter" idx="10"/>
          </p:nvPr>
        </p:nvSpPr>
        <p:spPr>
          <a:xfrm>
            <a:off x="1024727" y="1096963"/>
            <a:ext cx="10807530" cy="5617022"/>
          </a:xfrm>
          <a:custGeom>
            <a:avLst/>
            <a:gdLst>
              <a:gd name="connsiteX0" fmla="*/ 419985 w 10806827"/>
              <a:gd name="connsiteY0" fmla="*/ 0 h 5617022"/>
              <a:gd name="connsiteX1" fmla="*/ 10386843 w 10806827"/>
              <a:gd name="connsiteY1" fmla="*/ 0 h 5617022"/>
              <a:gd name="connsiteX2" fmla="*/ 10806827 w 10806827"/>
              <a:gd name="connsiteY2" fmla="*/ 419985 h 5617022"/>
              <a:gd name="connsiteX3" fmla="*/ 10806827 w 10806827"/>
              <a:gd name="connsiteY3" fmla="*/ 5197036 h 5617022"/>
              <a:gd name="connsiteX4" fmla="*/ 10386843 w 10806827"/>
              <a:gd name="connsiteY4" fmla="*/ 5617022 h 5617022"/>
              <a:gd name="connsiteX5" fmla="*/ 419985 w 10806827"/>
              <a:gd name="connsiteY5" fmla="*/ 5617022 h 5617022"/>
              <a:gd name="connsiteX6" fmla="*/ 0 w 10806827"/>
              <a:gd name="connsiteY6" fmla="*/ 5197036 h 5617022"/>
              <a:gd name="connsiteX7" fmla="*/ 0 w 10806827"/>
              <a:gd name="connsiteY7" fmla="*/ 419985 h 5617022"/>
              <a:gd name="connsiteX8" fmla="*/ 419985 w 10806827"/>
              <a:gd name="connsiteY8" fmla="*/ 0 h 56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6827" h="5617022">
                <a:moveTo>
                  <a:pt x="419985" y="0"/>
                </a:moveTo>
                <a:lnTo>
                  <a:pt x="10386843" y="0"/>
                </a:lnTo>
                <a:cubicBezTo>
                  <a:pt x="10618793" y="0"/>
                  <a:pt x="10806827" y="188034"/>
                  <a:pt x="10806827" y="419985"/>
                </a:cubicBezTo>
                <a:lnTo>
                  <a:pt x="10806827" y="5197036"/>
                </a:lnTo>
                <a:cubicBezTo>
                  <a:pt x="10806827" y="5428988"/>
                  <a:pt x="10618793" y="5617022"/>
                  <a:pt x="10386843" y="5617022"/>
                </a:cubicBezTo>
                <a:lnTo>
                  <a:pt x="419985" y="5617022"/>
                </a:lnTo>
                <a:cubicBezTo>
                  <a:pt x="188034" y="5617022"/>
                  <a:pt x="0" y="5428988"/>
                  <a:pt x="0" y="5197036"/>
                </a:cubicBezTo>
                <a:lnTo>
                  <a:pt x="0" y="419985"/>
                </a:lnTo>
                <a:cubicBezTo>
                  <a:pt x="0" y="188034"/>
                  <a:pt x="188034" y="0"/>
                  <a:pt x="419985" y="0"/>
                </a:cubicBezTo>
                <a:close/>
              </a:path>
            </a:pathLst>
          </a:custGeom>
          <a:pattFill prst="pct5">
            <a:fgClr>
              <a:schemeClr val="tx1"/>
            </a:fgClr>
            <a:bgClr>
              <a:schemeClr val="bg1"/>
            </a:bgClr>
          </a:pattFill>
        </p:spPr>
        <p:txBody>
          <a:bodyPr wrap="square">
            <a:noAutofit/>
          </a:bodyPr>
          <a:lstStyle>
            <a:lvl1pPr>
              <a:defRPr sz="3200"/>
            </a:lvl1pPr>
          </a:lstStyle>
          <a:p>
            <a:endParaRPr lang="id-ID"/>
          </a:p>
        </p:txBody>
      </p:sp>
      <p:sp>
        <p:nvSpPr>
          <p:cNvPr id="11" name="Picture Placeholder 10">
            <a:extLst>
              <a:ext uri="{FF2B5EF4-FFF2-40B4-BE49-F238E27FC236}">
                <a16:creationId xmlns:a16="http://schemas.microsoft.com/office/drawing/2014/main" id="{7952B50B-ABF2-FFC3-8410-1625F37AB28E}"/>
              </a:ext>
            </a:extLst>
          </p:cNvPr>
          <p:cNvSpPr>
            <a:spLocks noGrp="1"/>
          </p:cNvSpPr>
          <p:nvPr>
            <p:ph type="pic" sz="quarter" idx="11"/>
          </p:nvPr>
        </p:nvSpPr>
        <p:spPr>
          <a:xfrm>
            <a:off x="1024727" y="7014435"/>
            <a:ext cx="5472644" cy="5617021"/>
          </a:xfrm>
          <a:custGeom>
            <a:avLst/>
            <a:gdLst>
              <a:gd name="connsiteX0" fmla="*/ 409164 w 5472288"/>
              <a:gd name="connsiteY0" fmla="*/ 0 h 5617021"/>
              <a:gd name="connsiteX1" fmla="*/ 5063125 w 5472288"/>
              <a:gd name="connsiteY1" fmla="*/ 0 h 5617021"/>
              <a:gd name="connsiteX2" fmla="*/ 5472288 w 5472288"/>
              <a:gd name="connsiteY2" fmla="*/ 409163 h 5617021"/>
              <a:gd name="connsiteX3" fmla="*/ 5472288 w 5472288"/>
              <a:gd name="connsiteY3" fmla="*/ 5207858 h 5617021"/>
              <a:gd name="connsiteX4" fmla="*/ 5063125 w 5472288"/>
              <a:gd name="connsiteY4" fmla="*/ 5617021 h 5617021"/>
              <a:gd name="connsiteX5" fmla="*/ 409164 w 5472288"/>
              <a:gd name="connsiteY5" fmla="*/ 5617021 h 5617021"/>
              <a:gd name="connsiteX6" fmla="*/ 0 w 5472288"/>
              <a:gd name="connsiteY6" fmla="*/ 5207858 h 5617021"/>
              <a:gd name="connsiteX7" fmla="*/ 0 w 5472288"/>
              <a:gd name="connsiteY7" fmla="*/ 409163 h 5617021"/>
              <a:gd name="connsiteX8" fmla="*/ 409164 w 5472288"/>
              <a:gd name="connsiteY8" fmla="*/ 0 h 561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288" h="5617021">
                <a:moveTo>
                  <a:pt x="409164" y="0"/>
                </a:moveTo>
                <a:lnTo>
                  <a:pt x="5063125" y="0"/>
                </a:lnTo>
                <a:cubicBezTo>
                  <a:pt x="5289099" y="0"/>
                  <a:pt x="5472288" y="183189"/>
                  <a:pt x="5472288" y="409163"/>
                </a:cubicBezTo>
                <a:lnTo>
                  <a:pt x="5472288" y="5207858"/>
                </a:lnTo>
                <a:cubicBezTo>
                  <a:pt x="5472288" y="5433832"/>
                  <a:pt x="5289099" y="5617021"/>
                  <a:pt x="5063125" y="5617021"/>
                </a:cubicBezTo>
                <a:lnTo>
                  <a:pt x="409164" y="5617021"/>
                </a:lnTo>
                <a:cubicBezTo>
                  <a:pt x="183190" y="5617021"/>
                  <a:pt x="0" y="5433832"/>
                  <a:pt x="0" y="5207858"/>
                </a:cubicBezTo>
                <a:lnTo>
                  <a:pt x="0" y="409163"/>
                </a:lnTo>
                <a:cubicBezTo>
                  <a:pt x="0" y="183189"/>
                  <a:pt x="183190" y="0"/>
                  <a:pt x="409164" y="0"/>
                </a:cubicBezTo>
                <a:close/>
              </a:path>
            </a:pathLst>
          </a:custGeom>
          <a:pattFill prst="pct5">
            <a:fgClr>
              <a:schemeClr val="tx1"/>
            </a:fgClr>
            <a:bgClr>
              <a:schemeClr val="bg1"/>
            </a:bgClr>
          </a:pattFill>
        </p:spPr>
        <p:txBody>
          <a:bodyPr wrap="square">
            <a:noAutofit/>
          </a:bodyPr>
          <a:lstStyle>
            <a:lvl1pPr>
              <a:defRPr sz="3200"/>
            </a:lvl1pPr>
          </a:lstStyle>
          <a:p>
            <a:endParaRPr lang="id-ID"/>
          </a:p>
        </p:txBody>
      </p:sp>
      <p:sp>
        <p:nvSpPr>
          <p:cNvPr id="13" name="Picture Placeholder 12">
            <a:extLst>
              <a:ext uri="{FF2B5EF4-FFF2-40B4-BE49-F238E27FC236}">
                <a16:creationId xmlns:a16="http://schemas.microsoft.com/office/drawing/2014/main" id="{5C915731-3728-DEFF-77F7-CFA8510018F9}"/>
              </a:ext>
            </a:extLst>
          </p:cNvPr>
          <p:cNvSpPr>
            <a:spLocks noGrp="1"/>
          </p:cNvSpPr>
          <p:nvPr>
            <p:ph type="pic" sz="quarter" idx="12"/>
          </p:nvPr>
        </p:nvSpPr>
        <p:spPr>
          <a:xfrm>
            <a:off x="12120308" y="1096963"/>
            <a:ext cx="5472643" cy="5617022"/>
          </a:xfrm>
          <a:custGeom>
            <a:avLst/>
            <a:gdLst>
              <a:gd name="connsiteX0" fmla="*/ 409163 w 5472287"/>
              <a:gd name="connsiteY0" fmla="*/ 0 h 5617022"/>
              <a:gd name="connsiteX1" fmla="*/ 5063125 w 5472287"/>
              <a:gd name="connsiteY1" fmla="*/ 0 h 5617022"/>
              <a:gd name="connsiteX2" fmla="*/ 5472287 w 5472287"/>
              <a:gd name="connsiteY2" fmla="*/ 409163 h 5617022"/>
              <a:gd name="connsiteX3" fmla="*/ 5472287 w 5472287"/>
              <a:gd name="connsiteY3" fmla="*/ 5207858 h 5617022"/>
              <a:gd name="connsiteX4" fmla="*/ 5063125 w 5472287"/>
              <a:gd name="connsiteY4" fmla="*/ 5617022 h 5617022"/>
              <a:gd name="connsiteX5" fmla="*/ 409163 w 5472287"/>
              <a:gd name="connsiteY5" fmla="*/ 5617022 h 5617022"/>
              <a:gd name="connsiteX6" fmla="*/ 0 w 5472287"/>
              <a:gd name="connsiteY6" fmla="*/ 5207858 h 5617022"/>
              <a:gd name="connsiteX7" fmla="*/ 0 w 5472287"/>
              <a:gd name="connsiteY7" fmla="*/ 409163 h 5617022"/>
              <a:gd name="connsiteX8" fmla="*/ 409163 w 5472287"/>
              <a:gd name="connsiteY8" fmla="*/ 0 h 5617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287" h="5617022">
                <a:moveTo>
                  <a:pt x="409163" y="0"/>
                </a:moveTo>
                <a:lnTo>
                  <a:pt x="5063125" y="0"/>
                </a:lnTo>
                <a:cubicBezTo>
                  <a:pt x="5289097" y="0"/>
                  <a:pt x="5472287" y="183189"/>
                  <a:pt x="5472287" y="409163"/>
                </a:cubicBezTo>
                <a:lnTo>
                  <a:pt x="5472287" y="5207858"/>
                </a:lnTo>
                <a:cubicBezTo>
                  <a:pt x="5472287" y="5433832"/>
                  <a:pt x="5289097" y="5617022"/>
                  <a:pt x="5063125" y="5617022"/>
                </a:cubicBezTo>
                <a:lnTo>
                  <a:pt x="409163" y="5617022"/>
                </a:lnTo>
                <a:cubicBezTo>
                  <a:pt x="183189" y="5617022"/>
                  <a:pt x="0" y="5433832"/>
                  <a:pt x="0" y="5207858"/>
                </a:cubicBezTo>
                <a:lnTo>
                  <a:pt x="0" y="409163"/>
                </a:lnTo>
                <a:cubicBezTo>
                  <a:pt x="0" y="183189"/>
                  <a:pt x="183189" y="0"/>
                  <a:pt x="409163" y="0"/>
                </a:cubicBezTo>
                <a:close/>
              </a:path>
            </a:pathLst>
          </a:custGeom>
          <a:pattFill prst="pct5">
            <a:fgClr>
              <a:schemeClr val="tx1"/>
            </a:fgClr>
            <a:bgClr>
              <a:schemeClr val="bg1"/>
            </a:bgClr>
          </a:pattFill>
        </p:spPr>
        <p:txBody>
          <a:bodyPr wrap="square">
            <a:noAutofit/>
          </a:bodyPr>
          <a:lstStyle>
            <a:lvl1pPr>
              <a:defRPr sz="3200"/>
            </a:lvl1pPr>
          </a:lstStyle>
          <a:p>
            <a:endParaRPr lang="id-ID"/>
          </a:p>
        </p:txBody>
      </p:sp>
      <p:sp>
        <p:nvSpPr>
          <p:cNvPr id="17" name="Picture Placeholder 16">
            <a:extLst>
              <a:ext uri="{FF2B5EF4-FFF2-40B4-BE49-F238E27FC236}">
                <a16:creationId xmlns:a16="http://schemas.microsoft.com/office/drawing/2014/main" id="{43C29B2D-1ED1-19C4-50CB-574377CB6B66}"/>
              </a:ext>
            </a:extLst>
          </p:cNvPr>
          <p:cNvSpPr>
            <a:spLocks noGrp="1"/>
          </p:cNvSpPr>
          <p:nvPr>
            <p:ph type="pic" sz="quarter" idx="14"/>
          </p:nvPr>
        </p:nvSpPr>
        <p:spPr>
          <a:xfrm>
            <a:off x="17881002" y="1096964"/>
            <a:ext cx="5472642" cy="11522075"/>
          </a:xfrm>
          <a:custGeom>
            <a:avLst/>
            <a:gdLst>
              <a:gd name="connsiteX0" fmla="*/ 409162 w 5472286"/>
              <a:gd name="connsiteY0" fmla="*/ 0 h 11522075"/>
              <a:gd name="connsiteX1" fmla="*/ 5063124 w 5472286"/>
              <a:gd name="connsiteY1" fmla="*/ 0 h 11522075"/>
              <a:gd name="connsiteX2" fmla="*/ 5472286 w 5472286"/>
              <a:gd name="connsiteY2" fmla="*/ 409163 h 11522075"/>
              <a:gd name="connsiteX3" fmla="*/ 5472286 w 5472286"/>
              <a:gd name="connsiteY3" fmla="*/ 11112912 h 11522075"/>
              <a:gd name="connsiteX4" fmla="*/ 5063124 w 5472286"/>
              <a:gd name="connsiteY4" fmla="*/ 11522075 h 11522075"/>
              <a:gd name="connsiteX5" fmla="*/ 409162 w 5472286"/>
              <a:gd name="connsiteY5" fmla="*/ 11522075 h 11522075"/>
              <a:gd name="connsiteX6" fmla="*/ 0 w 5472286"/>
              <a:gd name="connsiteY6" fmla="*/ 11112912 h 11522075"/>
              <a:gd name="connsiteX7" fmla="*/ 0 w 5472286"/>
              <a:gd name="connsiteY7" fmla="*/ 409163 h 11522075"/>
              <a:gd name="connsiteX8" fmla="*/ 409162 w 5472286"/>
              <a:gd name="connsiteY8" fmla="*/ 0 h 1152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2286" h="11522075">
                <a:moveTo>
                  <a:pt x="409162" y="0"/>
                </a:moveTo>
                <a:lnTo>
                  <a:pt x="5063124" y="0"/>
                </a:lnTo>
                <a:cubicBezTo>
                  <a:pt x="5289098" y="0"/>
                  <a:pt x="5472286" y="183189"/>
                  <a:pt x="5472286" y="409163"/>
                </a:cubicBezTo>
                <a:lnTo>
                  <a:pt x="5472286" y="11112912"/>
                </a:lnTo>
                <a:cubicBezTo>
                  <a:pt x="5472286" y="11338886"/>
                  <a:pt x="5289098" y="11522075"/>
                  <a:pt x="5063124" y="11522075"/>
                </a:cubicBezTo>
                <a:lnTo>
                  <a:pt x="409162" y="11522075"/>
                </a:lnTo>
                <a:cubicBezTo>
                  <a:pt x="183190" y="11522075"/>
                  <a:pt x="0" y="11338886"/>
                  <a:pt x="0" y="11112912"/>
                </a:cubicBezTo>
                <a:lnTo>
                  <a:pt x="0" y="409163"/>
                </a:lnTo>
                <a:cubicBezTo>
                  <a:pt x="0" y="183189"/>
                  <a:pt x="183190" y="0"/>
                  <a:pt x="409162" y="0"/>
                </a:cubicBezTo>
                <a:close/>
              </a:path>
            </a:pathLst>
          </a:custGeom>
          <a:pattFill prst="pct5">
            <a:fgClr>
              <a:schemeClr val="tx1"/>
            </a:fgClr>
            <a:bgClr>
              <a:schemeClr val="bg1"/>
            </a:bgClr>
          </a:pattFill>
        </p:spPr>
        <p:txBody>
          <a:bodyPr wrap="square">
            <a:noAutofit/>
          </a:bodyPr>
          <a:lstStyle>
            <a:lvl1pPr>
              <a:defRPr sz="3200"/>
            </a:lvl1pPr>
          </a:lstStyle>
          <a:p>
            <a:endParaRPr lang="id-ID"/>
          </a:p>
        </p:txBody>
      </p:sp>
    </p:spTree>
    <p:extLst>
      <p:ext uri="{BB962C8B-B14F-4D97-AF65-F5344CB8AC3E}">
        <p14:creationId xmlns:p14="http://schemas.microsoft.com/office/powerpoint/2010/main" val="3016293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Custom Layout">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DB2195E-6367-07FB-C9FC-5128EAD3E711}"/>
              </a:ext>
            </a:extLst>
          </p:cNvPr>
          <p:cNvSpPr>
            <a:spLocks noGrp="1"/>
          </p:cNvSpPr>
          <p:nvPr>
            <p:ph type="pic" sz="quarter" idx="10"/>
          </p:nvPr>
        </p:nvSpPr>
        <p:spPr>
          <a:xfrm>
            <a:off x="731520" y="1750423"/>
            <a:ext cx="22912251" cy="9787154"/>
          </a:xfrm>
          <a:custGeom>
            <a:avLst/>
            <a:gdLst>
              <a:gd name="connsiteX0" fmla="*/ 640799 w 22321836"/>
              <a:gd name="connsiteY0" fmla="*/ 0 h 7157351"/>
              <a:gd name="connsiteX1" fmla="*/ 21681040 w 22321836"/>
              <a:gd name="connsiteY1" fmla="*/ 0 h 7157351"/>
              <a:gd name="connsiteX2" fmla="*/ 22321836 w 22321836"/>
              <a:gd name="connsiteY2" fmla="*/ 640798 h 7157351"/>
              <a:gd name="connsiteX3" fmla="*/ 22321836 w 22321836"/>
              <a:gd name="connsiteY3" fmla="*/ 6516553 h 7157351"/>
              <a:gd name="connsiteX4" fmla="*/ 21681040 w 22321836"/>
              <a:gd name="connsiteY4" fmla="*/ 7157351 h 7157351"/>
              <a:gd name="connsiteX5" fmla="*/ 640799 w 22321836"/>
              <a:gd name="connsiteY5" fmla="*/ 7157351 h 7157351"/>
              <a:gd name="connsiteX6" fmla="*/ 0 w 22321836"/>
              <a:gd name="connsiteY6" fmla="*/ 6516553 h 7157351"/>
              <a:gd name="connsiteX7" fmla="*/ 0 w 22321836"/>
              <a:gd name="connsiteY7" fmla="*/ 640798 h 7157351"/>
              <a:gd name="connsiteX8" fmla="*/ 640799 w 22321836"/>
              <a:gd name="connsiteY8" fmla="*/ 0 h 71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1836" h="7157351">
                <a:moveTo>
                  <a:pt x="640799" y="0"/>
                </a:moveTo>
                <a:lnTo>
                  <a:pt x="21681040" y="0"/>
                </a:lnTo>
                <a:cubicBezTo>
                  <a:pt x="22034942" y="0"/>
                  <a:pt x="22321836" y="286895"/>
                  <a:pt x="22321836" y="640798"/>
                </a:cubicBezTo>
                <a:lnTo>
                  <a:pt x="22321836" y="6516553"/>
                </a:lnTo>
                <a:cubicBezTo>
                  <a:pt x="22321836" y="6870456"/>
                  <a:pt x="22034942" y="7157351"/>
                  <a:pt x="21681040" y="7157351"/>
                </a:cubicBezTo>
                <a:lnTo>
                  <a:pt x="640799" y="7157351"/>
                </a:lnTo>
                <a:cubicBezTo>
                  <a:pt x="286895" y="7157351"/>
                  <a:pt x="0" y="6870456"/>
                  <a:pt x="0" y="6516553"/>
                </a:cubicBezTo>
                <a:lnTo>
                  <a:pt x="0" y="640798"/>
                </a:lnTo>
                <a:cubicBezTo>
                  <a:pt x="0" y="286895"/>
                  <a:pt x="286895" y="0"/>
                  <a:pt x="640799" y="0"/>
                </a:cubicBezTo>
                <a:close/>
              </a:path>
            </a:pathLst>
          </a:custGeom>
          <a:pattFill prst="pct90">
            <a:fgClr>
              <a:schemeClr val="tx1"/>
            </a:fgClr>
            <a:bgClr>
              <a:schemeClr val="bg1"/>
            </a:bgClr>
          </a:pattFill>
        </p:spPr>
        <p:txBody>
          <a:bodyPr wrap="square">
            <a:noAutofit/>
          </a:bodyPr>
          <a:lstStyle>
            <a:lvl1pPr>
              <a:defRPr sz="2400"/>
            </a:lvl1pPr>
          </a:lstStyle>
          <a:p>
            <a:endParaRPr lang="id-ID"/>
          </a:p>
        </p:txBody>
      </p:sp>
    </p:spTree>
    <p:extLst>
      <p:ext uri="{BB962C8B-B14F-4D97-AF65-F5344CB8AC3E}">
        <p14:creationId xmlns:p14="http://schemas.microsoft.com/office/powerpoint/2010/main" val="1180229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714012-E1C7-50F6-0770-B3D0DE342647}"/>
              </a:ext>
            </a:extLst>
          </p:cNvPr>
          <p:cNvSpPr>
            <a:spLocks noGrp="1"/>
          </p:cNvSpPr>
          <p:nvPr>
            <p:ph type="sldNum" sz="quarter" idx="10"/>
          </p:nvPr>
        </p:nvSpPr>
        <p:spPr/>
        <p:txBody>
          <a:bodyPr/>
          <a:lstStyle/>
          <a:p>
            <a:fld id="{86CB4B4D-7CA3-9044-876B-883B54F8677D}" type="slidenum">
              <a:rPr lang="en-IE" smtClean="0"/>
              <a:t>‹#›</a:t>
            </a:fld>
            <a:endParaRPr lang="en-IE"/>
          </a:p>
        </p:txBody>
      </p:sp>
      <p:sp>
        <p:nvSpPr>
          <p:cNvPr id="4" name="Picture Placeholder 6">
            <a:extLst>
              <a:ext uri="{FF2B5EF4-FFF2-40B4-BE49-F238E27FC236}">
                <a16:creationId xmlns:a16="http://schemas.microsoft.com/office/drawing/2014/main" id="{DA547BE4-E0DD-4E3F-26E9-36079D4F347B}"/>
              </a:ext>
            </a:extLst>
          </p:cNvPr>
          <p:cNvSpPr>
            <a:spLocks noGrp="1"/>
          </p:cNvSpPr>
          <p:nvPr>
            <p:ph type="pic" sz="quarter" idx="11"/>
          </p:nvPr>
        </p:nvSpPr>
        <p:spPr>
          <a:xfrm>
            <a:off x="13215256" y="2725878"/>
            <a:ext cx="4652921" cy="3861164"/>
          </a:xfrm>
          <a:custGeom>
            <a:avLst/>
            <a:gdLst>
              <a:gd name="connsiteX0" fmla="*/ 592728 w 5933838"/>
              <a:gd name="connsiteY0" fmla="*/ 0 h 3861164"/>
              <a:gd name="connsiteX1" fmla="*/ 5341112 w 5933838"/>
              <a:gd name="connsiteY1" fmla="*/ 0 h 3861164"/>
              <a:gd name="connsiteX2" fmla="*/ 5933838 w 5933838"/>
              <a:gd name="connsiteY2" fmla="*/ 592727 h 3861164"/>
              <a:gd name="connsiteX3" fmla="*/ 5933838 w 5933838"/>
              <a:gd name="connsiteY3" fmla="*/ 3268437 h 3861164"/>
              <a:gd name="connsiteX4" fmla="*/ 5341112 w 5933838"/>
              <a:gd name="connsiteY4" fmla="*/ 3861164 h 3861164"/>
              <a:gd name="connsiteX5" fmla="*/ 592728 w 5933838"/>
              <a:gd name="connsiteY5" fmla="*/ 3861164 h 3861164"/>
              <a:gd name="connsiteX6" fmla="*/ 0 w 5933838"/>
              <a:gd name="connsiteY6" fmla="*/ 3268437 h 3861164"/>
              <a:gd name="connsiteX7" fmla="*/ 0 w 5933838"/>
              <a:gd name="connsiteY7" fmla="*/ 592727 h 3861164"/>
              <a:gd name="connsiteX8" fmla="*/ 592728 w 5933838"/>
              <a:gd name="connsiteY8" fmla="*/ 0 h 38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3838" h="3861164">
                <a:moveTo>
                  <a:pt x="592728" y="0"/>
                </a:moveTo>
                <a:lnTo>
                  <a:pt x="5341112" y="0"/>
                </a:lnTo>
                <a:cubicBezTo>
                  <a:pt x="5668466" y="0"/>
                  <a:pt x="5933838" y="265373"/>
                  <a:pt x="5933838" y="592727"/>
                </a:cubicBezTo>
                <a:lnTo>
                  <a:pt x="5933838" y="3268437"/>
                </a:lnTo>
                <a:cubicBezTo>
                  <a:pt x="5933838" y="3595791"/>
                  <a:pt x="5668466" y="3861164"/>
                  <a:pt x="5341112" y="3861164"/>
                </a:cubicBezTo>
                <a:lnTo>
                  <a:pt x="592728" y="3861164"/>
                </a:lnTo>
                <a:cubicBezTo>
                  <a:pt x="265373" y="3861164"/>
                  <a:pt x="0" y="3595791"/>
                  <a:pt x="0" y="3268437"/>
                </a:cubicBezTo>
                <a:lnTo>
                  <a:pt x="0" y="592727"/>
                </a:lnTo>
                <a:cubicBezTo>
                  <a:pt x="0" y="265373"/>
                  <a:pt x="265373" y="0"/>
                  <a:pt x="592728" y="0"/>
                </a:cubicBezTo>
                <a:close/>
              </a:path>
            </a:pathLst>
          </a:custGeom>
          <a:pattFill prst="pct5">
            <a:fgClr>
              <a:schemeClr val="tx1"/>
            </a:fgClr>
            <a:bgClr>
              <a:schemeClr val="bg1"/>
            </a:bgClr>
          </a:pattFill>
        </p:spPr>
        <p:txBody>
          <a:bodyPr wrap="square">
            <a:noAutofit/>
          </a:bodyPr>
          <a:lstStyle>
            <a:lvl1pPr>
              <a:defRPr sz="3200"/>
            </a:lvl1pPr>
          </a:lstStyle>
          <a:p>
            <a:endParaRPr lang="id-ID"/>
          </a:p>
        </p:txBody>
      </p:sp>
      <p:sp>
        <p:nvSpPr>
          <p:cNvPr id="5" name="Picture Placeholder 10">
            <a:extLst>
              <a:ext uri="{FF2B5EF4-FFF2-40B4-BE49-F238E27FC236}">
                <a16:creationId xmlns:a16="http://schemas.microsoft.com/office/drawing/2014/main" id="{97C7B581-932A-E7EA-A3B8-4A335C158718}"/>
              </a:ext>
            </a:extLst>
          </p:cNvPr>
          <p:cNvSpPr>
            <a:spLocks noGrp="1"/>
          </p:cNvSpPr>
          <p:nvPr>
            <p:ph type="pic" sz="quarter" idx="12"/>
          </p:nvPr>
        </p:nvSpPr>
        <p:spPr>
          <a:xfrm>
            <a:off x="18144271" y="2725878"/>
            <a:ext cx="5507892" cy="7993285"/>
          </a:xfrm>
          <a:custGeom>
            <a:avLst/>
            <a:gdLst>
              <a:gd name="connsiteX0" fmla="*/ 758522 w 5933838"/>
              <a:gd name="connsiteY0" fmla="*/ 0 h 7993285"/>
              <a:gd name="connsiteX1" fmla="*/ 5175316 w 5933838"/>
              <a:gd name="connsiteY1" fmla="*/ 0 h 7993285"/>
              <a:gd name="connsiteX2" fmla="*/ 5933838 w 5933838"/>
              <a:gd name="connsiteY2" fmla="*/ 758523 h 7993285"/>
              <a:gd name="connsiteX3" fmla="*/ 5933838 w 5933838"/>
              <a:gd name="connsiteY3" fmla="*/ 7234762 h 7993285"/>
              <a:gd name="connsiteX4" fmla="*/ 5175316 w 5933838"/>
              <a:gd name="connsiteY4" fmla="*/ 7993285 h 7993285"/>
              <a:gd name="connsiteX5" fmla="*/ 758522 w 5933838"/>
              <a:gd name="connsiteY5" fmla="*/ 7993285 h 7993285"/>
              <a:gd name="connsiteX6" fmla="*/ 0 w 5933838"/>
              <a:gd name="connsiteY6" fmla="*/ 7234762 h 7993285"/>
              <a:gd name="connsiteX7" fmla="*/ 0 w 5933838"/>
              <a:gd name="connsiteY7" fmla="*/ 758523 h 7993285"/>
              <a:gd name="connsiteX8" fmla="*/ 758522 w 5933838"/>
              <a:gd name="connsiteY8" fmla="*/ 0 h 79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3838" h="7993285">
                <a:moveTo>
                  <a:pt x="758522" y="0"/>
                </a:moveTo>
                <a:lnTo>
                  <a:pt x="5175316" y="0"/>
                </a:lnTo>
                <a:cubicBezTo>
                  <a:pt x="5594238" y="0"/>
                  <a:pt x="5933838" y="339602"/>
                  <a:pt x="5933838" y="758523"/>
                </a:cubicBezTo>
                <a:lnTo>
                  <a:pt x="5933838" y="7234762"/>
                </a:lnTo>
                <a:cubicBezTo>
                  <a:pt x="5933838" y="7653683"/>
                  <a:pt x="5594238" y="7993285"/>
                  <a:pt x="5175316" y="7993285"/>
                </a:cubicBezTo>
                <a:lnTo>
                  <a:pt x="758522" y="7993285"/>
                </a:lnTo>
                <a:cubicBezTo>
                  <a:pt x="339602" y="7993285"/>
                  <a:pt x="0" y="7653683"/>
                  <a:pt x="0" y="7234762"/>
                </a:cubicBezTo>
                <a:lnTo>
                  <a:pt x="0" y="758523"/>
                </a:lnTo>
                <a:cubicBezTo>
                  <a:pt x="0" y="339602"/>
                  <a:pt x="339602" y="0"/>
                  <a:pt x="758522" y="0"/>
                </a:cubicBezTo>
                <a:close/>
              </a:path>
            </a:pathLst>
          </a:custGeom>
          <a:pattFill prst="pct5">
            <a:fgClr>
              <a:schemeClr val="tx1"/>
            </a:fgClr>
            <a:bgClr>
              <a:schemeClr val="bg1"/>
            </a:bgClr>
          </a:pattFill>
        </p:spPr>
        <p:txBody>
          <a:bodyPr wrap="square">
            <a:noAutofit/>
          </a:bodyPr>
          <a:lstStyle>
            <a:lvl1pPr>
              <a:defRPr sz="3200"/>
            </a:lvl1pPr>
          </a:lstStyle>
          <a:p>
            <a:endParaRPr lang="id-ID"/>
          </a:p>
        </p:txBody>
      </p:sp>
      <p:sp>
        <p:nvSpPr>
          <p:cNvPr id="6" name="Picture Placeholder 8">
            <a:extLst>
              <a:ext uri="{FF2B5EF4-FFF2-40B4-BE49-F238E27FC236}">
                <a16:creationId xmlns:a16="http://schemas.microsoft.com/office/drawing/2014/main" id="{C2BD3B30-EDCF-6856-5671-E226FB844537}"/>
              </a:ext>
            </a:extLst>
          </p:cNvPr>
          <p:cNvSpPr>
            <a:spLocks noGrp="1"/>
          </p:cNvSpPr>
          <p:nvPr>
            <p:ph type="pic" sz="quarter" idx="13"/>
          </p:nvPr>
        </p:nvSpPr>
        <p:spPr>
          <a:xfrm>
            <a:off x="13215256" y="6858000"/>
            <a:ext cx="4652921" cy="3861164"/>
          </a:xfrm>
          <a:custGeom>
            <a:avLst/>
            <a:gdLst>
              <a:gd name="connsiteX0" fmla="*/ 592728 w 5933838"/>
              <a:gd name="connsiteY0" fmla="*/ 0 h 3861164"/>
              <a:gd name="connsiteX1" fmla="*/ 5341112 w 5933838"/>
              <a:gd name="connsiteY1" fmla="*/ 0 h 3861164"/>
              <a:gd name="connsiteX2" fmla="*/ 5933838 w 5933838"/>
              <a:gd name="connsiteY2" fmla="*/ 592727 h 3861164"/>
              <a:gd name="connsiteX3" fmla="*/ 5933838 w 5933838"/>
              <a:gd name="connsiteY3" fmla="*/ 3268437 h 3861164"/>
              <a:gd name="connsiteX4" fmla="*/ 5341112 w 5933838"/>
              <a:gd name="connsiteY4" fmla="*/ 3861164 h 3861164"/>
              <a:gd name="connsiteX5" fmla="*/ 592728 w 5933838"/>
              <a:gd name="connsiteY5" fmla="*/ 3861164 h 3861164"/>
              <a:gd name="connsiteX6" fmla="*/ 0 w 5933838"/>
              <a:gd name="connsiteY6" fmla="*/ 3268437 h 3861164"/>
              <a:gd name="connsiteX7" fmla="*/ 0 w 5933838"/>
              <a:gd name="connsiteY7" fmla="*/ 592727 h 3861164"/>
              <a:gd name="connsiteX8" fmla="*/ 592728 w 5933838"/>
              <a:gd name="connsiteY8" fmla="*/ 0 h 38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3838" h="3861164">
                <a:moveTo>
                  <a:pt x="592728" y="0"/>
                </a:moveTo>
                <a:lnTo>
                  <a:pt x="5341112" y="0"/>
                </a:lnTo>
                <a:cubicBezTo>
                  <a:pt x="5668466" y="0"/>
                  <a:pt x="5933838" y="265373"/>
                  <a:pt x="5933838" y="592727"/>
                </a:cubicBezTo>
                <a:lnTo>
                  <a:pt x="5933838" y="3268437"/>
                </a:lnTo>
                <a:cubicBezTo>
                  <a:pt x="5933838" y="3595791"/>
                  <a:pt x="5668466" y="3861164"/>
                  <a:pt x="5341112" y="3861164"/>
                </a:cubicBezTo>
                <a:lnTo>
                  <a:pt x="592728" y="3861164"/>
                </a:lnTo>
                <a:cubicBezTo>
                  <a:pt x="265373" y="3861164"/>
                  <a:pt x="0" y="3595791"/>
                  <a:pt x="0" y="3268437"/>
                </a:cubicBezTo>
                <a:lnTo>
                  <a:pt x="0" y="592727"/>
                </a:lnTo>
                <a:cubicBezTo>
                  <a:pt x="0" y="265373"/>
                  <a:pt x="265373" y="0"/>
                  <a:pt x="592728" y="0"/>
                </a:cubicBezTo>
                <a:close/>
              </a:path>
            </a:pathLst>
          </a:custGeom>
          <a:pattFill prst="pct5">
            <a:fgClr>
              <a:schemeClr val="tx1"/>
            </a:fgClr>
            <a:bgClr>
              <a:schemeClr val="bg1"/>
            </a:bgClr>
          </a:pattFill>
        </p:spPr>
        <p:txBody>
          <a:bodyPr wrap="square">
            <a:noAutofit/>
          </a:bodyPr>
          <a:lstStyle>
            <a:lvl1pPr>
              <a:defRPr sz="3200"/>
            </a:lvl1pPr>
          </a:lstStyle>
          <a:p>
            <a:endParaRPr lang="id-ID"/>
          </a:p>
        </p:txBody>
      </p:sp>
    </p:spTree>
    <p:extLst>
      <p:ext uri="{BB962C8B-B14F-4D97-AF65-F5344CB8AC3E}">
        <p14:creationId xmlns:p14="http://schemas.microsoft.com/office/powerpoint/2010/main" val="149373872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C5FAB1-6B99-C87F-7ECD-6885DD6216AC}"/>
              </a:ext>
            </a:extLst>
          </p:cNvPr>
          <p:cNvSpPr>
            <a:spLocks noGrp="1"/>
          </p:cNvSpPr>
          <p:nvPr>
            <p:ph type="sldNum" sz="quarter" idx="10"/>
          </p:nvPr>
        </p:nvSpPr>
        <p:spPr/>
        <p:txBody>
          <a:bodyPr/>
          <a:lstStyle/>
          <a:p>
            <a:fld id="{86CB4B4D-7CA3-9044-876B-883B54F8677D}" type="slidenum">
              <a:rPr lang="en-IE" smtClean="0"/>
              <a:t>‹#›</a:t>
            </a:fld>
            <a:endParaRPr lang="en-IE"/>
          </a:p>
        </p:txBody>
      </p:sp>
      <p:sp>
        <p:nvSpPr>
          <p:cNvPr id="6" name="Image">
            <a:extLst>
              <a:ext uri="{FF2B5EF4-FFF2-40B4-BE49-F238E27FC236}">
                <a16:creationId xmlns:a16="http://schemas.microsoft.com/office/drawing/2014/main" id="{63610E3F-3273-AC61-0CED-A11F676AF9D1}"/>
              </a:ext>
            </a:extLst>
          </p:cNvPr>
          <p:cNvSpPr>
            <a:spLocks noGrp="1"/>
          </p:cNvSpPr>
          <p:nvPr>
            <p:ph type="pic" sz="half" idx="21"/>
          </p:nvPr>
        </p:nvSpPr>
        <p:spPr>
          <a:xfrm>
            <a:off x="742702" y="655637"/>
            <a:ext cx="9432000" cy="11926887"/>
          </a:xfrm>
          <a:prstGeom prst="roundRect">
            <a:avLst>
              <a:gd name="adj" fmla="val 4901"/>
            </a:avLst>
          </a:prstGeom>
          <a:pattFill prst="pct5">
            <a:fgClr>
              <a:srgbClr val="FFFFFF"/>
            </a:fgClr>
            <a:bgClr>
              <a:schemeClr val="accent1"/>
            </a:bgClr>
          </a:pattFill>
        </p:spPr>
        <p:txBody>
          <a:bodyPr lIns="91439" tIns="45719" rIns="91439" bIns="45719">
            <a:noAutofit/>
          </a:bodyPr>
          <a:lstStyle>
            <a:lvl1pPr>
              <a:defRPr sz="1200">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14310192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EFF42544-0AF4-EF76-2395-8D04B90344E9}"/>
              </a:ext>
            </a:extLst>
          </p:cNvPr>
          <p:cNvSpPr txBox="1">
            <a:spLocks noGrp="1"/>
          </p:cNvSpPr>
          <p:nvPr>
            <p:ph type="sldNum" sz="quarter" idx="10"/>
          </p:nvPr>
        </p:nvSpPr>
        <p:spPr>
          <a:ln/>
        </p:spPr>
        <p:txBody>
          <a:bodyPr/>
          <a:lstStyle>
            <a:lvl1pPr>
              <a:defRPr/>
            </a:lvl1pPr>
          </a:lstStyle>
          <a:p>
            <a:pPr>
              <a:defRPr/>
            </a:pPr>
            <a:fld id="{E1DB2046-754E-44E7-A6F7-ABEEFB34F152}" type="slidenum">
              <a:rPr/>
              <a:pPr>
                <a:defRPr/>
              </a:pPr>
              <a:t>‹#›</a:t>
            </a:fld>
            <a:endParaRPr/>
          </a:p>
        </p:txBody>
      </p:sp>
    </p:spTree>
    <p:extLst>
      <p:ext uri="{BB962C8B-B14F-4D97-AF65-F5344CB8AC3E}">
        <p14:creationId xmlns:p14="http://schemas.microsoft.com/office/powerpoint/2010/main" val="393931955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5539959" y="8298183"/>
            <a:ext cx="4284878" cy="4320858"/>
          </a:xfrm>
          <a:custGeom>
            <a:avLst/>
            <a:gdLst>
              <a:gd name="connsiteX0" fmla="*/ 622681 w 4284599"/>
              <a:gd name="connsiteY0" fmla="*/ 0 h 4320858"/>
              <a:gd name="connsiteX1" fmla="*/ 3661918 w 4284599"/>
              <a:gd name="connsiteY1" fmla="*/ 0 h 4320858"/>
              <a:gd name="connsiteX2" fmla="*/ 4284599 w 4284599"/>
              <a:gd name="connsiteY2" fmla="*/ 622681 h 4320858"/>
              <a:gd name="connsiteX3" fmla="*/ 4284599 w 4284599"/>
              <a:gd name="connsiteY3" fmla="*/ 3698177 h 4320858"/>
              <a:gd name="connsiteX4" fmla="*/ 3661918 w 4284599"/>
              <a:gd name="connsiteY4" fmla="*/ 4320858 h 4320858"/>
              <a:gd name="connsiteX5" fmla="*/ 622681 w 4284599"/>
              <a:gd name="connsiteY5" fmla="*/ 4320858 h 4320858"/>
              <a:gd name="connsiteX6" fmla="*/ 0 w 4284599"/>
              <a:gd name="connsiteY6" fmla="*/ 3698177 h 4320858"/>
              <a:gd name="connsiteX7" fmla="*/ 0 w 4284599"/>
              <a:gd name="connsiteY7" fmla="*/ 622681 h 4320858"/>
              <a:gd name="connsiteX8" fmla="*/ 622681 w 4284599"/>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599" h="4320858">
                <a:moveTo>
                  <a:pt x="622681" y="0"/>
                </a:moveTo>
                <a:lnTo>
                  <a:pt x="3661918" y="0"/>
                </a:lnTo>
                <a:cubicBezTo>
                  <a:pt x="4005815" y="0"/>
                  <a:pt x="4284599" y="278784"/>
                  <a:pt x="4284599" y="622681"/>
                </a:cubicBezTo>
                <a:lnTo>
                  <a:pt x="4284599" y="3698177"/>
                </a:lnTo>
                <a:cubicBezTo>
                  <a:pt x="4284599" y="4042074"/>
                  <a:pt x="4005815" y="4320858"/>
                  <a:pt x="3661918" y="4320858"/>
                </a:cubicBezTo>
                <a:lnTo>
                  <a:pt x="622681" y="4320858"/>
                </a:lnTo>
                <a:cubicBezTo>
                  <a:pt x="278783" y="4320858"/>
                  <a:pt x="0" y="4042074"/>
                  <a:pt x="0" y="3698177"/>
                </a:cubicBezTo>
                <a:lnTo>
                  <a:pt x="0" y="622681"/>
                </a:lnTo>
                <a:cubicBezTo>
                  <a:pt x="0" y="278784"/>
                  <a:pt x="278783" y="0"/>
                  <a:pt x="622681" y="0"/>
                </a:cubicBezTo>
                <a:close/>
              </a:path>
            </a:pathLst>
          </a:custGeom>
          <a:pattFill prst="pct5">
            <a:fgClr>
              <a:schemeClr val="tx1"/>
            </a:fgClr>
            <a:bgClr>
              <a:schemeClr val="bg1"/>
            </a:bgClr>
          </a:pattFill>
        </p:spPr>
        <p:txBody>
          <a:bodyPr wrap="square">
            <a:noAutofit/>
          </a:bodyPr>
          <a:lstStyle>
            <a:lvl1pPr>
              <a:defRPr sz="2400"/>
            </a:lvl1pPr>
          </a:lstStyle>
          <a:p>
            <a:pPr lvl="0"/>
            <a:endParaRPr lang="id-ID" noProof="0">
              <a:sym typeface="Plus Jakarta Sans Regular Bold"/>
            </a:endParaRPr>
          </a:p>
        </p:txBody>
      </p:sp>
      <p:sp>
        <p:nvSpPr>
          <p:cNvPr id="15" name="Picture Placeholder 14"/>
          <p:cNvSpPr>
            <a:spLocks noGrp="1"/>
          </p:cNvSpPr>
          <p:nvPr>
            <p:ph type="pic" sz="quarter" idx="12"/>
          </p:nvPr>
        </p:nvSpPr>
        <p:spPr>
          <a:xfrm>
            <a:off x="10049560" y="10172703"/>
            <a:ext cx="4284880" cy="2446338"/>
          </a:xfrm>
          <a:custGeom>
            <a:avLst/>
            <a:gdLst>
              <a:gd name="connsiteX0" fmla="*/ 454578 w 4284600"/>
              <a:gd name="connsiteY0" fmla="*/ 0 h 2446337"/>
              <a:gd name="connsiteX1" fmla="*/ 3830022 w 4284600"/>
              <a:gd name="connsiteY1" fmla="*/ 0 h 2446337"/>
              <a:gd name="connsiteX2" fmla="*/ 4284600 w 4284600"/>
              <a:gd name="connsiteY2" fmla="*/ 454578 h 2446337"/>
              <a:gd name="connsiteX3" fmla="*/ 4284600 w 4284600"/>
              <a:gd name="connsiteY3" fmla="*/ 1991759 h 2446337"/>
              <a:gd name="connsiteX4" fmla="*/ 3830022 w 4284600"/>
              <a:gd name="connsiteY4" fmla="*/ 2446337 h 2446337"/>
              <a:gd name="connsiteX5" fmla="*/ 454578 w 4284600"/>
              <a:gd name="connsiteY5" fmla="*/ 2446337 h 2446337"/>
              <a:gd name="connsiteX6" fmla="*/ 0 w 4284600"/>
              <a:gd name="connsiteY6" fmla="*/ 1991759 h 2446337"/>
              <a:gd name="connsiteX7" fmla="*/ 0 w 4284600"/>
              <a:gd name="connsiteY7" fmla="*/ 454578 h 2446337"/>
              <a:gd name="connsiteX8" fmla="*/ 454578 w 4284600"/>
              <a:gd name="connsiteY8" fmla="*/ 0 h 24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2446337">
                <a:moveTo>
                  <a:pt x="454578" y="0"/>
                </a:moveTo>
                <a:lnTo>
                  <a:pt x="3830022" y="0"/>
                </a:lnTo>
                <a:cubicBezTo>
                  <a:pt x="4081078" y="0"/>
                  <a:pt x="4284600" y="203522"/>
                  <a:pt x="4284600" y="454578"/>
                </a:cubicBezTo>
                <a:lnTo>
                  <a:pt x="4284600" y="1991759"/>
                </a:lnTo>
                <a:cubicBezTo>
                  <a:pt x="4284600" y="2242815"/>
                  <a:pt x="4081078" y="2446337"/>
                  <a:pt x="3830022" y="2446337"/>
                </a:cubicBezTo>
                <a:lnTo>
                  <a:pt x="454578" y="2446337"/>
                </a:lnTo>
                <a:cubicBezTo>
                  <a:pt x="203523" y="2446337"/>
                  <a:pt x="0" y="2242815"/>
                  <a:pt x="0" y="1991759"/>
                </a:cubicBezTo>
                <a:lnTo>
                  <a:pt x="0" y="454578"/>
                </a:lnTo>
                <a:cubicBezTo>
                  <a:pt x="0" y="203522"/>
                  <a:pt x="203523" y="0"/>
                  <a:pt x="454578" y="0"/>
                </a:cubicBezTo>
                <a:close/>
              </a:path>
            </a:pathLst>
          </a:custGeom>
          <a:pattFill prst="pct5">
            <a:fgClr>
              <a:schemeClr val="tx1"/>
            </a:fgClr>
            <a:bgClr>
              <a:schemeClr val="bg1"/>
            </a:bgClr>
          </a:pattFill>
        </p:spPr>
        <p:txBody>
          <a:bodyPr wrap="square">
            <a:noAutofit/>
          </a:bodyPr>
          <a:lstStyle>
            <a:lvl1pPr>
              <a:defRPr sz="2400"/>
            </a:lvl1pPr>
          </a:lstStyle>
          <a:p>
            <a:pPr lvl="0"/>
            <a:endParaRPr lang="id-ID" noProof="0">
              <a:sym typeface="Plus Jakarta Sans Regular Bold"/>
            </a:endParaRPr>
          </a:p>
        </p:txBody>
      </p:sp>
      <p:sp>
        <p:nvSpPr>
          <p:cNvPr id="19" name="Picture Placeholder 18"/>
          <p:cNvSpPr>
            <a:spLocks noGrp="1"/>
          </p:cNvSpPr>
          <p:nvPr>
            <p:ph type="pic" sz="quarter" idx="14"/>
          </p:nvPr>
        </p:nvSpPr>
        <p:spPr>
          <a:xfrm>
            <a:off x="19068766" y="6230601"/>
            <a:ext cx="4284880" cy="4320858"/>
          </a:xfrm>
          <a:custGeom>
            <a:avLst/>
            <a:gdLst>
              <a:gd name="connsiteX0" fmla="*/ 622682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2 w 4284600"/>
              <a:gd name="connsiteY5" fmla="*/ 4320858 h 4320858"/>
              <a:gd name="connsiteX6" fmla="*/ 0 w 4284600"/>
              <a:gd name="connsiteY6" fmla="*/ 3698177 h 4320858"/>
              <a:gd name="connsiteX7" fmla="*/ 0 w 4284600"/>
              <a:gd name="connsiteY7" fmla="*/ 622681 h 4320858"/>
              <a:gd name="connsiteX8" fmla="*/ 622682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2" y="0"/>
                </a:moveTo>
                <a:lnTo>
                  <a:pt x="3661920" y="0"/>
                </a:lnTo>
                <a:cubicBezTo>
                  <a:pt x="4005816" y="0"/>
                  <a:pt x="4284600" y="278785"/>
                  <a:pt x="4284600" y="622681"/>
                </a:cubicBezTo>
                <a:lnTo>
                  <a:pt x="4284600" y="3698177"/>
                </a:lnTo>
                <a:cubicBezTo>
                  <a:pt x="4284600" y="4042074"/>
                  <a:pt x="4005816" y="4320858"/>
                  <a:pt x="3661920" y="4320858"/>
                </a:cubicBezTo>
                <a:lnTo>
                  <a:pt x="622682" y="4320858"/>
                </a:lnTo>
                <a:cubicBezTo>
                  <a:pt x="278784" y="4320858"/>
                  <a:pt x="0" y="4042074"/>
                  <a:pt x="0" y="3698177"/>
                </a:cubicBezTo>
                <a:lnTo>
                  <a:pt x="0" y="622681"/>
                </a:lnTo>
                <a:cubicBezTo>
                  <a:pt x="0" y="278785"/>
                  <a:pt x="278784" y="0"/>
                  <a:pt x="622682" y="0"/>
                </a:cubicBezTo>
                <a:close/>
              </a:path>
            </a:pathLst>
          </a:custGeom>
          <a:pattFill prst="pct5">
            <a:fgClr>
              <a:schemeClr val="tx1"/>
            </a:fgClr>
            <a:bgClr>
              <a:schemeClr val="bg1"/>
            </a:bgClr>
          </a:pattFill>
        </p:spPr>
        <p:txBody>
          <a:bodyPr wrap="square">
            <a:noAutofit/>
          </a:bodyPr>
          <a:lstStyle>
            <a:lvl1pPr>
              <a:defRPr sz="2400"/>
            </a:lvl1pPr>
          </a:lstStyle>
          <a:p>
            <a:pPr lvl="0"/>
            <a:endParaRPr lang="id-ID" noProof="0">
              <a:sym typeface="Plus Jakarta Sans Regular Bold"/>
            </a:endParaRPr>
          </a:p>
        </p:txBody>
      </p:sp>
      <p:sp>
        <p:nvSpPr>
          <p:cNvPr id="17" name="Picture Placeholder 16"/>
          <p:cNvSpPr>
            <a:spLocks noGrp="1"/>
          </p:cNvSpPr>
          <p:nvPr>
            <p:ph type="pic" sz="quarter" idx="13"/>
          </p:nvPr>
        </p:nvSpPr>
        <p:spPr>
          <a:xfrm>
            <a:off x="14559164" y="8298181"/>
            <a:ext cx="4284880" cy="4320858"/>
          </a:xfrm>
          <a:custGeom>
            <a:avLst/>
            <a:gdLst>
              <a:gd name="connsiteX0" fmla="*/ 622681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1 w 4284600"/>
              <a:gd name="connsiteY5" fmla="*/ 4320858 h 4320858"/>
              <a:gd name="connsiteX6" fmla="*/ 0 w 4284600"/>
              <a:gd name="connsiteY6" fmla="*/ 3698177 h 4320858"/>
              <a:gd name="connsiteX7" fmla="*/ 0 w 4284600"/>
              <a:gd name="connsiteY7" fmla="*/ 622681 h 4320858"/>
              <a:gd name="connsiteX8" fmla="*/ 622681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1" y="0"/>
                </a:moveTo>
                <a:lnTo>
                  <a:pt x="3661920" y="0"/>
                </a:lnTo>
                <a:cubicBezTo>
                  <a:pt x="4005816" y="0"/>
                  <a:pt x="4284600" y="278784"/>
                  <a:pt x="4284600" y="622681"/>
                </a:cubicBezTo>
                <a:lnTo>
                  <a:pt x="4284600" y="3698177"/>
                </a:lnTo>
                <a:cubicBezTo>
                  <a:pt x="4284600" y="4042074"/>
                  <a:pt x="4005816" y="4320858"/>
                  <a:pt x="3661920" y="4320858"/>
                </a:cubicBezTo>
                <a:lnTo>
                  <a:pt x="622681" y="4320858"/>
                </a:lnTo>
                <a:cubicBezTo>
                  <a:pt x="278784" y="4320858"/>
                  <a:pt x="0" y="4042074"/>
                  <a:pt x="0" y="3698177"/>
                </a:cubicBezTo>
                <a:lnTo>
                  <a:pt x="0" y="622681"/>
                </a:lnTo>
                <a:cubicBezTo>
                  <a:pt x="0" y="278784"/>
                  <a:pt x="278784" y="0"/>
                  <a:pt x="622681" y="0"/>
                </a:cubicBezTo>
                <a:close/>
              </a:path>
            </a:pathLst>
          </a:custGeom>
          <a:pattFill prst="pct5">
            <a:fgClr>
              <a:schemeClr val="tx1"/>
            </a:fgClr>
            <a:bgClr>
              <a:schemeClr val="bg1"/>
            </a:bgClr>
          </a:pattFill>
        </p:spPr>
        <p:txBody>
          <a:bodyPr wrap="square">
            <a:noAutofit/>
          </a:bodyPr>
          <a:lstStyle>
            <a:lvl1pPr>
              <a:defRPr sz="2400"/>
            </a:lvl1pPr>
          </a:lstStyle>
          <a:p>
            <a:pPr lvl="0"/>
            <a:endParaRPr lang="id-ID" noProof="0">
              <a:sym typeface="Plus Jakarta Sans Regular Bold"/>
            </a:endParaRPr>
          </a:p>
        </p:txBody>
      </p:sp>
      <p:sp>
        <p:nvSpPr>
          <p:cNvPr id="11" name="Picture Placeholder 10"/>
          <p:cNvSpPr>
            <a:spLocks noGrp="1"/>
          </p:cNvSpPr>
          <p:nvPr>
            <p:ph type="pic" sz="quarter" idx="10"/>
          </p:nvPr>
        </p:nvSpPr>
        <p:spPr>
          <a:xfrm>
            <a:off x="1030354" y="6230601"/>
            <a:ext cx="4284880" cy="4320858"/>
          </a:xfrm>
          <a:custGeom>
            <a:avLst/>
            <a:gdLst>
              <a:gd name="connsiteX0" fmla="*/ 622682 w 4284601"/>
              <a:gd name="connsiteY0" fmla="*/ 0 h 4320858"/>
              <a:gd name="connsiteX1" fmla="*/ 3661920 w 4284601"/>
              <a:gd name="connsiteY1" fmla="*/ 0 h 4320858"/>
              <a:gd name="connsiteX2" fmla="*/ 4284601 w 4284601"/>
              <a:gd name="connsiteY2" fmla="*/ 622681 h 4320858"/>
              <a:gd name="connsiteX3" fmla="*/ 4284601 w 4284601"/>
              <a:gd name="connsiteY3" fmla="*/ 3698177 h 4320858"/>
              <a:gd name="connsiteX4" fmla="*/ 3661920 w 4284601"/>
              <a:gd name="connsiteY4" fmla="*/ 4320858 h 4320858"/>
              <a:gd name="connsiteX5" fmla="*/ 622682 w 4284601"/>
              <a:gd name="connsiteY5" fmla="*/ 4320858 h 4320858"/>
              <a:gd name="connsiteX6" fmla="*/ 0 w 4284601"/>
              <a:gd name="connsiteY6" fmla="*/ 3698177 h 4320858"/>
              <a:gd name="connsiteX7" fmla="*/ 0 w 4284601"/>
              <a:gd name="connsiteY7" fmla="*/ 622681 h 4320858"/>
              <a:gd name="connsiteX8" fmla="*/ 622682 w 4284601"/>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1" h="4320858">
                <a:moveTo>
                  <a:pt x="622682" y="0"/>
                </a:moveTo>
                <a:lnTo>
                  <a:pt x="3661920" y="0"/>
                </a:lnTo>
                <a:cubicBezTo>
                  <a:pt x="4005817" y="0"/>
                  <a:pt x="4284601" y="278785"/>
                  <a:pt x="4284601" y="622681"/>
                </a:cubicBezTo>
                <a:lnTo>
                  <a:pt x="4284601" y="3698177"/>
                </a:lnTo>
                <a:cubicBezTo>
                  <a:pt x="4284601" y="4042074"/>
                  <a:pt x="4005817" y="4320858"/>
                  <a:pt x="3661920" y="4320858"/>
                </a:cubicBezTo>
                <a:lnTo>
                  <a:pt x="622682" y="4320858"/>
                </a:lnTo>
                <a:cubicBezTo>
                  <a:pt x="278785" y="4320858"/>
                  <a:pt x="0" y="4042074"/>
                  <a:pt x="0" y="3698177"/>
                </a:cubicBezTo>
                <a:lnTo>
                  <a:pt x="0" y="622681"/>
                </a:lnTo>
                <a:cubicBezTo>
                  <a:pt x="0" y="278785"/>
                  <a:pt x="278785" y="0"/>
                  <a:pt x="622682" y="0"/>
                </a:cubicBezTo>
                <a:close/>
              </a:path>
            </a:pathLst>
          </a:custGeom>
          <a:pattFill prst="pct5">
            <a:fgClr>
              <a:schemeClr val="tx1"/>
            </a:fgClr>
            <a:bgClr>
              <a:schemeClr val="bg1"/>
            </a:bgClr>
          </a:pattFill>
        </p:spPr>
        <p:txBody>
          <a:bodyPr wrap="square">
            <a:noAutofit/>
          </a:bodyPr>
          <a:lstStyle>
            <a:lvl1pPr>
              <a:defRPr sz="2400"/>
            </a:lvl1pPr>
          </a:lstStyle>
          <a:p>
            <a:pPr lvl="0"/>
            <a:endParaRPr lang="id-ID" noProof="0">
              <a:sym typeface="Plus Jakarta Sans Regular Bold"/>
            </a:endParaRPr>
          </a:p>
        </p:txBody>
      </p:sp>
    </p:spTree>
    <p:extLst>
      <p:ext uri="{BB962C8B-B14F-4D97-AF65-F5344CB8AC3E}">
        <p14:creationId xmlns:p14="http://schemas.microsoft.com/office/powerpoint/2010/main" val="2498289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0"/>
            <a:ext cx="24384000" cy="8658200"/>
          </a:xfrm>
          <a:prstGeom prst="rect">
            <a:avLst/>
          </a:prstGeom>
          <a:pattFill prst="pct5">
            <a:fgClr>
              <a:schemeClr val="tx1"/>
            </a:fgClr>
            <a:bgClr>
              <a:schemeClr val="bg1"/>
            </a:bgClr>
          </a:pattFill>
        </p:spPr>
        <p:txBody>
          <a:bodyPr/>
          <a:lstStyle>
            <a:lvl1pPr>
              <a:defRPr sz="3200"/>
            </a:lvl1pPr>
          </a:lstStyle>
          <a:p>
            <a:pPr lvl="0"/>
            <a:endParaRPr lang="id-ID" noProof="0">
              <a:sym typeface="Plus Jakarta Sans Regular Bold"/>
            </a:endParaRPr>
          </a:p>
        </p:txBody>
      </p:sp>
      <p:sp>
        <p:nvSpPr>
          <p:cNvPr id="4" name="Picture Placeholder 3"/>
          <p:cNvSpPr>
            <a:spLocks noGrp="1"/>
          </p:cNvSpPr>
          <p:nvPr>
            <p:ph type="pic" sz="quarter" idx="11"/>
          </p:nvPr>
        </p:nvSpPr>
        <p:spPr>
          <a:xfrm>
            <a:off x="0" y="8658200"/>
            <a:ext cx="24384000" cy="5057800"/>
          </a:xfrm>
          <a:prstGeom prst="rect">
            <a:avLst/>
          </a:prstGeom>
          <a:pattFill prst="pct5">
            <a:fgClr>
              <a:schemeClr val="tx1"/>
            </a:fgClr>
            <a:bgClr>
              <a:schemeClr val="bg1"/>
            </a:bgClr>
          </a:pattFill>
        </p:spPr>
        <p:txBody>
          <a:bodyPr/>
          <a:lstStyle>
            <a:lvl1pPr>
              <a:defRPr sz="3200"/>
            </a:lvl1pPr>
          </a:lstStyle>
          <a:p>
            <a:pPr lvl="0"/>
            <a:endParaRPr lang="id-ID" noProof="0">
              <a:sym typeface="Plus Jakarta Sans Regular Bold"/>
            </a:endParaRPr>
          </a:p>
        </p:txBody>
      </p:sp>
    </p:spTree>
    <p:extLst>
      <p:ext uri="{BB962C8B-B14F-4D97-AF65-F5344CB8AC3E}">
        <p14:creationId xmlns:p14="http://schemas.microsoft.com/office/powerpoint/2010/main" val="341893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5DAB1A5-E317-74A6-C0E8-701A79E56007}"/>
              </a:ext>
            </a:extLst>
          </p:cNvPr>
          <p:cNvSpPr>
            <a:spLocks noGrp="1"/>
          </p:cNvSpPr>
          <p:nvPr>
            <p:ph type="pic" sz="quarter" idx="11"/>
          </p:nvPr>
        </p:nvSpPr>
        <p:spPr>
          <a:xfrm>
            <a:off x="5539958" y="8298181"/>
            <a:ext cx="4284878" cy="4320858"/>
          </a:xfrm>
          <a:custGeom>
            <a:avLst/>
            <a:gdLst>
              <a:gd name="connsiteX0" fmla="*/ 622681 w 4284599"/>
              <a:gd name="connsiteY0" fmla="*/ 0 h 4320858"/>
              <a:gd name="connsiteX1" fmla="*/ 3661918 w 4284599"/>
              <a:gd name="connsiteY1" fmla="*/ 0 h 4320858"/>
              <a:gd name="connsiteX2" fmla="*/ 4284599 w 4284599"/>
              <a:gd name="connsiteY2" fmla="*/ 622681 h 4320858"/>
              <a:gd name="connsiteX3" fmla="*/ 4284599 w 4284599"/>
              <a:gd name="connsiteY3" fmla="*/ 3698177 h 4320858"/>
              <a:gd name="connsiteX4" fmla="*/ 3661918 w 4284599"/>
              <a:gd name="connsiteY4" fmla="*/ 4320858 h 4320858"/>
              <a:gd name="connsiteX5" fmla="*/ 622681 w 4284599"/>
              <a:gd name="connsiteY5" fmla="*/ 4320858 h 4320858"/>
              <a:gd name="connsiteX6" fmla="*/ 0 w 4284599"/>
              <a:gd name="connsiteY6" fmla="*/ 3698177 h 4320858"/>
              <a:gd name="connsiteX7" fmla="*/ 0 w 4284599"/>
              <a:gd name="connsiteY7" fmla="*/ 622681 h 4320858"/>
              <a:gd name="connsiteX8" fmla="*/ 622681 w 4284599"/>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599" h="4320858">
                <a:moveTo>
                  <a:pt x="622681" y="0"/>
                </a:moveTo>
                <a:lnTo>
                  <a:pt x="3661918" y="0"/>
                </a:lnTo>
                <a:cubicBezTo>
                  <a:pt x="4005815" y="0"/>
                  <a:pt x="4284599" y="278784"/>
                  <a:pt x="4284599" y="622681"/>
                </a:cubicBezTo>
                <a:lnTo>
                  <a:pt x="4284599" y="3698177"/>
                </a:lnTo>
                <a:cubicBezTo>
                  <a:pt x="4284599" y="4042074"/>
                  <a:pt x="4005815" y="4320858"/>
                  <a:pt x="3661918" y="4320858"/>
                </a:cubicBezTo>
                <a:lnTo>
                  <a:pt x="622681" y="4320858"/>
                </a:lnTo>
                <a:cubicBezTo>
                  <a:pt x="278783" y="4320858"/>
                  <a:pt x="0" y="4042074"/>
                  <a:pt x="0" y="3698177"/>
                </a:cubicBezTo>
                <a:lnTo>
                  <a:pt x="0" y="622681"/>
                </a:lnTo>
                <a:cubicBezTo>
                  <a:pt x="0" y="278784"/>
                  <a:pt x="278783" y="0"/>
                  <a:pt x="622681"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
        <p:nvSpPr>
          <p:cNvPr id="15" name="Picture Placeholder 14">
            <a:extLst>
              <a:ext uri="{FF2B5EF4-FFF2-40B4-BE49-F238E27FC236}">
                <a16:creationId xmlns:a16="http://schemas.microsoft.com/office/drawing/2014/main" id="{8C2B1FF3-52CF-9FA7-EFA2-8CE11A42B5D3}"/>
              </a:ext>
            </a:extLst>
          </p:cNvPr>
          <p:cNvSpPr>
            <a:spLocks noGrp="1"/>
          </p:cNvSpPr>
          <p:nvPr>
            <p:ph type="pic" sz="quarter" idx="12"/>
          </p:nvPr>
        </p:nvSpPr>
        <p:spPr>
          <a:xfrm>
            <a:off x="10049560" y="10172702"/>
            <a:ext cx="4284879" cy="2446337"/>
          </a:xfrm>
          <a:custGeom>
            <a:avLst/>
            <a:gdLst>
              <a:gd name="connsiteX0" fmla="*/ 454578 w 4284600"/>
              <a:gd name="connsiteY0" fmla="*/ 0 h 2446337"/>
              <a:gd name="connsiteX1" fmla="*/ 3830022 w 4284600"/>
              <a:gd name="connsiteY1" fmla="*/ 0 h 2446337"/>
              <a:gd name="connsiteX2" fmla="*/ 4284600 w 4284600"/>
              <a:gd name="connsiteY2" fmla="*/ 454578 h 2446337"/>
              <a:gd name="connsiteX3" fmla="*/ 4284600 w 4284600"/>
              <a:gd name="connsiteY3" fmla="*/ 1991759 h 2446337"/>
              <a:gd name="connsiteX4" fmla="*/ 3830022 w 4284600"/>
              <a:gd name="connsiteY4" fmla="*/ 2446337 h 2446337"/>
              <a:gd name="connsiteX5" fmla="*/ 454578 w 4284600"/>
              <a:gd name="connsiteY5" fmla="*/ 2446337 h 2446337"/>
              <a:gd name="connsiteX6" fmla="*/ 0 w 4284600"/>
              <a:gd name="connsiteY6" fmla="*/ 1991759 h 2446337"/>
              <a:gd name="connsiteX7" fmla="*/ 0 w 4284600"/>
              <a:gd name="connsiteY7" fmla="*/ 454578 h 2446337"/>
              <a:gd name="connsiteX8" fmla="*/ 454578 w 4284600"/>
              <a:gd name="connsiteY8" fmla="*/ 0 h 24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2446337">
                <a:moveTo>
                  <a:pt x="454578" y="0"/>
                </a:moveTo>
                <a:lnTo>
                  <a:pt x="3830022" y="0"/>
                </a:lnTo>
                <a:cubicBezTo>
                  <a:pt x="4081078" y="0"/>
                  <a:pt x="4284600" y="203522"/>
                  <a:pt x="4284600" y="454578"/>
                </a:cubicBezTo>
                <a:lnTo>
                  <a:pt x="4284600" y="1991759"/>
                </a:lnTo>
                <a:cubicBezTo>
                  <a:pt x="4284600" y="2242815"/>
                  <a:pt x="4081078" y="2446337"/>
                  <a:pt x="3830022" y="2446337"/>
                </a:cubicBezTo>
                <a:lnTo>
                  <a:pt x="454578" y="2446337"/>
                </a:lnTo>
                <a:cubicBezTo>
                  <a:pt x="203523" y="2446337"/>
                  <a:pt x="0" y="2242815"/>
                  <a:pt x="0" y="1991759"/>
                </a:cubicBezTo>
                <a:lnTo>
                  <a:pt x="0" y="454578"/>
                </a:lnTo>
                <a:cubicBezTo>
                  <a:pt x="0" y="203522"/>
                  <a:pt x="203523" y="0"/>
                  <a:pt x="454578"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
        <p:nvSpPr>
          <p:cNvPr id="19" name="Picture Placeholder 18">
            <a:extLst>
              <a:ext uri="{FF2B5EF4-FFF2-40B4-BE49-F238E27FC236}">
                <a16:creationId xmlns:a16="http://schemas.microsoft.com/office/drawing/2014/main" id="{0A5CB5F1-A734-BAD5-F328-CAE7C4CC4714}"/>
              </a:ext>
            </a:extLst>
          </p:cNvPr>
          <p:cNvSpPr>
            <a:spLocks noGrp="1"/>
          </p:cNvSpPr>
          <p:nvPr>
            <p:ph type="pic" sz="quarter" idx="14"/>
          </p:nvPr>
        </p:nvSpPr>
        <p:spPr>
          <a:xfrm>
            <a:off x="19068765" y="6230599"/>
            <a:ext cx="4284879" cy="4320858"/>
          </a:xfrm>
          <a:custGeom>
            <a:avLst/>
            <a:gdLst>
              <a:gd name="connsiteX0" fmla="*/ 622682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2 w 4284600"/>
              <a:gd name="connsiteY5" fmla="*/ 4320858 h 4320858"/>
              <a:gd name="connsiteX6" fmla="*/ 0 w 4284600"/>
              <a:gd name="connsiteY6" fmla="*/ 3698177 h 4320858"/>
              <a:gd name="connsiteX7" fmla="*/ 0 w 4284600"/>
              <a:gd name="connsiteY7" fmla="*/ 622681 h 4320858"/>
              <a:gd name="connsiteX8" fmla="*/ 622682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2" y="0"/>
                </a:moveTo>
                <a:lnTo>
                  <a:pt x="3661920" y="0"/>
                </a:lnTo>
                <a:cubicBezTo>
                  <a:pt x="4005816" y="0"/>
                  <a:pt x="4284600" y="278785"/>
                  <a:pt x="4284600" y="622681"/>
                </a:cubicBezTo>
                <a:lnTo>
                  <a:pt x="4284600" y="3698177"/>
                </a:lnTo>
                <a:cubicBezTo>
                  <a:pt x="4284600" y="4042074"/>
                  <a:pt x="4005816" y="4320858"/>
                  <a:pt x="3661920" y="4320858"/>
                </a:cubicBezTo>
                <a:lnTo>
                  <a:pt x="622682" y="4320858"/>
                </a:lnTo>
                <a:cubicBezTo>
                  <a:pt x="278784" y="4320858"/>
                  <a:pt x="0" y="4042074"/>
                  <a:pt x="0" y="3698177"/>
                </a:cubicBezTo>
                <a:lnTo>
                  <a:pt x="0" y="622681"/>
                </a:lnTo>
                <a:cubicBezTo>
                  <a:pt x="0" y="278785"/>
                  <a:pt x="278784" y="0"/>
                  <a:pt x="622682"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
        <p:nvSpPr>
          <p:cNvPr id="17" name="Picture Placeholder 16">
            <a:extLst>
              <a:ext uri="{FF2B5EF4-FFF2-40B4-BE49-F238E27FC236}">
                <a16:creationId xmlns:a16="http://schemas.microsoft.com/office/drawing/2014/main" id="{2DC1FE19-EE09-B5D6-DD00-5EAC51A40F9F}"/>
              </a:ext>
            </a:extLst>
          </p:cNvPr>
          <p:cNvSpPr>
            <a:spLocks noGrp="1"/>
          </p:cNvSpPr>
          <p:nvPr>
            <p:ph type="pic" sz="quarter" idx="13"/>
          </p:nvPr>
        </p:nvSpPr>
        <p:spPr>
          <a:xfrm>
            <a:off x="14559164" y="8298179"/>
            <a:ext cx="4284879" cy="4320858"/>
          </a:xfrm>
          <a:custGeom>
            <a:avLst/>
            <a:gdLst>
              <a:gd name="connsiteX0" fmla="*/ 622681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1 w 4284600"/>
              <a:gd name="connsiteY5" fmla="*/ 4320858 h 4320858"/>
              <a:gd name="connsiteX6" fmla="*/ 0 w 4284600"/>
              <a:gd name="connsiteY6" fmla="*/ 3698177 h 4320858"/>
              <a:gd name="connsiteX7" fmla="*/ 0 w 4284600"/>
              <a:gd name="connsiteY7" fmla="*/ 622681 h 4320858"/>
              <a:gd name="connsiteX8" fmla="*/ 622681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1" y="0"/>
                </a:moveTo>
                <a:lnTo>
                  <a:pt x="3661920" y="0"/>
                </a:lnTo>
                <a:cubicBezTo>
                  <a:pt x="4005816" y="0"/>
                  <a:pt x="4284600" y="278784"/>
                  <a:pt x="4284600" y="622681"/>
                </a:cubicBezTo>
                <a:lnTo>
                  <a:pt x="4284600" y="3698177"/>
                </a:lnTo>
                <a:cubicBezTo>
                  <a:pt x="4284600" y="4042074"/>
                  <a:pt x="4005816" y="4320858"/>
                  <a:pt x="3661920" y="4320858"/>
                </a:cubicBezTo>
                <a:lnTo>
                  <a:pt x="622681" y="4320858"/>
                </a:lnTo>
                <a:cubicBezTo>
                  <a:pt x="278784" y="4320858"/>
                  <a:pt x="0" y="4042074"/>
                  <a:pt x="0" y="3698177"/>
                </a:cubicBezTo>
                <a:lnTo>
                  <a:pt x="0" y="622681"/>
                </a:lnTo>
                <a:cubicBezTo>
                  <a:pt x="0" y="278784"/>
                  <a:pt x="278784" y="0"/>
                  <a:pt x="622681"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
        <p:nvSpPr>
          <p:cNvPr id="11" name="Picture Placeholder 10">
            <a:extLst>
              <a:ext uri="{FF2B5EF4-FFF2-40B4-BE49-F238E27FC236}">
                <a16:creationId xmlns:a16="http://schemas.microsoft.com/office/drawing/2014/main" id="{8332F3B3-B034-A015-66E2-DDB142985779}"/>
              </a:ext>
            </a:extLst>
          </p:cNvPr>
          <p:cNvSpPr>
            <a:spLocks noGrp="1"/>
          </p:cNvSpPr>
          <p:nvPr>
            <p:ph type="pic" sz="quarter" idx="10"/>
          </p:nvPr>
        </p:nvSpPr>
        <p:spPr>
          <a:xfrm>
            <a:off x="1030354" y="6230599"/>
            <a:ext cx="4284880" cy="4320858"/>
          </a:xfrm>
          <a:custGeom>
            <a:avLst/>
            <a:gdLst>
              <a:gd name="connsiteX0" fmla="*/ 622682 w 4284601"/>
              <a:gd name="connsiteY0" fmla="*/ 0 h 4320858"/>
              <a:gd name="connsiteX1" fmla="*/ 3661920 w 4284601"/>
              <a:gd name="connsiteY1" fmla="*/ 0 h 4320858"/>
              <a:gd name="connsiteX2" fmla="*/ 4284601 w 4284601"/>
              <a:gd name="connsiteY2" fmla="*/ 622681 h 4320858"/>
              <a:gd name="connsiteX3" fmla="*/ 4284601 w 4284601"/>
              <a:gd name="connsiteY3" fmla="*/ 3698177 h 4320858"/>
              <a:gd name="connsiteX4" fmla="*/ 3661920 w 4284601"/>
              <a:gd name="connsiteY4" fmla="*/ 4320858 h 4320858"/>
              <a:gd name="connsiteX5" fmla="*/ 622682 w 4284601"/>
              <a:gd name="connsiteY5" fmla="*/ 4320858 h 4320858"/>
              <a:gd name="connsiteX6" fmla="*/ 0 w 4284601"/>
              <a:gd name="connsiteY6" fmla="*/ 3698177 h 4320858"/>
              <a:gd name="connsiteX7" fmla="*/ 0 w 4284601"/>
              <a:gd name="connsiteY7" fmla="*/ 622681 h 4320858"/>
              <a:gd name="connsiteX8" fmla="*/ 622682 w 4284601"/>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1" h="4320858">
                <a:moveTo>
                  <a:pt x="622682" y="0"/>
                </a:moveTo>
                <a:lnTo>
                  <a:pt x="3661920" y="0"/>
                </a:lnTo>
                <a:cubicBezTo>
                  <a:pt x="4005817" y="0"/>
                  <a:pt x="4284601" y="278785"/>
                  <a:pt x="4284601" y="622681"/>
                </a:cubicBezTo>
                <a:lnTo>
                  <a:pt x="4284601" y="3698177"/>
                </a:lnTo>
                <a:cubicBezTo>
                  <a:pt x="4284601" y="4042074"/>
                  <a:pt x="4005817" y="4320858"/>
                  <a:pt x="3661920" y="4320858"/>
                </a:cubicBezTo>
                <a:lnTo>
                  <a:pt x="622682" y="4320858"/>
                </a:lnTo>
                <a:cubicBezTo>
                  <a:pt x="278785" y="4320858"/>
                  <a:pt x="0" y="4042074"/>
                  <a:pt x="0" y="3698177"/>
                </a:cubicBezTo>
                <a:lnTo>
                  <a:pt x="0" y="622681"/>
                </a:lnTo>
                <a:cubicBezTo>
                  <a:pt x="0" y="278785"/>
                  <a:pt x="278785" y="0"/>
                  <a:pt x="622682"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Tree>
    <p:extLst>
      <p:ext uri="{BB962C8B-B14F-4D97-AF65-F5344CB8AC3E}">
        <p14:creationId xmlns:p14="http://schemas.microsoft.com/office/powerpoint/2010/main" val="4146317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copy 11">
    <p:spTree>
      <p:nvGrpSpPr>
        <p:cNvPr id="1" name=""/>
        <p:cNvGrpSpPr/>
        <p:nvPr/>
      </p:nvGrpSpPr>
      <p:grpSpPr>
        <a:xfrm>
          <a:off x="0" y="0"/>
          <a:ext cx="0" cy="0"/>
          <a:chOff x="0" y="0"/>
          <a:chExt cx="0" cy="0"/>
        </a:xfrm>
      </p:grpSpPr>
      <p:sp>
        <p:nvSpPr>
          <p:cNvPr id="58" name="Image"/>
          <p:cNvSpPr>
            <a:spLocks noGrp="1"/>
          </p:cNvSpPr>
          <p:nvPr>
            <p:ph type="pic" sz="half" idx="21"/>
          </p:nvPr>
        </p:nvSpPr>
        <p:spPr>
          <a:xfrm>
            <a:off x="11797990" y="1008880"/>
            <a:ext cx="11321565" cy="11404793"/>
          </a:xfrm>
          <a:prstGeom prst="roundRect">
            <a:avLst>
              <a:gd name="adj" fmla="val 4901"/>
            </a:avLst>
          </a:prstGeom>
          <a:pattFill prst="pct5">
            <a:fgClr>
              <a:srgbClr val="FFFFFF"/>
            </a:fgClr>
            <a:bgClr>
              <a:schemeClr val="accent1"/>
            </a:bgClr>
          </a:pattFill>
        </p:spPr>
        <p:txBody>
          <a:bodyPr lIns="91439" tIns="45719" rIns="91439" bIns="45719">
            <a:noAutofit/>
          </a:bodyPr>
          <a:lstStyle>
            <a:lvl1pPr>
              <a:defRPr sz="1200">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225126710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copy 10">
    <p:spTree>
      <p:nvGrpSpPr>
        <p:cNvPr id="1" name=""/>
        <p:cNvGrpSpPr/>
        <p:nvPr/>
      </p:nvGrpSpPr>
      <p:grpSpPr>
        <a:xfrm>
          <a:off x="0" y="0"/>
          <a:ext cx="0" cy="0"/>
          <a:chOff x="0" y="0"/>
          <a:chExt cx="0" cy="0"/>
        </a:xfrm>
      </p:grpSpPr>
      <p:sp>
        <p:nvSpPr>
          <p:cNvPr id="3" name="Image">
            <a:extLst>
              <a:ext uri="{FF2B5EF4-FFF2-40B4-BE49-F238E27FC236}">
                <a16:creationId xmlns:a16="http://schemas.microsoft.com/office/drawing/2014/main" id="{2EA519EE-2CE0-2290-4E7B-B5B6F46E12D3}"/>
              </a:ext>
            </a:extLst>
          </p:cNvPr>
          <p:cNvSpPr>
            <a:spLocks noGrp="1"/>
          </p:cNvSpPr>
          <p:nvPr>
            <p:ph type="pic" idx="27"/>
          </p:nvPr>
        </p:nvSpPr>
        <p:spPr>
          <a:xfrm>
            <a:off x="16055853" y="923605"/>
            <a:ext cx="7585474" cy="3789644"/>
          </a:xfrm>
          <a:prstGeom prst="roundRect">
            <a:avLst>
              <a:gd name="adj" fmla="val 5805"/>
            </a:avLst>
          </a:prstGeom>
          <a:pattFill prst="pct5">
            <a:fgClr>
              <a:schemeClr val="bg1"/>
            </a:fgClr>
            <a:bgClr>
              <a:schemeClr val="accent1"/>
            </a:bgClr>
          </a:pattFill>
        </p:spPr>
        <p:txBody>
          <a:bodyPr lIns="91439" tIns="45719" rIns="91439" bIns="45719">
            <a:noAutofit/>
          </a:bodyPr>
          <a:lstStyle>
            <a:lvl1pPr>
              <a:defRPr sz="1200">
                <a:latin typeface="Arial" panose="020B0604020202020204" pitchFamily="34" charset="0"/>
                <a:cs typeface="Arial" panose="020B0604020202020204" pitchFamily="34" charset="0"/>
              </a:defRPr>
            </a:lvl1pPr>
          </a:lstStyle>
          <a:p>
            <a:endParaRPr/>
          </a:p>
        </p:txBody>
      </p:sp>
      <p:sp>
        <p:nvSpPr>
          <p:cNvPr id="2" name="Image">
            <a:extLst>
              <a:ext uri="{FF2B5EF4-FFF2-40B4-BE49-F238E27FC236}">
                <a16:creationId xmlns:a16="http://schemas.microsoft.com/office/drawing/2014/main" id="{C6BE3820-DAE7-23FB-03F8-FD0F0D843C02}"/>
              </a:ext>
            </a:extLst>
          </p:cNvPr>
          <p:cNvSpPr>
            <a:spLocks noGrp="1"/>
          </p:cNvSpPr>
          <p:nvPr>
            <p:ph type="pic" idx="28"/>
          </p:nvPr>
        </p:nvSpPr>
        <p:spPr>
          <a:xfrm>
            <a:off x="16055853" y="5023537"/>
            <a:ext cx="7585474" cy="3789644"/>
          </a:xfrm>
          <a:prstGeom prst="roundRect">
            <a:avLst>
              <a:gd name="adj" fmla="val 5805"/>
            </a:avLst>
          </a:prstGeom>
          <a:pattFill prst="pct5">
            <a:fgClr>
              <a:schemeClr val="bg1"/>
            </a:fgClr>
            <a:bgClr>
              <a:schemeClr val="accent1"/>
            </a:bgClr>
          </a:pattFill>
        </p:spPr>
        <p:txBody>
          <a:bodyPr lIns="91439" tIns="45719" rIns="91439" bIns="45719">
            <a:noAutofit/>
          </a:bodyPr>
          <a:lstStyle>
            <a:lvl1pPr>
              <a:defRPr sz="1200">
                <a:latin typeface="Arial" panose="020B0604020202020204" pitchFamily="34" charset="0"/>
                <a:cs typeface="Arial" panose="020B0604020202020204" pitchFamily="34" charset="0"/>
              </a:defRPr>
            </a:lvl1pPr>
          </a:lstStyle>
          <a:p>
            <a:endParaRPr/>
          </a:p>
        </p:txBody>
      </p:sp>
      <p:sp>
        <p:nvSpPr>
          <p:cNvPr id="4" name="Image">
            <a:extLst>
              <a:ext uri="{FF2B5EF4-FFF2-40B4-BE49-F238E27FC236}">
                <a16:creationId xmlns:a16="http://schemas.microsoft.com/office/drawing/2014/main" id="{FB98BC3A-E2BE-B75C-5A1F-98560BCB592B}"/>
              </a:ext>
            </a:extLst>
          </p:cNvPr>
          <p:cNvSpPr>
            <a:spLocks noGrp="1"/>
          </p:cNvSpPr>
          <p:nvPr>
            <p:ph type="pic" idx="29"/>
          </p:nvPr>
        </p:nvSpPr>
        <p:spPr>
          <a:xfrm>
            <a:off x="16055853" y="9123469"/>
            <a:ext cx="7585474" cy="3789644"/>
          </a:xfrm>
          <a:prstGeom prst="roundRect">
            <a:avLst>
              <a:gd name="adj" fmla="val 5805"/>
            </a:avLst>
          </a:prstGeom>
          <a:pattFill prst="pct5">
            <a:fgClr>
              <a:schemeClr val="bg1"/>
            </a:fgClr>
            <a:bgClr>
              <a:schemeClr val="accent1"/>
            </a:bgClr>
          </a:pattFill>
        </p:spPr>
        <p:txBody>
          <a:bodyPr lIns="91439" tIns="45719" rIns="91439" bIns="45719">
            <a:noAutofit/>
          </a:bodyPr>
          <a:lstStyle>
            <a:lvl1pPr>
              <a:defRPr sz="1200">
                <a:latin typeface="Arial" panose="020B0604020202020204" pitchFamily="34" charset="0"/>
                <a:cs typeface="Arial" panose="020B0604020202020204" pitchFamily="34" charset="0"/>
              </a:defRPr>
            </a:lvl1pPr>
          </a:lstStyle>
          <a:p>
            <a:endParaRPr/>
          </a:p>
        </p:txBody>
      </p:sp>
    </p:spTree>
    <p:extLst>
      <p:ext uri="{BB962C8B-B14F-4D97-AF65-F5344CB8AC3E}">
        <p14:creationId xmlns:p14="http://schemas.microsoft.com/office/powerpoint/2010/main" val="353397624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5DAB1A5-E317-74A6-C0E8-701A79E56007}"/>
              </a:ext>
            </a:extLst>
          </p:cNvPr>
          <p:cNvSpPr>
            <a:spLocks noGrp="1"/>
          </p:cNvSpPr>
          <p:nvPr>
            <p:ph type="pic" sz="quarter" idx="11"/>
          </p:nvPr>
        </p:nvSpPr>
        <p:spPr>
          <a:xfrm>
            <a:off x="5539958" y="8298181"/>
            <a:ext cx="4284878" cy="4320858"/>
          </a:xfrm>
          <a:custGeom>
            <a:avLst/>
            <a:gdLst>
              <a:gd name="connsiteX0" fmla="*/ 622681 w 4284599"/>
              <a:gd name="connsiteY0" fmla="*/ 0 h 4320858"/>
              <a:gd name="connsiteX1" fmla="*/ 3661918 w 4284599"/>
              <a:gd name="connsiteY1" fmla="*/ 0 h 4320858"/>
              <a:gd name="connsiteX2" fmla="*/ 4284599 w 4284599"/>
              <a:gd name="connsiteY2" fmla="*/ 622681 h 4320858"/>
              <a:gd name="connsiteX3" fmla="*/ 4284599 w 4284599"/>
              <a:gd name="connsiteY3" fmla="*/ 3698177 h 4320858"/>
              <a:gd name="connsiteX4" fmla="*/ 3661918 w 4284599"/>
              <a:gd name="connsiteY4" fmla="*/ 4320858 h 4320858"/>
              <a:gd name="connsiteX5" fmla="*/ 622681 w 4284599"/>
              <a:gd name="connsiteY5" fmla="*/ 4320858 h 4320858"/>
              <a:gd name="connsiteX6" fmla="*/ 0 w 4284599"/>
              <a:gd name="connsiteY6" fmla="*/ 3698177 h 4320858"/>
              <a:gd name="connsiteX7" fmla="*/ 0 w 4284599"/>
              <a:gd name="connsiteY7" fmla="*/ 622681 h 4320858"/>
              <a:gd name="connsiteX8" fmla="*/ 622681 w 4284599"/>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599" h="4320858">
                <a:moveTo>
                  <a:pt x="622681" y="0"/>
                </a:moveTo>
                <a:lnTo>
                  <a:pt x="3661918" y="0"/>
                </a:lnTo>
                <a:cubicBezTo>
                  <a:pt x="4005815" y="0"/>
                  <a:pt x="4284599" y="278784"/>
                  <a:pt x="4284599" y="622681"/>
                </a:cubicBezTo>
                <a:lnTo>
                  <a:pt x="4284599" y="3698177"/>
                </a:lnTo>
                <a:cubicBezTo>
                  <a:pt x="4284599" y="4042074"/>
                  <a:pt x="4005815" y="4320858"/>
                  <a:pt x="3661918" y="4320858"/>
                </a:cubicBezTo>
                <a:lnTo>
                  <a:pt x="622681" y="4320858"/>
                </a:lnTo>
                <a:cubicBezTo>
                  <a:pt x="278783" y="4320858"/>
                  <a:pt x="0" y="4042074"/>
                  <a:pt x="0" y="3698177"/>
                </a:cubicBezTo>
                <a:lnTo>
                  <a:pt x="0" y="622681"/>
                </a:lnTo>
                <a:cubicBezTo>
                  <a:pt x="0" y="278784"/>
                  <a:pt x="278783" y="0"/>
                  <a:pt x="622681"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
        <p:nvSpPr>
          <p:cNvPr id="15" name="Picture Placeholder 14">
            <a:extLst>
              <a:ext uri="{FF2B5EF4-FFF2-40B4-BE49-F238E27FC236}">
                <a16:creationId xmlns:a16="http://schemas.microsoft.com/office/drawing/2014/main" id="{8C2B1FF3-52CF-9FA7-EFA2-8CE11A42B5D3}"/>
              </a:ext>
            </a:extLst>
          </p:cNvPr>
          <p:cNvSpPr>
            <a:spLocks noGrp="1"/>
          </p:cNvSpPr>
          <p:nvPr>
            <p:ph type="pic" sz="quarter" idx="12"/>
          </p:nvPr>
        </p:nvSpPr>
        <p:spPr>
          <a:xfrm>
            <a:off x="10049560" y="10172702"/>
            <a:ext cx="4284879" cy="2446337"/>
          </a:xfrm>
          <a:custGeom>
            <a:avLst/>
            <a:gdLst>
              <a:gd name="connsiteX0" fmla="*/ 454578 w 4284600"/>
              <a:gd name="connsiteY0" fmla="*/ 0 h 2446337"/>
              <a:gd name="connsiteX1" fmla="*/ 3830022 w 4284600"/>
              <a:gd name="connsiteY1" fmla="*/ 0 h 2446337"/>
              <a:gd name="connsiteX2" fmla="*/ 4284600 w 4284600"/>
              <a:gd name="connsiteY2" fmla="*/ 454578 h 2446337"/>
              <a:gd name="connsiteX3" fmla="*/ 4284600 w 4284600"/>
              <a:gd name="connsiteY3" fmla="*/ 1991759 h 2446337"/>
              <a:gd name="connsiteX4" fmla="*/ 3830022 w 4284600"/>
              <a:gd name="connsiteY4" fmla="*/ 2446337 h 2446337"/>
              <a:gd name="connsiteX5" fmla="*/ 454578 w 4284600"/>
              <a:gd name="connsiteY5" fmla="*/ 2446337 h 2446337"/>
              <a:gd name="connsiteX6" fmla="*/ 0 w 4284600"/>
              <a:gd name="connsiteY6" fmla="*/ 1991759 h 2446337"/>
              <a:gd name="connsiteX7" fmla="*/ 0 w 4284600"/>
              <a:gd name="connsiteY7" fmla="*/ 454578 h 2446337"/>
              <a:gd name="connsiteX8" fmla="*/ 454578 w 4284600"/>
              <a:gd name="connsiteY8" fmla="*/ 0 h 24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2446337">
                <a:moveTo>
                  <a:pt x="454578" y="0"/>
                </a:moveTo>
                <a:lnTo>
                  <a:pt x="3830022" y="0"/>
                </a:lnTo>
                <a:cubicBezTo>
                  <a:pt x="4081078" y="0"/>
                  <a:pt x="4284600" y="203522"/>
                  <a:pt x="4284600" y="454578"/>
                </a:cubicBezTo>
                <a:lnTo>
                  <a:pt x="4284600" y="1991759"/>
                </a:lnTo>
                <a:cubicBezTo>
                  <a:pt x="4284600" y="2242815"/>
                  <a:pt x="4081078" y="2446337"/>
                  <a:pt x="3830022" y="2446337"/>
                </a:cubicBezTo>
                <a:lnTo>
                  <a:pt x="454578" y="2446337"/>
                </a:lnTo>
                <a:cubicBezTo>
                  <a:pt x="203523" y="2446337"/>
                  <a:pt x="0" y="2242815"/>
                  <a:pt x="0" y="1991759"/>
                </a:cubicBezTo>
                <a:lnTo>
                  <a:pt x="0" y="454578"/>
                </a:lnTo>
                <a:cubicBezTo>
                  <a:pt x="0" y="203522"/>
                  <a:pt x="203523" y="0"/>
                  <a:pt x="454578"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
        <p:nvSpPr>
          <p:cNvPr id="19" name="Picture Placeholder 18">
            <a:extLst>
              <a:ext uri="{FF2B5EF4-FFF2-40B4-BE49-F238E27FC236}">
                <a16:creationId xmlns:a16="http://schemas.microsoft.com/office/drawing/2014/main" id="{0A5CB5F1-A734-BAD5-F328-CAE7C4CC4714}"/>
              </a:ext>
            </a:extLst>
          </p:cNvPr>
          <p:cNvSpPr>
            <a:spLocks noGrp="1"/>
          </p:cNvSpPr>
          <p:nvPr>
            <p:ph type="pic" sz="quarter" idx="14"/>
          </p:nvPr>
        </p:nvSpPr>
        <p:spPr>
          <a:xfrm>
            <a:off x="19068765" y="6230599"/>
            <a:ext cx="4284879" cy="4320858"/>
          </a:xfrm>
          <a:custGeom>
            <a:avLst/>
            <a:gdLst>
              <a:gd name="connsiteX0" fmla="*/ 622682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2 w 4284600"/>
              <a:gd name="connsiteY5" fmla="*/ 4320858 h 4320858"/>
              <a:gd name="connsiteX6" fmla="*/ 0 w 4284600"/>
              <a:gd name="connsiteY6" fmla="*/ 3698177 h 4320858"/>
              <a:gd name="connsiteX7" fmla="*/ 0 w 4284600"/>
              <a:gd name="connsiteY7" fmla="*/ 622681 h 4320858"/>
              <a:gd name="connsiteX8" fmla="*/ 622682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2" y="0"/>
                </a:moveTo>
                <a:lnTo>
                  <a:pt x="3661920" y="0"/>
                </a:lnTo>
                <a:cubicBezTo>
                  <a:pt x="4005816" y="0"/>
                  <a:pt x="4284600" y="278785"/>
                  <a:pt x="4284600" y="622681"/>
                </a:cubicBezTo>
                <a:lnTo>
                  <a:pt x="4284600" y="3698177"/>
                </a:lnTo>
                <a:cubicBezTo>
                  <a:pt x="4284600" y="4042074"/>
                  <a:pt x="4005816" y="4320858"/>
                  <a:pt x="3661920" y="4320858"/>
                </a:cubicBezTo>
                <a:lnTo>
                  <a:pt x="622682" y="4320858"/>
                </a:lnTo>
                <a:cubicBezTo>
                  <a:pt x="278784" y="4320858"/>
                  <a:pt x="0" y="4042074"/>
                  <a:pt x="0" y="3698177"/>
                </a:cubicBezTo>
                <a:lnTo>
                  <a:pt x="0" y="622681"/>
                </a:lnTo>
                <a:cubicBezTo>
                  <a:pt x="0" y="278785"/>
                  <a:pt x="278784" y="0"/>
                  <a:pt x="622682"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
        <p:nvSpPr>
          <p:cNvPr id="17" name="Picture Placeholder 16">
            <a:extLst>
              <a:ext uri="{FF2B5EF4-FFF2-40B4-BE49-F238E27FC236}">
                <a16:creationId xmlns:a16="http://schemas.microsoft.com/office/drawing/2014/main" id="{2DC1FE19-EE09-B5D6-DD00-5EAC51A40F9F}"/>
              </a:ext>
            </a:extLst>
          </p:cNvPr>
          <p:cNvSpPr>
            <a:spLocks noGrp="1"/>
          </p:cNvSpPr>
          <p:nvPr>
            <p:ph type="pic" sz="quarter" idx="13"/>
          </p:nvPr>
        </p:nvSpPr>
        <p:spPr>
          <a:xfrm>
            <a:off x="14559164" y="8298179"/>
            <a:ext cx="4284879" cy="4320858"/>
          </a:xfrm>
          <a:custGeom>
            <a:avLst/>
            <a:gdLst>
              <a:gd name="connsiteX0" fmla="*/ 622681 w 4284600"/>
              <a:gd name="connsiteY0" fmla="*/ 0 h 4320858"/>
              <a:gd name="connsiteX1" fmla="*/ 3661920 w 4284600"/>
              <a:gd name="connsiteY1" fmla="*/ 0 h 4320858"/>
              <a:gd name="connsiteX2" fmla="*/ 4284600 w 4284600"/>
              <a:gd name="connsiteY2" fmla="*/ 622681 h 4320858"/>
              <a:gd name="connsiteX3" fmla="*/ 4284600 w 4284600"/>
              <a:gd name="connsiteY3" fmla="*/ 3698177 h 4320858"/>
              <a:gd name="connsiteX4" fmla="*/ 3661920 w 4284600"/>
              <a:gd name="connsiteY4" fmla="*/ 4320858 h 4320858"/>
              <a:gd name="connsiteX5" fmla="*/ 622681 w 4284600"/>
              <a:gd name="connsiteY5" fmla="*/ 4320858 h 4320858"/>
              <a:gd name="connsiteX6" fmla="*/ 0 w 4284600"/>
              <a:gd name="connsiteY6" fmla="*/ 3698177 h 4320858"/>
              <a:gd name="connsiteX7" fmla="*/ 0 w 4284600"/>
              <a:gd name="connsiteY7" fmla="*/ 622681 h 4320858"/>
              <a:gd name="connsiteX8" fmla="*/ 622681 w 4284600"/>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0" h="4320858">
                <a:moveTo>
                  <a:pt x="622681" y="0"/>
                </a:moveTo>
                <a:lnTo>
                  <a:pt x="3661920" y="0"/>
                </a:lnTo>
                <a:cubicBezTo>
                  <a:pt x="4005816" y="0"/>
                  <a:pt x="4284600" y="278784"/>
                  <a:pt x="4284600" y="622681"/>
                </a:cubicBezTo>
                <a:lnTo>
                  <a:pt x="4284600" y="3698177"/>
                </a:lnTo>
                <a:cubicBezTo>
                  <a:pt x="4284600" y="4042074"/>
                  <a:pt x="4005816" y="4320858"/>
                  <a:pt x="3661920" y="4320858"/>
                </a:cubicBezTo>
                <a:lnTo>
                  <a:pt x="622681" y="4320858"/>
                </a:lnTo>
                <a:cubicBezTo>
                  <a:pt x="278784" y="4320858"/>
                  <a:pt x="0" y="4042074"/>
                  <a:pt x="0" y="3698177"/>
                </a:cubicBezTo>
                <a:lnTo>
                  <a:pt x="0" y="622681"/>
                </a:lnTo>
                <a:cubicBezTo>
                  <a:pt x="0" y="278784"/>
                  <a:pt x="278784" y="0"/>
                  <a:pt x="622681"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
        <p:nvSpPr>
          <p:cNvPr id="11" name="Picture Placeholder 10">
            <a:extLst>
              <a:ext uri="{FF2B5EF4-FFF2-40B4-BE49-F238E27FC236}">
                <a16:creationId xmlns:a16="http://schemas.microsoft.com/office/drawing/2014/main" id="{8332F3B3-B034-A015-66E2-DDB142985779}"/>
              </a:ext>
            </a:extLst>
          </p:cNvPr>
          <p:cNvSpPr>
            <a:spLocks noGrp="1"/>
          </p:cNvSpPr>
          <p:nvPr>
            <p:ph type="pic" sz="quarter" idx="10"/>
          </p:nvPr>
        </p:nvSpPr>
        <p:spPr>
          <a:xfrm>
            <a:off x="1030354" y="6230599"/>
            <a:ext cx="4284880" cy="4320858"/>
          </a:xfrm>
          <a:custGeom>
            <a:avLst/>
            <a:gdLst>
              <a:gd name="connsiteX0" fmla="*/ 622682 w 4284601"/>
              <a:gd name="connsiteY0" fmla="*/ 0 h 4320858"/>
              <a:gd name="connsiteX1" fmla="*/ 3661920 w 4284601"/>
              <a:gd name="connsiteY1" fmla="*/ 0 h 4320858"/>
              <a:gd name="connsiteX2" fmla="*/ 4284601 w 4284601"/>
              <a:gd name="connsiteY2" fmla="*/ 622681 h 4320858"/>
              <a:gd name="connsiteX3" fmla="*/ 4284601 w 4284601"/>
              <a:gd name="connsiteY3" fmla="*/ 3698177 h 4320858"/>
              <a:gd name="connsiteX4" fmla="*/ 3661920 w 4284601"/>
              <a:gd name="connsiteY4" fmla="*/ 4320858 h 4320858"/>
              <a:gd name="connsiteX5" fmla="*/ 622682 w 4284601"/>
              <a:gd name="connsiteY5" fmla="*/ 4320858 h 4320858"/>
              <a:gd name="connsiteX6" fmla="*/ 0 w 4284601"/>
              <a:gd name="connsiteY6" fmla="*/ 3698177 h 4320858"/>
              <a:gd name="connsiteX7" fmla="*/ 0 w 4284601"/>
              <a:gd name="connsiteY7" fmla="*/ 622681 h 4320858"/>
              <a:gd name="connsiteX8" fmla="*/ 622682 w 4284601"/>
              <a:gd name="connsiteY8" fmla="*/ 0 h 4320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4601" h="4320858">
                <a:moveTo>
                  <a:pt x="622682" y="0"/>
                </a:moveTo>
                <a:lnTo>
                  <a:pt x="3661920" y="0"/>
                </a:lnTo>
                <a:cubicBezTo>
                  <a:pt x="4005817" y="0"/>
                  <a:pt x="4284601" y="278785"/>
                  <a:pt x="4284601" y="622681"/>
                </a:cubicBezTo>
                <a:lnTo>
                  <a:pt x="4284601" y="3698177"/>
                </a:lnTo>
                <a:cubicBezTo>
                  <a:pt x="4284601" y="4042074"/>
                  <a:pt x="4005817" y="4320858"/>
                  <a:pt x="3661920" y="4320858"/>
                </a:cubicBezTo>
                <a:lnTo>
                  <a:pt x="622682" y="4320858"/>
                </a:lnTo>
                <a:cubicBezTo>
                  <a:pt x="278785" y="4320858"/>
                  <a:pt x="0" y="4042074"/>
                  <a:pt x="0" y="3698177"/>
                </a:cubicBezTo>
                <a:lnTo>
                  <a:pt x="0" y="622681"/>
                </a:lnTo>
                <a:cubicBezTo>
                  <a:pt x="0" y="278785"/>
                  <a:pt x="278785" y="0"/>
                  <a:pt x="622682" y="0"/>
                </a:cubicBezTo>
                <a:close/>
              </a:path>
            </a:pathLst>
          </a:custGeom>
          <a:pattFill prst="pct5">
            <a:fgClr>
              <a:schemeClr val="tx1"/>
            </a:fgClr>
            <a:bgClr>
              <a:schemeClr val="bg1"/>
            </a:bgClr>
          </a:pattFill>
        </p:spPr>
        <p:txBody>
          <a:bodyPr wrap="square">
            <a:noAutofit/>
          </a:bodyPr>
          <a:lstStyle>
            <a:lvl1pPr>
              <a:defRPr sz="2400"/>
            </a:lvl1pPr>
          </a:lstStyle>
          <a:p>
            <a:endParaRPr lang="id-ID"/>
          </a:p>
        </p:txBody>
      </p:sp>
    </p:spTree>
    <p:extLst>
      <p:ext uri="{BB962C8B-B14F-4D97-AF65-F5344CB8AC3E}">
        <p14:creationId xmlns:p14="http://schemas.microsoft.com/office/powerpoint/2010/main" val="354139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6E472F9-B0EE-D1E1-277D-9FE2E478045B}"/>
              </a:ext>
            </a:extLst>
          </p:cNvPr>
          <p:cNvSpPr>
            <a:spLocks noGrp="1"/>
          </p:cNvSpPr>
          <p:nvPr>
            <p:ph type="pic" sz="quarter" idx="10"/>
          </p:nvPr>
        </p:nvSpPr>
        <p:spPr>
          <a:xfrm>
            <a:off x="0" y="0"/>
            <a:ext cx="8132240" cy="13716000"/>
          </a:xfrm>
          <a:prstGeom prst="rect">
            <a:avLst/>
          </a:prstGeom>
          <a:pattFill prst="pct5">
            <a:fgClr>
              <a:schemeClr val="tx1"/>
            </a:fgClr>
            <a:bgClr>
              <a:schemeClr val="bg1"/>
            </a:bgClr>
          </a:pattFill>
        </p:spPr>
        <p:txBody>
          <a:bodyPr/>
          <a:lstStyle>
            <a:lvl1pPr>
              <a:defRPr sz="3200"/>
            </a:lvl1pPr>
          </a:lstStyle>
          <a:p>
            <a:endParaRPr lang="id-ID"/>
          </a:p>
        </p:txBody>
      </p:sp>
      <p:sp>
        <p:nvSpPr>
          <p:cNvPr id="9" name="Picture Placeholder 3">
            <a:extLst>
              <a:ext uri="{FF2B5EF4-FFF2-40B4-BE49-F238E27FC236}">
                <a16:creationId xmlns:a16="http://schemas.microsoft.com/office/drawing/2014/main" id="{A3409F7E-2777-B681-D027-E0298C09F760}"/>
              </a:ext>
            </a:extLst>
          </p:cNvPr>
          <p:cNvSpPr>
            <a:spLocks noGrp="1"/>
          </p:cNvSpPr>
          <p:nvPr>
            <p:ph type="pic" sz="quarter" idx="11"/>
          </p:nvPr>
        </p:nvSpPr>
        <p:spPr>
          <a:xfrm>
            <a:off x="16251760" y="0"/>
            <a:ext cx="8132240" cy="13716000"/>
          </a:xfrm>
          <a:prstGeom prst="rect">
            <a:avLst/>
          </a:prstGeom>
          <a:pattFill prst="pct5">
            <a:fgClr>
              <a:schemeClr val="tx1"/>
            </a:fgClr>
            <a:bgClr>
              <a:schemeClr val="bg1"/>
            </a:bgClr>
          </a:pattFill>
        </p:spPr>
        <p:txBody>
          <a:bodyPr/>
          <a:lstStyle>
            <a:lvl1pPr>
              <a:defRPr sz="3200"/>
            </a:lvl1pPr>
          </a:lstStyle>
          <a:p>
            <a:endParaRPr lang="id-ID"/>
          </a:p>
        </p:txBody>
      </p:sp>
    </p:spTree>
    <p:extLst>
      <p:ext uri="{BB962C8B-B14F-4D97-AF65-F5344CB8AC3E}">
        <p14:creationId xmlns:p14="http://schemas.microsoft.com/office/powerpoint/2010/main" val="1932067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bg1"/>
        </a:solidFill>
        <a:effectLst/>
      </p:bgPr>
    </p:bg>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82675269-4562-3D08-9288-0CFAB230BE64}"/>
              </a:ext>
            </a:extLst>
          </p:cNvPr>
          <p:cNvSpPr/>
          <p:nvPr userDrawn="1"/>
        </p:nvSpPr>
        <p:spPr>
          <a:xfrm>
            <a:off x="20037284" y="4682510"/>
            <a:ext cx="3589274" cy="7936527"/>
          </a:xfrm>
          <a:prstGeom prst="roundRect">
            <a:avLst>
              <a:gd name="adj" fmla="val 116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22" name="Picture Placeholder 21">
            <a:extLst>
              <a:ext uri="{FF2B5EF4-FFF2-40B4-BE49-F238E27FC236}">
                <a16:creationId xmlns:a16="http://schemas.microsoft.com/office/drawing/2014/main" id="{AA4B86C2-789E-1031-B0D1-D00E037E6358}"/>
              </a:ext>
            </a:extLst>
          </p:cNvPr>
          <p:cNvSpPr>
            <a:spLocks noGrp="1"/>
          </p:cNvSpPr>
          <p:nvPr>
            <p:ph type="pic" sz="quarter" idx="12"/>
          </p:nvPr>
        </p:nvSpPr>
        <p:spPr>
          <a:xfrm>
            <a:off x="20041547" y="3975652"/>
            <a:ext cx="3591339" cy="4556810"/>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2400"/>
            </a:lvl1pPr>
          </a:lstStyle>
          <a:p>
            <a:endParaRPr lang="id-ID"/>
          </a:p>
        </p:txBody>
      </p:sp>
      <p:sp>
        <p:nvSpPr>
          <p:cNvPr id="9" name="Rectangle: Rounded Corners 17">
            <a:extLst>
              <a:ext uri="{FF2B5EF4-FFF2-40B4-BE49-F238E27FC236}">
                <a16:creationId xmlns:a16="http://schemas.microsoft.com/office/drawing/2014/main" id="{374829D0-0661-C8AE-4736-BA0FC45D5712}"/>
              </a:ext>
            </a:extLst>
          </p:cNvPr>
          <p:cNvSpPr/>
          <p:nvPr userDrawn="1"/>
        </p:nvSpPr>
        <p:spPr>
          <a:xfrm>
            <a:off x="16172855" y="4682510"/>
            <a:ext cx="3589274" cy="7936527"/>
          </a:xfrm>
          <a:prstGeom prst="roundRect">
            <a:avLst>
              <a:gd name="adj" fmla="val 116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0" name="Picture Placeholder 21">
            <a:extLst>
              <a:ext uri="{FF2B5EF4-FFF2-40B4-BE49-F238E27FC236}">
                <a16:creationId xmlns:a16="http://schemas.microsoft.com/office/drawing/2014/main" id="{BC750EBF-CB31-EDE1-7C7C-D1532EBB5EC5}"/>
              </a:ext>
            </a:extLst>
          </p:cNvPr>
          <p:cNvSpPr>
            <a:spLocks noGrp="1"/>
          </p:cNvSpPr>
          <p:nvPr>
            <p:ph type="pic" sz="quarter" idx="13"/>
          </p:nvPr>
        </p:nvSpPr>
        <p:spPr>
          <a:xfrm>
            <a:off x="16177118" y="3975652"/>
            <a:ext cx="3591339" cy="4556810"/>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2400"/>
            </a:lvl1pPr>
          </a:lstStyle>
          <a:p>
            <a:endParaRPr lang="id-ID"/>
          </a:p>
        </p:txBody>
      </p:sp>
      <p:sp>
        <p:nvSpPr>
          <p:cNvPr id="13" name="Rectangle: Rounded Corners 17">
            <a:extLst>
              <a:ext uri="{FF2B5EF4-FFF2-40B4-BE49-F238E27FC236}">
                <a16:creationId xmlns:a16="http://schemas.microsoft.com/office/drawing/2014/main" id="{97761D3E-F6B0-649B-95D6-F1DB0FB0534C}"/>
              </a:ext>
            </a:extLst>
          </p:cNvPr>
          <p:cNvSpPr/>
          <p:nvPr userDrawn="1"/>
        </p:nvSpPr>
        <p:spPr>
          <a:xfrm>
            <a:off x="12319017" y="4682510"/>
            <a:ext cx="3589274" cy="7936527"/>
          </a:xfrm>
          <a:prstGeom prst="roundRect">
            <a:avLst>
              <a:gd name="adj" fmla="val 11651"/>
            </a:avLst>
          </a:prstGeom>
          <a:solidFill>
            <a:srgbClr val="D9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4" name="Picture Placeholder 21">
            <a:extLst>
              <a:ext uri="{FF2B5EF4-FFF2-40B4-BE49-F238E27FC236}">
                <a16:creationId xmlns:a16="http://schemas.microsoft.com/office/drawing/2014/main" id="{8D8ADDA0-79C0-F8ED-28E2-1C77C4625D66}"/>
              </a:ext>
            </a:extLst>
          </p:cNvPr>
          <p:cNvSpPr>
            <a:spLocks noGrp="1"/>
          </p:cNvSpPr>
          <p:nvPr>
            <p:ph type="pic" sz="quarter" idx="14"/>
          </p:nvPr>
        </p:nvSpPr>
        <p:spPr>
          <a:xfrm>
            <a:off x="12323280" y="3975652"/>
            <a:ext cx="3591339" cy="4556810"/>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2400"/>
            </a:lvl1pPr>
          </a:lstStyle>
          <a:p>
            <a:endParaRPr lang="id-ID"/>
          </a:p>
        </p:txBody>
      </p:sp>
      <p:sp>
        <p:nvSpPr>
          <p:cNvPr id="15" name="Rectangle: Rounded Corners 17">
            <a:extLst>
              <a:ext uri="{FF2B5EF4-FFF2-40B4-BE49-F238E27FC236}">
                <a16:creationId xmlns:a16="http://schemas.microsoft.com/office/drawing/2014/main" id="{B01FFC3A-9641-F082-9D29-28D59DB3849F}"/>
              </a:ext>
            </a:extLst>
          </p:cNvPr>
          <p:cNvSpPr/>
          <p:nvPr userDrawn="1"/>
        </p:nvSpPr>
        <p:spPr>
          <a:xfrm>
            <a:off x="8454588" y="4682510"/>
            <a:ext cx="3589274" cy="7936527"/>
          </a:xfrm>
          <a:prstGeom prst="roundRect">
            <a:avLst>
              <a:gd name="adj" fmla="val 116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17" name="Picture Placeholder 21">
            <a:extLst>
              <a:ext uri="{FF2B5EF4-FFF2-40B4-BE49-F238E27FC236}">
                <a16:creationId xmlns:a16="http://schemas.microsoft.com/office/drawing/2014/main" id="{7FF80523-685A-25FA-AED8-00E19537A6EA}"/>
              </a:ext>
            </a:extLst>
          </p:cNvPr>
          <p:cNvSpPr>
            <a:spLocks noGrp="1"/>
          </p:cNvSpPr>
          <p:nvPr>
            <p:ph type="pic" sz="quarter" idx="15"/>
          </p:nvPr>
        </p:nvSpPr>
        <p:spPr>
          <a:xfrm>
            <a:off x="8458851" y="3975652"/>
            <a:ext cx="3591339" cy="4556810"/>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2400"/>
            </a:lvl1pPr>
          </a:lstStyle>
          <a:p>
            <a:endParaRPr lang="id-ID"/>
          </a:p>
        </p:txBody>
      </p:sp>
      <p:sp>
        <p:nvSpPr>
          <p:cNvPr id="19" name="Rectangle: Rounded Corners 17">
            <a:extLst>
              <a:ext uri="{FF2B5EF4-FFF2-40B4-BE49-F238E27FC236}">
                <a16:creationId xmlns:a16="http://schemas.microsoft.com/office/drawing/2014/main" id="{124D8669-5310-AD46-3F86-5B93F2764C23}"/>
              </a:ext>
            </a:extLst>
          </p:cNvPr>
          <p:cNvSpPr/>
          <p:nvPr userDrawn="1"/>
        </p:nvSpPr>
        <p:spPr>
          <a:xfrm>
            <a:off x="4583831" y="4682510"/>
            <a:ext cx="3589274" cy="7936527"/>
          </a:xfrm>
          <a:prstGeom prst="roundRect">
            <a:avLst>
              <a:gd name="adj" fmla="val 116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23" name="Picture Placeholder 21">
            <a:extLst>
              <a:ext uri="{FF2B5EF4-FFF2-40B4-BE49-F238E27FC236}">
                <a16:creationId xmlns:a16="http://schemas.microsoft.com/office/drawing/2014/main" id="{A3A97F1C-33E3-8F90-BA1C-FF91188166D9}"/>
              </a:ext>
            </a:extLst>
          </p:cNvPr>
          <p:cNvSpPr>
            <a:spLocks noGrp="1"/>
          </p:cNvSpPr>
          <p:nvPr>
            <p:ph type="pic" sz="quarter" idx="16"/>
          </p:nvPr>
        </p:nvSpPr>
        <p:spPr>
          <a:xfrm>
            <a:off x="4588094" y="3975652"/>
            <a:ext cx="3591339" cy="4556810"/>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2400"/>
            </a:lvl1pPr>
          </a:lstStyle>
          <a:p>
            <a:endParaRPr lang="id-ID"/>
          </a:p>
        </p:txBody>
      </p:sp>
      <p:sp>
        <p:nvSpPr>
          <p:cNvPr id="24" name="Rectangle: Rounded Corners 17">
            <a:extLst>
              <a:ext uri="{FF2B5EF4-FFF2-40B4-BE49-F238E27FC236}">
                <a16:creationId xmlns:a16="http://schemas.microsoft.com/office/drawing/2014/main" id="{4A1C0B8E-60BC-71C1-605D-C12592352830}"/>
              </a:ext>
            </a:extLst>
          </p:cNvPr>
          <p:cNvSpPr/>
          <p:nvPr userDrawn="1"/>
        </p:nvSpPr>
        <p:spPr>
          <a:xfrm>
            <a:off x="719402" y="4682510"/>
            <a:ext cx="3589274" cy="7936527"/>
          </a:xfrm>
          <a:prstGeom prst="roundRect">
            <a:avLst>
              <a:gd name="adj" fmla="val 11651"/>
            </a:avLst>
          </a:prstGeom>
          <a:solidFill>
            <a:srgbClr val="D9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25" name="Picture Placeholder 21">
            <a:extLst>
              <a:ext uri="{FF2B5EF4-FFF2-40B4-BE49-F238E27FC236}">
                <a16:creationId xmlns:a16="http://schemas.microsoft.com/office/drawing/2014/main" id="{C1C0399C-D51B-8D34-70D4-D3B79E2D0664}"/>
              </a:ext>
            </a:extLst>
          </p:cNvPr>
          <p:cNvSpPr>
            <a:spLocks noGrp="1"/>
          </p:cNvSpPr>
          <p:nvPr>
            <p:ph type="pic" sz="quarter" idx="17"/>
          </p:nvPr>
        </p:nvSpPr>
        <p:spPr>
          <a:xfrm>
            <a:off x="723665" y="3975652"/>
            <a:ext cx="3591339" cy="4556810"/>
          </a:xfrm>
          <a:custGeom>
            <a:avLst/>
            <a:gdLst>
              <a:gd name="connsiteX0" fmla="*/ 520004 w 4715214"/>
              <a:gd name="connsiteY0" fmla="*/ 0 h 5509859"/>
              <a:gd name="connsiteX1" fmla="*/ 4197924 w 4715214"/>
              <a:gd name="connsiteY1" fmla="*/ 0 h 5509859"/>
              <a:gd name="connsiteX2" fmla="*/ 4399278 w 4715214"/>
              <a:gd name="connsiteY2" fmla="*/ 40651 h 5509859"/>
              <a:gd name="connsiteX3" fmla="*/ 4416564 w 4715214"/>
              <a:gd name="connsiteY3" fmla="*/ 50034 h 5509859"/>
              <a:gd name="connsiteX4" fmla="*/ 4416566 w 4715214"/>
              <a:gd name="connsiteY4" fmla="*/ 50034 h 5509859"/>
              <a:gd name="connsiteX5" fmla="*/ 4487146 w 4715214"/>
              <a:gd name="connsiteY5" fmla="*/ 88344 h 5509859"/>
              <a:gd name="connsiteX6" fmla="*/ 4715214 w 4715214"/>
              <a:gd name="connsiteY6" fmla="*/ 517290 h 5509859"/>
              <a:gd name="connsiteX7" fmla="*/ 4715214 w 4715214"/>
              <a:gd name="connsiteY7" fmla="*/ 1457317 h 5509859"/>
              <a:gd name="connsiteX8" fmla="*/ 4715214 w 4715214"/>
              <a:gd name="connsiteY8" fmla="*/ 4102578 h 5509859"/>
              <a:gd name="connsiteX9" fmla="*/ 4715214 w 4715214"/>
              <a:gd name="connsiteY9" fmla="*/ 5509859 h 5509859"/>
              <a:gd name="connsiteX10" fmla="*/ 3101936 w 4715214"/>
              <a:gd name="connsiteY10" fmla="*/ 5509859 h 5509859"/>
              <a:gd name="connsiteX11" fmla="*/ 1656054 w 4715214"/>
              <a:gd name="connsiteY11" fmla="*/ 4102579 h 5509859"/>
              <a:gd name="connsiteX12" fmla="*/ 1656054 w 4715214"/>
              <a:gd name="connsiteY12" fmla="*/ 4102578 h 5509859"/>
              <a:gd name="connsiteX13" fmla="*/ 1656052 w 4715214"/>
              <a:gd name="connsiteY13" fmla="*/ 4102578 h 5509859"/>
              <a:gd name="connsiteX14" fmla="*/ 1649313 w 4715214"/>
              <a:gd name="connsiteY14" fmla="*/ 4096017 h 5509859"/>
              <a:gd name="connsiteX15" fmla="*/ 1649313 w 4715214"/>
              <a:gd name="connsiteY15" fmla="*/ 4102578 h 5509859"/>
              <a:gd name="connsiteX16" fmla="*/ 1656052 w 4715214"/>
              <a:gd name="connsiteY16" fmla="*/ 4102578 h 5509859"/>
              <a:gd name="connsiteX17" fmla="*/ 1656054 w 4715214"/>
              <a:gd name="connsiteY17" fmla="*/ 4102579 h 5509859"/>
              <a:gd name="connsiteX18" fmla="*/ 1656054 w 4715214"/>
              <a:gd name="connsiteY18" fmla="*/ 5509859 h 5509859"/>
              <a:gd name="connsiteX19" fmla="*/ 3616 w 4715214"/>
              <a:gd name="connsiteY19" fmla="*/ 5509859 h 5509859"/>
              <a:gd name="connsiteX20" fmla="*/ 3616 w 4715214"/>
              <a:gd name="connsiteY20" fmla="*/ 4343399 h 5509859"/>
              <a:gd name="connsiteX21" fmla="*/ 0 w 4715214"/>
              <a:gd name="connsiteY21" fmla="*/ 4343399 h 5509859"/>
              <a:gd name="connsiteX22" fmla="*/ 0 w 4715214"/>
              <a:gd name="connsiteY22" fmla="*/ 2324099 h 5509859"/>
              <a:gd name="connsiteX23" fmla="*/ 3616 w 4715214"/>
              <a:gd name="connsiteY23" fmla="*/ 2324099 h 5509859"/>
              <a:gd name="connsiteX24" fmla="*/ 3616 w 4715214"/>
              <a:gd name="connsiteY24" fmla="*/ 508314 h 5509859"/>
              <a:gd name="connsiteX25" fmla="*/ 13222 w 4715214"/>
              <a:gd name="connsiteY25" fmla="*/ 413039 h 5509859"/>
              <a:gd name="connsiteX26" fmla="*/ 230780 w 4715214"/>
              <a:gd name="connsiteY26" fmla="*/ 88345 h 5509859"/>
              <a:gd name="connsiteX27" fmla="*/ 301360 w 4715214"/>
              <a:gd name="connsiteY27" fmla="*/ 50035 h 5509859"/>
              <a:gd name="connsiteX28" fmla="*/ 301364 w 4715214"/>
              <a:gd name="connsiteY28" fmla="*/ 50035 h 5509859"/>
              <a:gd name="connsiteX29" fmla="*/ 318650 w 4715214"/>
              <a:gd name="connsiteY29" fmla="*/ 40651 h 5509859"/>
              <a:gd name="connsiteX30" fmla="*/ 520004 w 4715214"/>
              <a:gd name="connsiteY30" fmla="*/ 0 h 550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5214" h="5509859">
                <a:moveTo>
                  <a:pt x="520004" y="0"/>
                </a:moveTo>
                <a:lnTo>
                  <a:pt x="4197924" y="0"/>
                </a:lnTo>
                <a:cubicBezTo>
                  <a:pt x="4269348" y="0"/>
                  <a:pt x="4337390" y="14475"/>
                  <a:pt x="4399278" y="40651"/>
                </a:cubicBezTo>
                <a:lnTo>
                  <a:pt x="4416564" y="50034"/>
                </a:lnTo>
                <a:lnTo>
                  <a:pt x="4416566" y="50034"/>
                </a:lnTo>
                <a:lnTo>
                  <a:pt x="4487146" y="88344"/>
                </a:lnTo>
                <a:cubicBezTo>
                  <a:pt x="4624746" y="181305"/>
                  <a:pt x="4715214" y="338733"/>
                  <a:pt x="4715214" y="517290"/>
                </a:cubicBezTo>
                <a:lnTo>
                  <a:pt x="4715214" y="1457317"/>
                </a:lnTo>
                <a:lnTo>
                  <a:pt x="4715214" y="4102578"/>
                </a:lnTo>
                <a:lnTo>
                  <a:pt x="4715214" y="5509859"/>
                </a:lnTo>
                <a:lnTo>
                  <a:pt x="3101936" y="5509859"/>
                </a:lnTo>
                <a:lnTo>
                  <a:pt x="1656054" y="4102579"/>
                </a:lnTo>
                <a:lnTo>
                  <a:pt x="1656054" y="4102578"/>
                </a:lnTo>
                <a:lnTo>
                  <a:pt x="1656052" y="4102578"/>
                </a:lnTo>
                <a:lnTo>
                  <a:pt x="1649313" y="4096017"/>
                </a:lnTo>
                <a:lnTo>
                  <a:pt x="1649313" y="4102578"/>
                </a:lnTo>
                <a:lnTo>
                  <a:pt x="1656052" y="4102578"/>
                </a:lnTo>
                <a:lnTo>
                  <a:pt x="1656054" y="4102579"/>
                </a:lnTo>
                <a:lnTo>
                  <a:pt x="1656054" y="5509859"/>
                </a:lnTo>
                <a:lnTo>
                  <a:pt x="3616" y="5509859"/>
                </a:lnTo>
                <a:lnTo>
                  <a:pt x="3616" y="4343399"/>
                </a:lnTo>
                <a:lnTo>
                  <a:pt x="0" y="4343399"/>
                </a:lnTo>
                <a:lnTo>
                  <a:pt x="0" y="2324099"/>
                </a:lnTo>
                <a:lnTo>
                  <a:pt x="3616" y="2324099"/>
                </a:lnTo>
                <a:lnTo>
                  <a:pt x="3616" y="508314"/>
                </a:lnTo>
                <a:lnTo>
                  <a:pt x="13222" y="413039"/>
                </a:lnTo>
                <a:cubicBezTo>
                  <a:pt x="40784" y="278341"/>
                  <a:pt x="120700" y="162714"/>
                  <a:pt x="230780" y="88345"/>
                </a:cubicBezTo>
                <a:lnTo>
                  <a:pt x="301360" y="50035"/>
                </a:lnTo>
                <a:lnTo>
                  <a:pt x="301364" y="50035"/>
                </a:lnTo>
                <a:lnTo>
                  <a:pt x="318650" y="40651"/>
                </a:lnTo>
                <a:cubicBezTo>
                  <a:pt x="380538" y="14475"/>
                  <a:pt x="448580" y="0"/>
                  <a:pt x="520004" y="0"/>
                </a:cubicBezTo>
                <a:close/>
              </a:path>
            </a:pathLst>
          </a:custGeom>
          <a:pattFill prst="pct5">
            <a:fgClr>
              <a:schemeClr val="tx1"/>
            </a:fgClr>
            <a:bgClr>
              <a:schemeClr val="accent1"/>
            </a:bgClr>
          </a:pattFill>
        </p:spPr>
        <p:txBody>
          <a:bodyPr wrap="square">
            <a:noAutofit/>
          </a:bodyPr>
          <a:lstStyle>
            <a:lvl1pPr>
              <a:defRPr sz="2400"/>
            </a:lvl1pPr>
          </a:lstStyle>
          <a:p>
            <a:endParaRPr lang="id-ID"/>
          </a:p>
        </p:txBody>
      </p:sp>
    </p:spTree>
    <p:extLst>
      <p:ext uri="{BB962C8B-B14F-4D97-AF65-F5344CB8AC3E}">
        <p14:creationId xmlns:p14="http://schemas.microsoft.com/office/powerpoint/2010/main" val="225159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32A2280-2BC7-D7F3-1DB0-0AD459D90323}"/>
              </a:ext>
            </a:extLst>
          </p:cNvPr>
          <p:cNvSpPr>
            <a:spLocks noGrp="1"/>
          </p:cNvSpPr>
          <p:nvPr>
            <p:ph type="pic" sz="quarter" idx="10"/>
          </p:nvPr>
        </p:nvSpPr>
        <p:spPr>
          <a:xfrm>
            <a:off x="0" y="3385226"/>
            <a:ext cx="15090170" cy="10330773"/>
          </a:xfrm>
          <a:prstGeom prst="rect">
            <a:avLst/>
          </a:prstGeom>
          <a:pattFill prst="pct5">
            <a:fgClr>
              <a:schemeClr val="tx1"/>
            </a:fgClr>
            <a:bgClr>
              <a:schemeClr val="bg1"/>
            </a:bgClr>
          </a:pattFill>
        </p:spPr>
        <p:txBody>
          <a:bodyPr/>
          <a:lstStyle>
            <a:lvl1pPr>
              <a:defRPr sz="2400"/>
            </a:lvl1pPr>
          </a:lstStyle>
          <a:p>
            <a:endParaRPr lang="id-ID"/>
          </a:p>
        </p:txBody>
      </p:sp>
      <p:sp>
        <p:nvSpPr>
          <p:cNvPr id="4" name="Rectangle 3">
            <a:extLst>
              <a:ext uri="{FF2B5EF4-FFF2-40B4-BE49-F238E27FC236}">
                <a16:creationId xmlns:a16="http://schemas.microsoft.com/office/drawing/2014/main" id="{112C7B52-A788-95B5-760F-AEE1F6ECEC83}"/>
              </a:ext>
            </a:extLst>
          </p:cNvPr>
          <p:cNvSpPr/>
          <p:nvPr userDrawn="1"/>
        </p:nvSpPr>
        <p:spPr>
          <a:xfrm>
            <a:off x="19737085" y="0"/>
            <a:ext cx="4646915" cy="1371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
        <p:nvSpPr>
          <p:cNvPr id="5" name="Rectangle 4">
            <a:extLst>
              <a:ext uri="{FF2B5EF4-FFF2-40B4-BE49-F238E27FC236}">
                <a16:creationId xmlns:a16="http://schemas.microsoft.com/office/drawing/2014/main" id="{CC7F97DA-9F7A-D8F8-AD4C-1CB767A14525}"/>
              </a:ext>
            </a:extLst>
          </p:cNvPr>
          <p:cNvSpPr/>
          <p:nvPr userDrawn="1"/>
        </p:nvSpPr>
        <p:spPr>
          <a:xfrm>
            <a:off x="15090170" y="0"/>
            <a:ext cx="4646915"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spTree>
    <p:extLst>
      <p:ext uri="{BB962C8B-B14F-4D97-AF65-F5344CB8AC3E}">
        <p14:creationId xmlns:p14="http://schemas.microsoft.com/office/powerpoint/2010/main" val="1621490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ECA226-92F9-6ED8-1B09-92F87C3EDD01}"/>
              </a:ext>
            </a:extLst>
          </p:cNvPr>
          <p:cNvSpPr>
            <a:spLocks noGrp="1"/>
          </p:cNvSpPr>
          <p:nvPr>
            <p:ph type="pic" sz="quarter" idx="10"/>
          </p:nvPr>
        </p:nvSpPr>
        <p:spPr>
          <a:xfrm>
            <a:off x="-1" y="0"/>
            <a:ext cx="24384000" cy="13716000"/>
          </a:xfrm>
          <a:prstGeom prst="rect">
            <a:avLst/>
          </a:prstGeom>
          <a:pattFill prst="pct5">
            <a:fgClr>
              <a:schemeClr val="tx1"/>
            </a:fgClr>
            <a:bgClr>
              <a:schemeClr val="bg1"/>
            </a:bgClr>
          </a:pattFill>
        </p:spPr>
        <p:txBody>
          <a:bodyPr/>
          <a:lstStyle>
            <a:lvl1pPr>
              <a:defRPr sz="2400"/>
            </a:lvl1pPr>
          </a:lstStyle>
          <a:p>
            <a:endParaRPr lang="id-ID"/>
          </a:p>
        </p:txBody>
      </p:sp>
    </p:spTree>
    <p:extLst>
      <p:ext uri="{BB962C8B-B14F-4D97-AF65-F5344CB8AC3E}">
        <p14:creationId xmlns:p14="http://schemas.microsoft.com/office/powerpoint/2010/main" val="10563022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10477500"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104775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2722729" y="1250230"/>
            <a:ext cx="396826" cy="406401"/>
          </a:xfrm>
          <a:prstGeom prst="rect">
            <a:avLst/>
          </a:prstGeom>
          <a:ln w="12700">
            <a:miter lim="400000"/>
          </a:ln>
        </p:spPr>
        <p:txBody>
          <a:bodyPr wrap="none" lIns="50800" tIns="50800" rIns="50800" bIns="50800" anchor="b">
            <a:spAutoFit/>
          </a:bodyPr>
          <a:lstStyle>
            <a:lvl1pPr algn="ctr" defTabSz="584200">
              <a:defRPr sz="2000">
                <a:solidFill>
                  <a:srgbClr val="9F9A91"/>
                </a:solidFill>
                <a:latin typeface="Helvetica"/>
                <a:ea typeface="Helvetica"/>
                <a:cs typeface="Helvetica"/>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Lst>
  <p:transition spd="med"/>
  <p:txStyles>
    <p:titleStyle>
      <a:lvl1pPr marL="0" marR="0" indent="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1pPr>
      <a:lvl2pPr marL="0" marR="0" indent="4572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2pPr>
      <a:lvl3pPr marL="0" marR="0" indent="9144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3pPr>
      <a:lvl4pPr marL="0" marR="0" indent="13716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4pPr>
      <a:lvl5pPr marL="0" marR="0" indent="18288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5pPr>
      <a:lvl6pPr marL="0" marR="0" indent="22860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6pPr>
      <a:lvl7pPr marL="0" marR="0" indent="27432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7pPr>
      <a:lvl8pPr marL="0" marR="0" indent="32004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8pPr>
      <a:lvl9pPr marL="0" marR="0" indent="36576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9pPr>
    </p:titleStyle>
    <p:bodyStyle>
      <a:lvl1pPr marL="8636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1pPr>
      <a:lvl2pPr marL="14732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2pPr>
      <a:lvl3pPr marL="20828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3pPr>
      <a:lvl4pPr marL="26924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4pPr>
      <a:lvl5pPr marL="33020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5pPr>
      <a:lvl6pPr marL="39116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6pPr>
      <a:lvl7pPr marL="45212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7pPr>
      <a:lvl8pPr marL="51308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8pPr>
      <a:lvl9pPr marL="57404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10477500"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104775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22722729" y="1250230"/>
            <a:ext cx="396826" cy="406401"/>
          </a:xfrm>
          <a:prstGeom prst="rect">
            <a:avLst/>
          </a:prstGeom>
          <a:ln w="12700">
            <a:miter lim="400000"/>
          </a:ln>
        </p:spPr>
        <p:txBody>
          <a:bodyPr wrap="none" lIns="50800" tIns="50800" rIns="50800" bIns="50800" anchor="b">
            <a:spAutoFit/>
          </a:bodyPr>
          <a:lstStyle>
            <a:lvl1pPr algn="ctr" defTabSz="584200">
              <a:defRPr sz="2000">
                <a:solidFill>
                  <a:srgbClr val="9F9A91"/>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412916004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med"/>
  <p:txStyles>
    <p:titleStyle>
      <a:lvl1pPr marL="0" marR="0" indent="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1pPr>
      <a:lvl2pPr marL="0" marR="0" indent="4572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2pPr>
      <a:lvl3pPr marL="0" marR="0" indent="9144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3pPr>
      <a:lvl4pPr marL="0" marR="0" indent="13716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4pPr>
      <a:lvl5pPr marL="0" marR="0" indent="18288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5pPr>
      <a:lvl6pPr marL="0" marR="0" indent="22860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6pPr>
      <a:lvl7pPr marL="0" marR="0" indent="27432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7pPr>
      <a:lvl8pPr marL="0" marR="0" indent="32004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8pPr>
      <a:lvl9pPr marL="0" marR="0" indent="36576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9pPr>
    </p:titleStyle>
    <p:bodyStyle>
      <a:lvl1pPr marL="8636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1pPr>
      <a:lvl2pPr marL="14732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2pPr>
      <a:lvl3pPr marL="20828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3pPr>
      <a:lvl4pPr marL="26924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4pPr>
      <a:lvl5pPr marL="33020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Inter" panose="02000503000000020004" pitchFamily="2" charset="0"/>
          <a:ea typeface="+mn-ea"/>
          <a:cs typeface="+mn-cs"/>
          <a:sym typeface="Plus Jakarta Sans Regular Bold"/>
        </a:defRPr>
      </a:lvl5pPr>
      <a:lvl6pPr marL="39116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6pPr>
      <a:lvl7pPr marL="45212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7pPr>
      <a:lvl8pPr marL="51308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8pPr>
      <a:lvl9pPr marL="57404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2ECCE68D-6C94-DD75-D0B0-1A8DE1D0B9BB}"/>
              </a:ext>
            </a:extLst>
          </p:cNvPr>
          <p:cNvSpPr txBox="1">
            <a:spLocks noGrp="1"/>
          </p:cNvSpPr>
          <p:nvPr>
            <p:ph type="title" hasCustomPrompt="1"/>
          </p:nvPr>
        </p:nvSpPr>
        <p:spPr>
          <a:xfrm>
            <a:off x="1206500" y="1079500"/>
            <a:ext cx="10477500" cy="1435100"/>
          </a:xfrm>
          <a:prstGeom prst="rect">
            <a:avLst/>
          </a:prstGeom>
          <a:ln w="12700">
            <a:miter lim="400000"/>
          </a:ln>
        </p:spPr>
        <p:txBody>
          <a:bodyPr lIns="50800" tIns="50800" rIns="50800" bIns="50800">
            <a:normAutofit/>
          </a:bodyPr>
          <a:lstStyle/>
          <a:p>
            <a:r>
              <a:t>Slide Title</a:t>
            </a:r>
          </a:p>
        </p:txBody>
      </p:sp>
      <p:sp>
        <p:nvSpPr>
          <p:cNvPr id="3" name="Body Level One…">
            <a:extLst>
              <a:ext uri="{FF2B5EF4-FFF2-40B4-BE49-F238E27FC236}">
                <a16:creationId xmlns:a16="http://schemas.microsoft.com/office/drawing/2014/main" id="{EAEFE199-8F0C-4649-AEB0-7B73472BE5AC}"/>
              </a:ext>
            </a:extLst>
          </p:cNvPr>
          <p:cNvSpPr txBox="1">
            <a:spLocks noGrp="1"/>
          </p:cNvSpPr>
          <p:nvPr>
            <p:ph type="body" idx="1" hasCustomPrompt="1"/>
          </p:nvPr>
        </p:nvSpPr>
        <p:spPr>
          <a:xfrm>
            <a:off x="1206500" y="4248150"/>
            <a:ext cx="10477500" cy="8255000"/>
          </a:xfrm>
          <a:prstGeom prst="rect">
            <a:avLst/>
          </a:prstGeom>
          <a:ln w="12700">
            <a:miter lim="400000"/>
          </a:ln>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a:extLst>
              <a:ext uri="{FF2B5EF4-FFF2-40B4-BE49-F238E27FC236}">
                <a16:creationId xmlns:a16="http://schemas.microsoft.com/office/drawing/2014/main" id="{E7AC5585-34C6-60BF-255C-8BE266573EAC}"/>
              </a:ext>
            </a:extLst>
          </p:cNvPr>
          <p:cNvSpPr txBox="1">
            <a:spLocks noGrp="1"/>
          </p:cNvSpPr>
          <p:nvPr>
            <p:ph type="sldNum" sz="quarter" idx="2"/>
          </p:nvPr>
        </p:nvSpPr>
        <p:spPr>
          <a:xfrm>
            <a:off x="22712737" y="1246982"/>
            <a:ext cx="415178" cy="410369"/>
          </a:xfrm>
          <a:prstGeom prst="rect">
            <a:avLst/>
          </a:prstGeom>
          <a:ln w="12700">
            <a:miter lim="400000"/>
          </a:ln>
        </p:spPr>
        <p:txBody>
          <a:bodyPr wrap="none" lIns="50800" tIns="50800" rIns="50800" bIns="50800" anchor="b">
            <a:spAutoFit/>
          </a:bodyPr>
          <a:lstStyle>
            <a:lvl1pPr algn="ctr" defTabSz="584200" eaLnBrk="1" fontAlgn="auto" hangingPunct="1">
              <a:spcBef>
                <a:spcPts val="0"/>
              </a:spcBef>
              <a:spcAft>
                <a:spcPts val="0"/>
              </a:spcAft>
              <a:defRPr sz="2000">
                <a:solidFill>
                  <a:srgbClr val="9F9A91"/>
                </a:solidFill>
                <a:latin typeface="Helvetica"/>
                <a:ea typeface="Helvetica"/>
                <a:cs typeface="Helvetica"/>
                <a:sym typeface="Helvetica"/>
              </a:defRPr>
            </a:lvl1pPr>
          </a:lstStyle>
          <a:p>
            <a:pPr>
              <a:defRPr/>
            </a:pPr>
            <a:fld id="{AC5885E4-C5F9-4196-A764-589BD889456F}" type="slidenum">
              <a:rPr/>
              <a:pPr>
                <a:defRPr/>
              </a:pPr>
              <a:t>‹#›</a:t>
            </a:fld>
            <a:endParaRPr/>
          </a:p>
        </p:txBody>
      </p:sp>
    </p:spTree>
    <p:extLst>
      <p:ext uri="{BB962C8B-B14F-4D97-AF65-F5344CB8AC3E}">
        <p14:creationId xmlns:p14="http://schemas.microsoft.com/office/powerpoint/2010/main" val="317972599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ransition spd="med"/>
  <p:txStyles>
    <p:titleStyle>
      <a:lvl1pPr algn="l" defTabSz="3248026" rtl="0" eaLnBrk="0" fontAlgn="base" hangingPunct="0">
        <a:lnSpc>
          <a:spcPct val="80000"/>
        </a:lnSpc>
        <a:spcBef>
          <a:spcPct val="0"/>
        </a:spcBef>
        <a:spcAft>
          <a:spcPct val="0"/>
        </a:spcAft>
        <a:defRPr sz="28600" spc="-860">
          <a:solidFill>
            <a:srgbClr val="000000"/>
          </a:solidFill>
          <a:latin typeface="+mj-lt"/>
          <a:ea typeface="+mj-ea"/>
          <a:cs typeface="+mj-cs"/>
          <a:sym typeface="Plus Jakarta Sans Regular Regul"/>
        </a:defRPr>
      </a:lvl1pPr>
      <a:lvl2pPr algn="l" defTabSz="3248026" rtl="0" eaLnBrk="0" fontAlgn="base" hangingPunct="0">
        <a:lnSpc>
          <a:spcPct val="80000"/>
        </a:lnSpc>
        <a:spcBef>
          <a:spcPct val="0"/>
        </a:spcBef>
        <a:spcAft>
          <a:spcPct val="0"/>
        </a:spcAft>
        <a:defRPr sz="28600" spc="-860">
          <a:solidFill>
            <a:srgbClr val="000000"/>
          </a:solidFill>
          <a:latin typeface="+mj-lt"/>
          <a:ea typeface="+mj-ea"/>
          <a:cs typeface="+mj-cs"/>
          <a:sym typeface="Plus Jakarta Sans Regular Regul"/>
        </a:defRPr>
      </a:lvl2pPr>
      <a:lvl3pPr algn="l" defTabSz="3248026" rtl="0" eaLnBrk="0" fontAlgn="base" hangingPunct="0">
        <a:lnSpc>
          <a:spcPct val="80000"/>
        </a:lnSpc>
        <a:spcBef>
          <a:spcPct val="0"/>
        </a:spcBef>
        <a:spcAft>
          <a:spcPct val="0"/>
        </a:spcAft>
        <a:defRPr sz="28600" spc="-860">
          <a:solidFill>
            <a:srgbClr val="000000"/>
          </a:solidFill>
          <a:latin typeface="+mj-lt"/>
          <a:ea typeface="+mj-ea"/>
          <a:cs typeface="+mj-cs"/>
          <a:sym typeface="Plus Jakarta Sans Regular Regul"/>
        </a:defRPr>
      </a:lvl3pPr>
      <a:lvl4pPr algn="l" defTabSz="3248026" rtl="0" eaLnBrk="0" fontAlgn="base" hangingPunct="0">
        <a:lnSpc>
          <a:spcPct val="80000"/>
        </a:lnSpc>
        <a:spcBef>
          <a:spcPct val="0"/>
        </a:spcBef>
        <a:spcAft>
          <a:spcPct val="0"/>
        </a:spcAft>
        <a:defRPr sz="28600" spc="-860">
          <a:solidFill>
            <a:srgbClr val="000000"/>
          </a:solidFill>
          <a:latin typeface="+mj-lt"/>
          <a:ea typeface="+mj-ea"/>
          <a:cs typeface="+mj-cs"/>
          <a:sym typeface="Plus Jakarta Sans Regular Regul"/>
        </a:defRPr>
      </a:lvl4pPr>
      <a:lvl5pPr algn="l" defTabSz="3248026" rtl="0" eaLnBrk="0" fontAlgn="base" hangingPunct="0">
        <a:lnSpc>
          <a:spcPct val="80000"/>
        </a:lnSpc>
        <a:spcBef>
          <a:spcPct val="0"/>
        </a:spcBef>
        <a:spcAft>
          <a:spcPct val="0"/>
        </a:spcAft>
        <a:defRPr sz="28600" spc="-860">
          <a:solidFill>
            <a:srgbClr val="000000"/>
          </a:solidFill>
          <a:latin typeface="+mj-lt"/>
          <a:ea typeface="+mj-ea"/>
          <a:cs typeface="+mj-cs"/>
          <a:sym typeface="Plus Jakarta Sans Regular Regul"/>
        </a:defRPr>
      </a:lvl5pPr>
      <a:lvl6pPr marL="0" marR="0" indent="22860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6pPr>
      <a:lvl7pPr marL="0" marR="0" indent="27432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7pPr>
      <a:lvl8pPr marL="0" marR="0" indent="32004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8pPr>
      <a:lvl9pPr marL="0" marR="0" indent="3657600" algn="l" defTabSz="3251118" rtl="0" latinLnBrk="0">
        <a:lnSpc>
          <a:spcPct val="80000"/>
        </a:lnSpc>
        <a:spcBef>
          <a:spcPts val="0"/>
        </a:spcBef>
        <a:spcAft>
          <a:spcPts val="0"/>
        </a:spcAft>
        <a:buClrTx/>
        <a:buSzTx/>
        <a:buFontTx/>
        <a:buNone/>
        <a:tabLst/>
        <a:defRPr sz="28700" b="0" i="0" u="none" strike="noStrike" cap="none" spc="-860" baseline="0">
          <a:solidFill>
            <a:srgbClr val="000000"/>
          </a:solidFill>
          <a:uFillTx/>
          <a:latin typeface="+mj-lt"/>
          <a:ea typeface="+mj-ea"/>
          <a:cs typeface="+mj-cs"/>
          <a:sym typeface="Plus Jakarta Sans Regular Regular"/>
        </a:defRPr>
      </a:lvl9pPr>
    </p:titleStyle>
    <p:bodyStyle>
      <a:lvl1pPr marL="863600" indent="-863600" algn="l" defTabSz="3248026" rtl="0" eaLnBrk="0" fontAlgn="base" hangingPunct="0">
        <a:spcBef>
          <a:spcPct val="0"/>
        </a:spcBef>
        <a:spcAft>
          <a:spcPct val="0"/>
        </a:spcAft>
        <a:buSzPct val="123000"/>
        <a:buChar char="•"/>
        <a:defRPr sz="6800" spc="-340">
          <a:solidFill>
            <a:srgbClr val="143A26"/>
          </a:solidFill>
          <a:latin typeface="Inter" panose="02000503000000020004" pitchFamily="2" charset="0"/>
          <a:ea typeface="+mn-ea"/>
          <a:cs typeface="+mn-cs"/>
          <a:sym typeface="Plus Jakarta Sans Regular Bold"/>
        </a:defRPr>
      </a:lvl1pPr>
      <a:lvl2pPr marL="1473200" indent="-863600" algn="l" defTabSz="3248026" rtl="0" eaLnBrk="0" fontAlgn="base" hangingPunct="0">
        <a:spcBef>
          <a:spcPct val="0"/>
        </a:spcBef>
        <a:spcAft>
          <a:spcPct val="0"/>
        </a:spcAft>
        <a:buSzPct val="123000"/>
        <a:buChar char="•"/>
        <a:defRPr sz="6800" spc="-340">
          <a:solidFill>
            <a:srgbClr val="143A26"/>
          </a:solidFill>
          <a:latin typeface="Inter" panose="02000503000000020004" pitchFamily="2" charset="0"/>
          <a:ea typeface="+mn-ea"/>
          <a:cs typeface="+mn-cs"/>
          <a:sym typeface="Plus Jakarta Sans Regular Bold"/>
        </a:defRPr>
      </a:lvl2pPr>
      <a:lvl3pPr marL="2082800" indent="-863600" algn="l" defTabSz="3248026" rtl="0" eaLnBrk="0" fontAlgn="base" hangingPunct="0">
        <a:spcBef>
          <a:spcPct val="0"/>
        </a:spcBef>
        <a:spcAft>
          <a:spcPct val="0"/>
        </a:spcAft>
        <a:buSzPct val="123000"/>
        <a:buChar char="•"/>
        <a:defRPr sz="6800" spc="-340">
          <a:solidFill>
            <a:srgbClr val="143A26"/>
          </a:solidFill>
          <a:latin typeface="Inter" panose="02000503000000020004" pitchFamily="2" charset="0"/>
          <a:ea typeface="+mn-ea"/>
          <a:cs typeface="+mn-cs"/>
          <a:sym typeface="Plus Jakarta Sans Regular Bold"/>
        </a:defRPr>
      </a:lvl3pPr>
      <a:lvl4pPr marL="2692400" indent="-863600" algn="l" defTabSz="3248026" rtl="0" eaLnBrk="0" fontAlgn="base" hangingPunct="0">
        <a:spcBef>
          <a:spcPct val="0"/>
        </a:spcBef>
        <a:spcAft>
          <a:spcPct val="0"/>
        </a:spcAft>
        <a:buSzPct val="123000"/>
        <a:buChar char="•"/>
        <a:defRPr sz="6800" spc="-340">
          <a:solidFill>
            <a:srgbClr val="143A26"/>
          </a:solidFill>
          <a:latin typeface="Inter" panose="02000503000000020004" pitchFamily="2" charset="0"/>
          <a:ea typeface="+mn-ea"/>
          <a:cs typeface="+mn-cs"/>
          <a:sym typeface="Plus Jakarta Sans Regular Bold"/>
        </a:defRPr>
      </a:lvl4pPr>
      <a:lvl5pPr marL="3302000" indent="-863600" algn="l" defTabSz="3248026" rtl="0" eaLnBrk="0" fontAlgn="base" hangingPunct="0">
        <a:spcBef>
          <a:spcPct val="0"/>
        </a:spcBef>
        <a:spcAft>
          <a:spcPct val="0"/>
        </a:spcAft>
        <a:buSzPct val="123000"/>
        <a:buChar char="•"/>
        <a:defRPr sz="6800" spc="-340">
          <a:solidFill>
            <a:srgbClr val="143A26"/>
          </a:solidFill>
          <a:latin typeface="Inter" panose="02000503000000020004" pitchFamily="2" charset="0"/>
          <a:ea typeface="+mn-ea"/>
          <a:cs typeface="+mn-cs"/>
          <a:sym typeface="Plus Jakarta Sans Regular Bold"/>
        </a:defRPr>
      </a:lvl5pPr>
      <a:lvl6pPr marL="39116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6pPr>
      <a:lvl7pPr marL="45212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7pPr>
      <a:lvl8pPr marL="51308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8pPr>
      <a:lvl9pPr marL="5740400" marR="0" indent="-863600" algn="l" defTabSz="3251118" rtl="0" latinLnBrk="0">
        <a:lnSpc>
          <a:spcPct val="100000"/>
        </a:lnSpc>
        <a:spcBef>
          <a:spcPts val="0"/>
        </a:spcBef>
        <a:spcAft>
          <a:spcPts val="0"/>
        </a:spcAft>
        <a:buClrTx/>
        <a:buSzPct val="123000"/>
        <a:buFontTx/>
        <a:buChar char="•"/>
        <a:tabLst/>
        <a:defRPr sz="6800" b="0" i="0" u="none" strike="noStrike" cap="none" spc="-340" baseline="0">
          <a:solidFill>
            <a:schemeClr val="accent4">
              <a:hueOff val="6770512"/>
              <a:satOff val="-52173"/>
              <a:lumOff val="-46261"/>
            </a:schemeClr>
          </a:solidFill>
          <a:uFillTx/>
          <a:latin typeface="+mn-lt"/>
          <a:ea typeface="+mn-ea"/>
          <a:cs typeface="+mn-cs"/>
          <a:sym typeface="Plus Jakarta Sans Regular Bold"/>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accountsiq.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accountsiq.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accountsiq.co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accountsiq.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accountsiq.com/"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accountsiq.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accountsiq.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accountsiq.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hyperlink" Target="https://www.accountsiq.com/" TargetMode="External"/><Relationship Id="rId4" Type="http://schemas.openxmlformats.org/officeDocument/2006/relationships/hyperlink" Target="mailto:ebirch@accountsiq.com"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accountsiq.com/" TargetMode="External"/><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accountsiq.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accountsiq.com/" TargetMode="Externa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accountsiq.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accountsiq.co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hyperlink" Target="https://www.accountsiq.com/"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ccountsiq.co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s://www.accountsiq.com/"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47" name="Picture Placeholder 46" descr="A screenshot of a computer&#10;&#10;AI-generated content may be incorrect.">
            <a:extLst>
              <a:ext uri="{FF2B5EF4-FFF2-40B4-BE49-F238E27FC236}">
                <a16:creationId xmlns:a16="http://schemas.microsoft.com/office/drawing/2014/main" id="{AFFFCA78-6273-0F03-C97E-BE5D0DB5A79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844" t="833" r="14495" b="-833"/>
          <a:stretch/>
        </p:blipFill>
        <p:spPr>
          <a:xfrm>
            <a:off x="1028642" y="8348979"/>
            <a:ext cx="4284880" cy="4320858"/>
          </a:xfrm>
        </p:spPr>
      </p:pic>
      <p:pic>
        <p:nvPicPr>
          <p:cNvPr id="59" name="Picture Placeholder 58" descr="A screenshot of a computer screen&#10;&#10;AI-generated content may be incorrect.">
            <a:extLst>
              <a:ext uri="{FF2B5EF4-FFF2-40B4-BE49-F238E27FC236}">
                <a16:creationId xmlns:a16="http://schemas.microsoft.com/office/drawing/2014/main" id="{D1756630-A099-E1D5-DEDD-C3C455963E5C}"/>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8169" r="8169"/>
          <a:stretch>
            <a:fillRect/>
          </a:stretch>
        </p:blipFill>
        <p:spPr/>
      </p:pic>
      <p:pic>
        <p:nvPicPr>
          <p:cNvPr id="62" name="Picture Placeholder 61" descr="A screenshot of a computer&#10;&#10;AI-generated content may be incorrect.">
            <a:extLst>
              <a:ext uri="{FF2B5EF4-FFF2-40B4-BE49-F238E27FC236}">
                <a16:creationId xmlns:a16="http://schemas.microsoft.com/office/drawing/2014/main" id="{DEECE115-44FA-3DF0-D49D-92A9DFBCA407}"/>
              </a:ext>
            </a:extLst>
          </p:cNvPr>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l="-1680" t="14188" r="1680" b="18169"/>
          <a:stretch/>
        </p:blipFill>
        <p:spPr>
          <a:xfrm>
            <a:off x="10049560" y="10172702"/>
            <a:ext cx="4284879" cy="2446337"/>
          </a:xfrm>
        </p:spPr>
      </p:pic>
      <p:pic>
        <p:nvPicPr>
          <p:cNvPr id="87" name="Picture Placeholder 86" descr="A screenshot of a phone&#10;&#10;AI-generated content may be incorrect.">
            <a:extLst>
              <a:ext uri="{FF2B5EF4-FFF2-40B4-BE49-F238E27FC236}">
                <a16:creationId xmlns:a16="http://schemas.microsoft.com/office/drawing/2014/main" id="{8262E58F-D5C7-CB64-12D4-216B9F0D7B3D}"/>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438" r="15901"/>
          <a:stretch/>
        </p:blipFill>
        <p:spPr>
          <a:xfrm>
            <a:off x="14559164" y="8298179"/>
            <a:ext cx="4284879" cy="4320858"/>
          </a:xfrm>
        </p:spPr>
      </p:pic>
      <p:pic>
        <p:nvPicPr>
          <p:cNvPr id="69" name="Picture Placeholder 68" descr="A screenshot of a computer&#10;&#10;AI-generated content may be incorrect.">
            <a:extLst>
              <a:ext uri="{FF2B5EF4-FFF2-40B4-BE49-F238E27FC236}">
                <a16:creationId xmlns:a16="http://schemas.microsoft.com/office/drawing/2014/main" id="{CF387CBE-8D31-2A1B-F351-42C6F7DD77D2}"/>
              </a:ext>
            </a:extLst>
          </p:cNvPr>
          <p:cNvPicPr>
            <a:picLocks noGrp="1" noChangeAspect="1"/>
          </p:cNvPicPr>
          <p:nvPr>
            <p:ph type="pic" sz="quarter" idx="14"/>
          </p:nvPr>
        </p:nvPicPr>
        <p:blipFill>
          <a:blip r:embed="rId7" cstate="print">
            <a:extLst>
              <a:ext uri="{28A0092B-C50C-407E-A947-70E740481C1C}">
                <a14:useLocalDpi xmlns:a14="http://schemas.microsoft.com/office/drawing/2010/main" val="0"/>
              </a:ext>
            </a:extLst>
          </a:blip>
          <a:srcRect l="1140" t="833" r="15199" b="-833"/>
          <a:stretch/>
        </p:blipFill>
        <p:spPr>
          <a:xfrm>
            <a:off x="19067183" y="8298179"/>
            <a:ext cx="4284879" cy="4320858"/>
          </a:xfrm>
        </p:spPr>
      </p:pic>
      <p:sp>
        <p:nvSpPr>
          <p:cNvPr id="33" name="TextBox 32">
            <a:extLst>
              <a:ext uri="{FF2B5EF4-FFF2-40B4-BE49-F238E27FC236}">
                <a16:creationId xmlns:a16="http://schemas.microsoft.com/office/drawing/2014/main" id="{489CD79C-C884-EBF5-7E09-C2BC6B8CD2F4}"/>
              </a:ext>
            </a:extLst>
          </p:cNvPr>
          <p:cNvSpPr txBox="1"/>
          <p:nvPr/>
        </p:nvSpPr>
        <p:spPr>
          <a:xfrm>
            <a:off x="1313174" y="2812542"/>
            <a:ext cx="22323420" cy="4154984"/>
          </a:xfrm>
          <a:prstGeom prst="rect">
            <a:avLst/>
          </a:prstGeom>
          <a:noFill/>
        </p:spPr>
        <p:txBody>
          <a:bodyPr wrap="square" lIns="91440" tIns="45720" rIns="91440" bIns="45720" rtlCol="0" anchor="t">
            <a:spAutoFit/>
          </a:bodyPr>
          <a:lstStyle/>
          <a:p>
            <a:pPr algn="ctr">
              <a:defRPr/>
            </a:pPr>
            <a:r>
              <a:rPr lang="en-US" sz="8800" b="1" spc="-150" dirty="0">
                <a:solidFill>
                  <a:srgbClr val="ECF4FF"/>
                </a:solidFill>
                <a:latin typeface="Inter" panose="02000503000000020004" pitchFamily="2" charset="0"/>
                <a:ea typeface="Inter" panose="02000503000000020004" pitchFamily="2" charset="0"/>
                <a:cs typeface="+mj-lt"/>
              </a:rPr>
              <a:t>AI in charity finance: from caution to confidence</a:t>
            </a:r>
            <a:endParaRPr lang="en-US" sz="8800" b="1" dirty="0">
              <a:latin typeface="Inter" panose="02000503000000020004" pitchFamily="2" charset="0"/>
              <a:ea typeface="Inter" panose="02000503000000020004" pitchFamily="2" charset="0"/>
            </a:endParaRPr>
          </a:p>
          <a:p>
            <a:pPr marL="0" marR="0" lvl="0" indent="0" algn="ctr" defTabSz="3251118">
              <a:lnSpc>
                <a:spcPct val="100000"/>
              </a:lnSpc>
              <a:spcBef>
                <a:spcPts val="0"/>
              </a:spcBef>
              <a:spcAft>
                <a:spcPts val="0"/>
              </a:spcAft>
              <a:buClrTx/>
              <a:buSzTx/>
              <a:buFontTx/>
              <a:buNone/>
              <a:tabLst/>
              <a:defRPr/>
            </a:pPr>
            <a:endParaRPr lang="en-US" sz="8800" b="0" i="0" u="none" strike="noStrike" kern="0" cap="none" spc="-150" normalizeH="0" baseline="0" noProof="0" dirty="0">
              <a:ln>
                <a:noFill/>
              </a:ln>
              <a:solidFill>
                <a:srgbClr val="ECF4FF"/>
              </a:solidFill>
              <a:effectLst/>
              <a:uLnTx/>
              <a:uFillTx/>
              <a:latin typeface="Inter Medium"/>
              <a:ea typeface="Inter Medium" panose="02000503000000020004" pitchFamily="2" charset="0"/>
            </a:endParaRPr>
          </a:p>
        </p:txBody>
      </p:sp>
      <p:sp>
        <p:nvSpPr>
          <p:cNvPr id="16" name="TextBox 15">
            <a:extLst>
              <a:ext uri="{FF2B5EF4-FFF2-40B4-BE49-F238E27FC236}">
                <a16:creationId xmlns:a16="http://schemas.microsoft.com/office/drawing/2014/main" id="{0B1F9764-F299-9F1A-F661-D5B1D09D78D1}"/>
              </a:ext>
            </a:extLst>
          </p:cNvPr>
          <p:cNvSpPr txBox="1"/>
          <p:nvPr/>
        </p:nvSpPr>
        <p:spPr>
          <a:xfrm>
            <a:off x="1029498" y="12938388"/>
            <a:ext cx="5247734" cy="338554"/>
          </a:xfrm>
          <a:prstGeom prst="rect">
            <a:avLst/>
          </a:prstGeom>
          <a:noFill/>
        </p:spPr>
        <p:txBody>
          <a:bodyPr wrap="square" rtlCol="0">
            <a:spAutoFit/>
          </a:bodyPr>
          <a:lstStyle/>
          <a:p>
            <a:pPr marL="0" marR="0" lvl="0" indent="0" algn="l" defTabSz="3251118" rtl="0" eaLnBrk="1" fontAlgn="auto" latinLnBrk="0" hangingPunct="0">
              <a:lnSpc>
                <a:spcPct val="100000"/>
              </a:lnSpc>
              <a:spcBef>
                <a:spcPts val="0"/>
              </a:spcBef>
              <a:spcAft>
                <a:spcPts val="0"/>
              </a:spcAft>
              <a:buClrTx/>
              <a:buSzTx/>
              <a:buFontTx/>
              <a:buNone/>
              <a:tabLst/>
              <a:defRPr/>
            </a:pPr>
            <a:r>
              <a:rPr kumimoji="0" lang="en-IE" sz="1600" b="0" i="0" u="none" strike="noStrike" kern="0" cap="none" spc="0" normalizeH="0" baseline="0" noProof="0">
                <a:ln>
                  <a:noFill/>
                </a:ln>
                <a:solidFill>
                  <a:srgbClr val="688AFF"/>
                </a:solidFill>
                <a:effectLst/>
                <a:uLnTx/>
                <a:uFillTx/>
                <a:latin typeface="Inter" panose="02000503000000020004" pitchFamily="2" charset="0"/>
                <a:ea typeface="Inter" panose="02000503000000020004" pitchFamily="2" charset="0"/>
                <a:cs typeface="+mj-cs"/>
                <a:sym typeface="Plus Jakarta Sans Regular Regular"/>
              </a:rPr>
              <a:t>Presented by Elaine Birch</a:t>
            </a:r>
          </a:p>
        </p:txBody>
      </p:sp>
      <p:sp>
        <p:nvSpPr>
          <p:cNvPr id="45" name="TextBox 44">
            <a:extLst>
              <a:ext uri="{FF2B5EF4-FFF2-40B4-BE49-F238E27FC236}">
                <a16:creationId xmlns:a16="http://schemas.microsoft.com/office/drawing/2014/main" id="{B1E1A185-30F4-B766-6C62-0BD6751C65BE}"/>
              </a:ext>
            </a:extLst>
          </p:cNvPr>
          <p:cNvSpPr txBox="1"/>
          <p:nvPr/>
        </p:nvSpPr>
        <p:spPr>
          <a:xfrm>
            <a:off x="18104328" y="12938388"/>
            <a:ext cx="5247734" cy="338554"/>
          </a:xfrm>
          <a:prstGeom prst="rect">
            <a:avLst/>
          </a:prstGeom>
          <a:noFill/>
        </p:spPr>
        <p:txBody>
          <a:bodyPr wrap="square" rtlCol="0">
            <a:spAutoFit/>
          </a:bodyPr>
          <a:lstStyle/>
          <a:p>
            <a:pPr marL="0" marR="0" lvl="0" indent="0" algn="r" defTabSz="3251118" rtl="0" eaLnBrk="1" fontAlgn="auto" latinLnBrk="0" hangingPunct="0">
              <a:lnSpc>
                <a:spcPct val="100000"/>
              </a:lnSpc>
              <a:spcBef>
                <a:spcPts val="0"/>
              </a:spcBef>
              <a:spcAft>
                <a:spcPts val="0"/>
              </a:spcAft>
              <a:buClrTx/>
              <a:buSzTx/>
              <a:buFontTx/>
              <a:buNone/>
              <a:tabLst/>
              <a:defRPr/>
            </a:pPr>
            <a:r>
              <a:rPr kumimoji="0" lang="en-IE" sz="1600" b="0" i="0" u="none" strike="noStrike" kern="0" cap="none" spc="0" normalizeH="0" baseline="0" noProof="0" err="1">
                <a:ln>
                  <a:noFill/>
                </a:ln>
                <a:solidFill>
                  <a:srgbClr val="688AFF"/>
                </a:solidFill>
                <a:effectLst/>
                <a:uLnTx/>
                <a:uFillTx/>
                <a:latin typeface="Inter" panose="02000503000000020004" pitchFamily="2" charset="0"/>
                <a:ea typeface="Inter" panose="02000503000000020004" pitchFamily="2" charset="0"/>
                <a:cs typeface="+mj-cs"/>
                <a:sym typeface="Plus Jakarta Sans Regular Regular"/>
              </a:rPr>
              <a:t>AccountsIQ</a:t>
            </a:r>
            <a:r>
              <a:rPr kumimoji="0" lang="en-IE" sz="1600" b="0" i="0" u="none" strike="noStrike" kern="0" cap="none" spc="0" normalizeH="0" baseline="0" noProof="0">
                <a:ln>
                  <a:noFill/>
                </a:ln>
                <a:solidFill>
                  <a:srgbClr val="688AFF"/>
                </a:solidFill>
                <a:effectLst/>
                <a:uLnTx/>
                <a:uFillTx/>
                <a:latin typeface="Inter" panose="02000503000000020004" pitchFamily="2" charset="0"/>
                <a:ea typeface="Inter" panose="02000503000000020004" pitchFamily="2" charset="0"/>
                <a:cs typeface="+mj-cs"/>
                <a:sym typeface="Plus Jakarta Sans Regular Regular"/>
              </a:rPr>
              <a:t> ©</a:t>
            </a:r>
          </a:p>
        </p:txBody>
      </p:sp>
      <p:sp>
        <p:nvSpPr>
          <p:cNvPr id="91" name="Rectangle: Rounded Corners 8">
            <a:extLst>
              <a:ext uri="{FF2B5EF4-FFF2-40B4-BE49-F238E27FC236}">
                <a16:creationId xmlns:a16="http://schemas.microsoft.com/office/drawing/2014/main" id="{A71BEDE5-5E86-ADE1-4824-892568CBF2CA}"/>
              </a:ext>
            </a:extLst>
          </p:cNvPr>
          <p:cNvSpPr/>
          <p:nvPr/>
        </p:nvSpPr>
        <p:spPr>
          <a:xfrm>
            <a:off x="10047850" y="8100034"/>
            <a:ext cx="4284879" cy="1892293"/>
          </a:xfrm>
          <a:prstGeom prst="roundRect">
            <a:avLst>
              <a:gd name="adj" fmla="val 251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51118" rtl="0" eaLnBrk="1" fontAlgn="auto" latinLnBrk="0" hangingPunct="0">
              <a:lnSpc>
                <a:spcPct val="100000"/>
              </a:lnSpc>
              <a:spcBef>
                <a:spcPts val="0"/>
              </a:spcBef>
              <a:spcAft>
                <a:spcPts val="0"/>
              </a:spcAft>
              <a:buClrTx/>
              <a:buSzTx/>
              <a:buFontTx/>
              <a:buNone/>
              <a:tabLst/>
              <a:defRPr/>
            </a:pPr>
            <a:endParaRPr kumimoji="0" lang="id-ID" sz="1600" b="0" i="0" u="none" strike="noStrike" kern="0" cap="none" spc="0" normalizeH="0" baseline="0" noProof="0">
              <a:ln>
                <a:noFill/>
              </a:ln>
              <a:solidFill>
                <a:srgbClr val="ECF4FF"/>
              </a:solidFill>
              <a:effectLst/>
              <a:uLnTx/>
              <a:uFillTx/>
              <a:latin typeface="Inter" panose="02000503000000020004" pitchFamily="2" charset="0"/>
              <a:ea typeface="+mn-ea"/>
              <a:cs typeface="+mn-cs"/>
              <a:sym typeface="Plus Jakarta Sans Regular Regular"/>
            </a:endParaRPr>
          </a:p>
        </p:txBody>
      </p:sp>
      <p:sp>
        <p:nvSpPr>
          <p:cNvPr id="92" name="TextBox 91">
            <a:extLst>
              <a:ext uri="{FF2B5EF4-FFF2-40B4-BE49-F238E27FC236}">
                <a16:creationId xmlns:a16="http://schemas.microsoft.com/office/drawing/2014/main" id="{FE728C1E-DDA0-CF31-E7F3-B963B18DC031}"/>
              </a:ext>
            </a:extLst>
          </p:cNvPr>
          <p:cNvSpPr txBox="1"/>
          <p:nvPr/>
        </p:nvSpPr>
        <p:spPr>
          <a:xfrm>
            <a:off x="1028579" y="6153359"/>
            <a:ext cx="22323420" cy="923330"/>
          </a:xfrm>
          <a:prstGeom prst="rect">
            <a:avLst/>
          </a:prstGeom>
          <a:noFill/>
        </p:spPr>
        <p:txBody>
          <a:bodyPr wrap="square" lIns="91440" tIns="45720" rIns="91440" bIns="45720" rtlCol="0" anchor="t">
            <a:spAutoFit/>
          </a:bodyPr>
          <a:lstStyle/>
          <a:p>
            <a:pPr algn="ctr">
              <a:defRPr/>
            </a:pPr>
            <a:r>
              <a:rPr lang="en-IE" sz="5400" i="1" spc="-150" dirty="0">
                <a:solidFill>
                  <a:srgbClr val="ECF4FF"/>
                </a:solidFill>
                <a:latin typeface="Inter" panose="02000503000000020004" pitchFamily="2" charset="0"/>
                <a:ea typeface="Inter" panose="02000503000000020004" pitchFamily="2" charset="0"/>
              </a:rPr>
              <a:t>Insights</a:t>
            </a:r>
            <a:r>
              <a:rPr lang="en-IE" sz="5400" i="1" spc="-150" dirty="0">
                <a:solidFill>
                  <a:srgbClr val="ECF4FF"/>
                </a:solidFill>
                <a:latin typeface="Inter" panose="02000503000000020004" pitchFamily="2" charset="0"/>
                <a:ea typeface="Inter" panose="02000503000000020004" pitchFamily="2" charset="0"/>
                <a:cs typeface="+mj-lt"/>
              </a:rPr>
              <a:t> from the CFO Mindset Report 2.0</a:t>
            </a:r>
            <a:endParaRPr lang="en-US" sz="1200" dirty="0">
              <a:latin typeface="Inter" panose="02000503000000020004" pitchFamily="2" charset="0"/>
              <a:ea typeface="Inter" panose="02000503000000020004" pitchFamily="2" charset="0"/>
            </a:endParaRPr>
          </a:p>
        </p:txBody>
      </p:sp>
      <p:sp>
        <p:nvSpPr>
          <p:cNvPr id="97" name="TextBox 96">
            <a:extLst>
              <a:ext uri="{FF2B5EF4-FFF2-40B4-BE49-F238E27FC236}">
                <a16:creationId xmlns:a16="http://schemas.microsoft.com/office/drawing/2014/main" id="{4294E560-3BAC-3E32-D5A1-9E1BAFC789E8}"/>
              </a:ext>
            </a:extLst>
          </p:cNvPr>
          <p:cNvSpPr txBox="1"/>
          <p:nvPr/>
        </p:nvSpPr>
        <p:spPr>
          <a:xfrm>
            <a:off x="11370002" y="8567222"/>
            <a:ext cx="2209764" cy="954107"/>
          </a:xfrm>
          <a:prstGeom prst="rect">
            <a:avLst/>
          </a:prstGeom>
          <a:noFill/>
        </p:spPr>
        <p:txBody>
          <a:bodyPr wrap="square" rtlCol="0">
            <a:spAutoFit/>
          </a:bodyPr>
          <a:lstStyle/>
          <a:p>
            <a:pPr marL="0" marR="0" lvl="0" indent="0" algn="l" defTabSz="3251118" rtl="0" eaLnBrk="1" fontAlgn="auto" latinLnBrk="0" hangingPunct="0">
              <a:lnSpc>
                <a:spcPct val="100000"/>
              </a:lnSpc>
              <a:spcBef>
                <a:spcPts val="0"/>
              </a:spcBef>
              <a:spcAft>
                <a:spcPts val="0"/>
              </a:spcAft>
              <a:buClrTx/>
              <a:buSzTx/>
              <a:buFontTx/>
              <a:buNone/>
              <a:tabLst/>
              <a:defRPr/>
            </a:pPr>
            <a:r>
              <a:rPr kumimoji="0" lang="en-IE" sz="2800" b="0" i="0" u="none" strike="noStrike" kern="0" cap="none" spc="0" normalizeH="0" baseline="0" noProof="0">
                <a:ln>
                  <a:noFill/>
                </a:ln>
                <a:solidFill>
                  <a:srgbClr val="ECF4FF"/>
                </a:solidFill>
                <a:effectLst/>
                <a:uLnTx/>
                <a:uFillTx/>
                <a:latin typeface="Inter Light" panose="02000503000000020004" pitchFamily="2" charset="0"/>
                <a:ea typeface="Inter Light" panose="02000503000000020004" pitchFamily="2" charset="0"/>
                <a:cs typeface="+mj-cs"/>
                <a:sym typeface="Plus Jakarta Sans Regular Regular"/>
              </a:rPr>
              <a:t>Better </a:t>
            </a:r>
            <a:br>
              <a:rPr kumimoji="0" lang="en-IE" sz="2800" b="0" i="0" u="none" strike="noStrike" kern="0" cap="none" spc="0" normalizeH="0" baseline="0" noProof="0">
                <a:ln>
                  <a:noFill/>
                </a:ln>
                <a:solidFill>
                  <a:srgbClr val="ECF4FF"/>
                </a:solidFill>
                <a:effectLst/>
                <a:uLnTx/>
                <a:uFillTx/>
                <a:latin typeface="Inter Light" panose="02000503000000020004" pitchFamily="2" charset="0"/>
                <a:ea typeface="Inter Light" panose="02000503000000020004" pitchFamily="2" charset="0"/>
                <a:cs typeface="+mj-cs"/>
                <a:sym typeface="Plus Jakarta Sans Regular Regular"/>
              </a:rPr>
            </a:br>
            <a:r>
              <a:rPr kumimoji="0" lang="en-IE" sz="2800" b="0" i="0" u="none" strike="noStrike" kern="0" cap="none" spc="0" normalizeH="0" baseline="0" noProof="0">
                <a:ln>
                  <a:noFill/>
                </a:ln>
                <a:solidFill>
                  <a:srgbClr val="ECF4FF"/>
                </a:solidFill>
                <a:effectLst/>
                <a:uLnTx/>
                <a:uFillTx/>
                <a:latin typeface="Inter Light" panose="02000503000000020004" pitchFamily="2" charset="0"/>
                <a:ea typeface="Inter Light" panose="02000503000000020004" pitchFamily="2" charset="0"/>
                <a:cs typeface="+mj-cs"/>
                <a:sym typeface="Plus Jakarta Sans Regular Regular"/>
              </a:rPr>
              <a:t>begins now</a:t>
            </a:r>
          </a:p>
        </p:txBody>
      </p:sp>
      <p:sp>
        <p:nvSpPr>
          <p:cNvPr id="100" name="Freeform 188">
            <a:extLst>
              <a:ext uri="{FF2B5EF4-FFF2-40B4-BE49-F238E27FC236}">
                <a16:creationId xmlns:a16="http://schemas.microsoft.com/office/drawing/2014/main" id="{5DAB5152-1B11-5E82-AA36-37070A09552C}"/>
              </a:ext>
            </a:extLst>
          </p:cNvPr>
          <p:cNvSpPr/>
          <p:nvPr/>
        </p:nvSpPr>
        <p:spPr>
          <a:xfrm>
            <a:off x="10450312" y="8679256"/>
            <a:ext cx="696550" cy="696321"/>
          </a:xfrm>
          <a:custGeom>
            <a:avLst/>
            <a:gdLst/>
            <a:ahLst/>
            <a:cxnLst>
              <a:cxn ang="0">
                <a:pos x="wd2" y="hd2"/>
              </a:cxn>
              <a:cxn ang="5400000">
                <a:pos x="wd2" y="hd2"/>
              </a:cxn>
              <a:cxn ang="10800000">
                <a:pos x="wd2" y="hd2"/>
              </a:cxn>
              <a:cxn ang="16200000">
                <a:pos x="wd2" y="hd2"/>
              </a:cxn>
            </a:cxnLst>
            <a:rect l="0" t="0" r="r" b="b"/>
            <a:pathLst>
              <a:path w="21600" h="21600" extrusionOk="0">
                <a:moveTo>
                  <a:pt x="10796" y="0"/>
                </a:moveTo>
                <a:cubicBezTo>
                  <a:pt x="4833" y="0"/>
                  <a:pt x="0" y="4835"/>
                  <a:pt x="0" y="10800"/>
                </a:cubicBezTo>
                <a:cubicBezTo>
                  <a:pt x="0" y="16765"/>
                  <a:pt x="4833" y="21600"/>
                  <a:pt x="10796" y="21600"/>
                </a:cubicBezTo>
                <a:cubicBezTo>
                  <a:pt x="16757" y="21594"/>
                  <a:pt x="21594" y="16762"/>
                  <a:pt x="21600" y="10800"/>
                </a:cubicBezTo>
                <a:cubicBezTo>
                  <a:pt x="21600" y="4835"/>
                  <a:pt x="16760" y="0"/>
                  <a:pt x="10796" y="0"/>
                </a:cubicBezTo>
                <a:close/>
                <a:moveTo>
                  <a:pt x="10796" y="1796"/>
                </a:moveTo>
                <a:cubicBezTo>
                  <a:pt x="15763" y="1802"/>
                  <a:pt x="19792" y="5831"/>
                  <a:pt x="19797" y="10800"/>
                </a:cubicBezTo>
                <a:cubicBezTo>
                  <a:pt x="19797" y="15771"/>
                  <a:pt x="15766" y="19796"/>
                  <a:pt x="10796" y="19796"/>
                </a:cubicBezTo>
                <a:cubicBezTo>
                  <a:pt x="5827" y="19796"/>
                  <a:pt x="1803" y="15771"/>
                  <a:pt x="1803" y="10800"/>
                </a:cubicBezTo>
                <a:cubicBezTo>
                  <a:pt x="1803" y="5829"/>
                  <a:pt x="5827" y="1796"/>
                  <a:pt x="10796" y="1796"/>
                </a:cubicBezTo>
                <a:close/>
                <a:moveTo>
                  <a:pt x="8103" y="4498"/>
                </a:moveTo>
                <a:lnTo>
                  <a:pt x="8103" y="7200"/>
                </a:lnTo>
                <a:lnTo>
                  <a:pt x="5402" y="7200"/>
                </a:lnTo>
                <a:lnTo>
                  <a:pt x="5402" y="11698"/>
                </a:lnTo>
                <a:lnTo>
                  <a:pt x="8630" y="11698"/>
                </a:lnTo>
                <a:lnTo>
                  <a:pt x="9528" y="12596"/>
                </a:lnTo>
                <a:lnTo>
                  <a:pt x="12072" y="12596"/>
                </a:lnTo>
                <a:lnTo>
                  <a:pt x="12970" y="11698"/>
                </a:lnTo>
                <a:lnTo>
                  <a:pt x="16198" y="11698"/>
                </a:lnTo>
                <a:lnTo>
                  <a:pt x="16198" y="7200"/>
                </a:lnTo>
                <a:lnTo>
                  <a:pt x="13497" y="7200"/>
                </a:lnTo>
                <a:lnTo>
                  <a:pt x="13497" y="4498"/>
                </a:lnTo>
                <a:lnTo>
                  <a:pt x="8103" y="4498"/>
                </a:lnTo>
                <a:close/>
                <a:moveTo>
                  <a:pt x="9899" y="6295"/>
                </a:moveTo>
                <a:lnTo>
                  <a:pt x="11702" y="6295"/>
                </a:lnTo>
                <a:lnTo>
                  <a:pt x="11702" y="7200"/>
                </a:lnTo>
                <a:lnTo>
                  <a:pt x="9899" y="7200"/>
                </a:lnTo>
                <a:lnTo>
                  <a:pt x="9899" y="6295"/>
                </a:lnTo>
                <a:close/>
                <a:moveTo>
                  <a:pt x="7198" y="8996"/>
                </a:moveTo>
                <a:lnTo>
                  <a:pt x="14395" y="8996"/>
                </a:lnTo>
                <a:lnTo>
                  <a:pt x="14395" y="9902"/>
                </a:lnTo>
                <a:lnTo>
                  <a:pt x="12229" y="9902"/>
                </a:lnTo>
                <a:lnTo>
                  <a:pt x="11324" y="10800"/>
                </a:lnTo>
                <a:lnTo>
                  <a:pt x="10269" y="10800"/>
                </a:lnTo>
                <a:lnTo>
                  <a:pt x="9371" y="9902"/>
                </a:lnTo>
                <a:lnTo>
                  <a:pt x="7198" y="9902"/>
                </a:lnTo>
                <a:lnTo>
                  <a:pt x="7198" y="8996"/>
                </a:lnTo>
                <a:close/>
                <a:moveTo>
                  <a:pt x="5402" y="12596"/>
                </a:moveTo>
                <a:lnTo>
                  <a:pt x="5402" y="16196"/>
                </a:lnTo>
                <a:lnTo>
                  <a:pt x="16198" y="16196"/>
                </a:lnTo>
                <a:lnTo>
                  <a:pt x="16198" y="12596"/>
                </a:lnTo>
                <a:lnTo>
                  <a:pt x="14395" y="12596"/>
                </a:lnTo>
                <a:lnTo>
                  <a:pt x="14395" y="14400"/>
                </a:lnTo>
                <a:lnTo>
                  <a:pt x="7198" y="14400"/>
                </a:lnTo>
                <a:lnTo>
                  <a:pt x="7198" y="12596"/>
                </a:lnTo>
                <a:lnTo>
                  <a:pt x="5402" y="12596"/>
                </a:lnTo>
                <a:close/>
              </a:path>
            </a:pathLst>
          </a:custGeom>
          <a:solidFill>
            <a:schemeClr val="tx1"/>
          </a:solidFill>
          <a:ln w="12700">
            <a:miter lim="400000"/>
          </a:ln>
        </p:spPr>
        <p:txBody>
          <a:bodyPr tIns="91439" bIns="91439" anchor="ctr"/>
          <a:lstStyle/>
          <a:p>
            <a:pPr marL="0" marR="0" lvl="0" indent="0" algn="l" defTabSz="914400" rtl="0" eaLnBrk="1" fontAlgn="auto" latinLnBrk="0" hangingPunct="0">
              <a:lnSpc>
                <a:spcPct val="100000"/>
              </a:lnSpc>
              <a:spcBef>
                <a:spcPts val="0"/>
              </a:spcBef>
              <a:spcAft>
                <a:spcPts val="0"/>
              </a:spcAft>
              <a:buClrTx/>
              <a:buSzTx/>
              <a:buFontTx/>
              <a:buNone/>
              <a:tabLst/>
              <a:defRPr sz="2000" b="1">
                <a:solidFill>
                  <a:srgbClr val="FDFDFD"/>
                </a:solidFill>
                <a:latin typeface="Arial"/>
                <a:ea typeface="Arial"/>
                <a:cs typeface="Arial"/>
                <a:sym typeface="Arial"/>
              </a:defRPr>
            </a:pPr>
            <a:endParaRPr kumimoji="0" sz="2000" b="1" i="0" u="none" strike="noStrike" kern="0" cap="none" spc="0" normalizeH="0" baseline="0" noProof="0">
              <a:ln>
                <a:noFill/>
              </a:ln>
              <a:solidFill>
                <a:srgbClr val="162C5E"/>
              </a:solidFill>
              <a:effectLst/>
              <a:uLnTx/>
              <a:uFillTx/>
              <a:latin typeface="Arial"/>
              <a:cs typeface="Arial"/>
              <a:sym typeface="Arial"/>
            </a:endParaRPr>
          </a:p>
        </p:txBody>
      </p:sp>
      <p:sp>
        <p:nvSpPr>
          <p:cNvPr id="103" name="TextBox 102">
            <a:extLst>
              <a:ext uri="{FF2B5EF4-FFF2-40B4-BE49-F238E27FC236}">
                <a16:creationId xmlns:a16="http://schemas.microsoft.com/office/drawing/2014/main" id="{A72FE916-DBA2-B6F7-3943-9BB2F205AEEB}"/>
              </a:ext>
            </a:extLst>
          </p:cNvPr>
          <p:cNvSpPr txBox="1"/>
          <p:nvPr/>
        </p:nvSpPr>
        <p:spPr>
          <a:xfrm>
            <a:off x="17435945" y="6932976"/>
            <a:ext cx="10265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3251118"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Aptos Display" panose="02110004020202020204"/>
              <a:ea typeface="+mj-ea"/>
              <a:cs typeface="+mj-cs"/>
              <a:sym typeface="Plus Jakarta Sans Regular Regular"/>
            </a:endParaRPr>
          </a:p>
        </p:txBody>
      </p:sp>
      <p:pic>
        <p:nvPicPr>
          <p:cNvPr id="2" name="Picture 1" descr="A white text on a black background&#10;&#10;AI-generated content may be incorrect.">
            <a:extLst>
              <a:ext uri="{FF2B5EF4-FFF2-40B4-BE49-F238E27FC236}">
                <a16:creationId xmlns:a16="http://schemas.microsoft.com/office/drawing/2014/main" id="{DE7E387C-70E4-4427-2139-52E5DD39F6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8579" y="877134"/>
            <a:ext cx="3813518" cy="599267"/>
          </a:xfrm>
          <a:prstGeom prst="rect">
            <a:avLst/>
          </a:prstGeom>
        </p:spPr>
      </p:pic>
    </p:spTree>
    <p:extLst>
      <p:ext uri="{BB962C8B-B14F-4D97-AF65-F5344CB8AC3E}">
        <p14:creationId xmlns:p14="http://schemas.microsoft.com/office/powerpoint/2010/main" val="4209328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29A7A8C9-699B-4257-2BB5-D54E1701C54C}"/>
            </a:ext>
          </a:extLst>
        </p:cNvPr>
        <p:cNvGrpSpPr/>
        <p:nvPr/>
      </p:nvGrpSpPr>
      <p:grpSpPr>
        <a:xfrm>
          <a:off x="0" y="0"/>
          <a:ext cx="0" cy="0"/>
          <a:chOff x="0" y="0"/>
          <a:chExt cx="0" cy="0"/>
        </a:xfrm>
      </p:grpSpPr>
      <p:sp>
        <p:nvSpPr>
          <p:cNvPr id="2" name="Rectangle: Rounded Corners 95">
            <a:extLst>
              <a:ext uri="{FF2B5EF4-FFF2-40B4-BE49-F238E27FC236}">
                <a16:creationId xmlns:a16="http://schemas.microsoft.com/office/drawing/2014/main" id="{9A6ABE94-7FD2-FB02-03BF-60F94ED5A284}"/>
              </a:ext>
            </a:extLst>
          </p:cNvPr>
          <p:cNvSpPr/>
          <p:nvPr/>
        </p:nvSpPr>
        <p:spPr>
          <a:xfrm>
            <a:off x="914863" y="4579574"/>
            <a:ext cx="16055325" cy="8324718"/>
          </a:xfrm>
          <a:prstGeom prst="roundRect">
            <a:avLst>
              <a:gd name="adj" fmla="val 7789"/>
            </a:avLst>
          </a:prstGeom>
          <a:solidFill>
            <a:schemeClr val="accent2">
              <a:alpha val="450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br>
              <a:rPr lang="en-US" sz="4000" b="1">
                <a:solidFill>
                  <a:srgbClr val="FFFFFF"/>
                </a:solidFill>
                <a:latin typeface="Inter SemiBold" panose="02000503000000020004" pitchFamily="2" charset="0"/>
                <a:sym typeface="Manrope"/>
              </a:rPr>
            </a:br>
            <a:endParaRPr lang="en-US" sz="4000">
              <a:solidFill>
                <a:srgbClr val="ECF4FF"/>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5FA1D440-286C-6E98-BD3F-E33DE03B6EB3}"/>
              </a:ext>
            </a:extLst>
          </p:cNvPr>
          <p:cNvSpPr txBox="1"/>
          <p:nvPr/>
        </p:nvSpPr>
        <p:spPr>
          <a:xfrm>
            <a:off x="1677059" y="5223021"/>
            <a:ext cx="13410542" cy="70378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101600" tIns="101600" rIns="101600" bIns="101600" spcCol="38100" anchor="ctr">
            <a:spAutoFit/>
          </a:bodyPr>
          <a:lstStyle/>
          <a:p>
            <a:pPr defTabSz="6502236">
              <a:defRPr/>
            </a:pPr>
            <a:r>
              <a:rPr lang="en-US" sz="4400" b="1" kern="1200">
                <a:solidFill>
                  <a:srgbClr val="FFFFFF"/>
                </a:solidFill>
                <a:latin typeface="Inter" panose="02000503000000020004" pitchFamily="2" charset="0"/>
                <a:ea typeface="Inter" panose="02000503000000020004" pitchFamily="2" charset="0"/>
                <a:cs typeface="+mn-cs"/>
              </a:rPr>
              <a:t>Building confidence in AI accuracy requires:</a:t>
            </a:r>
          </a:p>
          <a:p>
            <a:pPr defTabSz="6502236">
              <a:defRPr/>
            </a:pPr>
            <a:endParaRPr lang="en-US" sz="4000" kern="1200">
              <a:solidFill>
                <a:srgbClr val="FFFFFF"/>
              </a:solidFill>
              <a:latin typeface="Inter" panose="02000503000000020004" pitchFamily="2" charset="0"/>
              <a:ea typeface="Inter" panose="02000503000000020004" pitchFamily="2" charset="0"/>
              <a:cs typeface="+mn-cs"/>
            </a:endParaRPr>
          </a:p>
          <a:p>
            <a:pPr marL="571500" indent="-571500" defTabSz="6502236">
              <a:lnSpc>
                <a:spcPct val="150000"/>
              </a:lnSpc>
              <a:buFont typeface="Arial" panose="020B0604020202020204" pitchFamily="34" charset="0"/>
              <a:buChar char="•"/>
              <a:defRPr/>
            </a:pPr>
            <a:r>
              <a:rPr lang="en-US" sz="4000" kern="1200">
                <a:solidFill>
                  <a:srgbClr val="FFFFFF"/>
                </a:solidFill>
                <a:latin typeface="Inter" panose="02000503000000020004" pitchFamily="2" charset="0"/>
                <a:ea typeface="Inter" panose="02000503000000020004" pitchFamily="2" charset="0"/>
                <a:cs typeface="+mn-cs"/>
              </a:rPr>
              <a:t>Clean and structured data foundations </a:t>
            </a:r>
          </a:p>
          <a:p>
            <a:pPr marL="571500" indent="-571500" defTabSz="6502236">
              <a:lnSpc>
                <a:spcPct val="150000"/>
              </a:lnSpc>
              <a:buFont typeface="Arial" panose="020B0604020202020204" pitchFamily="34" charset="0"/>
              <a:buChar char="•"/>
              <a:defRPr/>
            </a:pPr>
            <a:r>
              <a:rPr lang="en-US" sz="4000" kern="1200">
                <a:solidFill>
                  <a:srgbClr val="FFFFFF"/>
                </a:solidFill>
                <a:latin typeface="Inter" panose="02000503000000020004" pitchFamily="2" charset="0"/>
                <a:ea typeface="Inter" panose="02000503000000020004" pitchFamily="2" charset="0"/>
                <a:cs typeface="+mn-cs"/>
              </a:rPr>
              <a:t>Clear visibility of data sources </a:t>
            </a:r>
          </a:p>
          <a:p>
            <a:pPr marL="571500" indent="-571500" defTabSz="6502236">
              <a:lnSpc>
                <a:spcPct val="150000"/>
              </a:lnSpc>
              <a:buFont typeface="Arial" panose="020B0604020202020204" pitchFamily="34" charset="0"/>
              <a:buChar char="•"/>
              <a:defRPr/>
            </a:pPr>
            <a:r>
              <a:rPr lang="en-US" sz="4000" kern="1200">
                <a:solidFill>
                  <a:srgbClr val="FFFFFF"/>
                </a:solidFill>
                <a:latin typeface="Inter" panose="02000503000000020004" pitchFamily="2" charset="0"/>
                <a:ea typeface="Inter" panose="02000503000000020004" pitchFamily="2" charset="0"/>
              </a:rPr>
              <a:t>Human validation during early adoption </a:t>
            </a:r>
            <a:endParaRPr lang="en-US" sz="4000" kern="1200">
              <a:solidFill>
                <a:srgbClr val="FFFFFF"/>
              </a:solidFill>
              <a:latin typeface="Inter" panose="02000503000000020004" pitchFamily="2" charset="0"/>
              <a:ea typeface="Inter" panose="02000503000000020004" pitchFamily="2" charset="0"/>
              <a:cs typeface="+mn-cs"/>
            </a:endParaRPr>
          </a:p>
          <a:p>
            <a:pPr marL="571500" indent="-571500" defTabSz="6502236">
              <a:lnSpc>
                <a:spcPct val="150000"/>
              </a:lnSpc>
              <a:buFont typeface="Arial" panose="020B0604020202020204" pitchFamily="34" charset="0"/>
              <a:buChar char="•"/>
              <a:defRPr/>
            </a:pPr>
            <a:r>
              <a:rPr lang="en-US" sz="4000" kern="1200">
                <a:solidFill>
                  <a:srgbClr val="FFFFFF"/>
                </a:solidFill>
                <a:latin typeface="Inter" panose="02000503000000020004" pitchFamily="2" charset="0"/>
                <a:ea typeface="Inter" panose="02000503000000020004" pitchFamily="2" charset="0"/>
                <a:cs typeface="+mn-cs"/>
              </a:rPr>
              <a:t>Starting with lower-risk use cases such as: </a:t>
            </a:r>
          </a:p>
          <a:p>
            <a:pPr lvl="3" indent="0" defTabSz="6502236">
              <a:defRPr/>
            </a:pPr>
            <a:r>
              <a:rPr lang="en-US" sz="4000" kern="1200">
                <a:solidFill>
                  <a:srgbClr val="FFFFFF"/>
                </a:solidFill>
                <a:latin typeface="Inter" panose="02000503000000020004" pitchFamily="2" charset="0"/>
                <a:ea typeface="Inter" panose="02000503000000020004" pitchFamily="2" charset="0"/>
                <a:cs typeface="+mn-cs"/>
              </a:rPr>
              <a:t>        - Variance explanations </a:t>
            </a:r>
          </a:p>
          <a:p>
            <a:pPr lvl="3" indent="0" defTabSz="6502236">
              <a:defRPr/>
            </a:pPr>
            <a:r>
              <a:rPr lang="en-US" sz="4000" kern="1200">
                <a:solidFill>
                  <a:srgbClr val="FFFFFF"/>
                </a:solidFill>
                <a:latin typeface="Inter" panose="02000503000000020004" pitchFamily="2" charset="0"/>
                <a:ea typeface="Inter" panose="02000503000000020004" pitchFamily="2" charset="0"/>
                <a:cs typeface="+mn-cs"/>
              </a:rPr>
              <a:t>        - Anomaly detection </a:t>
            </a:r>
          </a:p>
          <a:p>
            <a:pPr lvl="3" indent="0" defTabSz="6502236">
              <a:defRPr/>
            </a:pPr>
            <a:r>
              <a:rPr lang="en-US" sz="4000" kern="1200">
                <a:solidFill>
                  <a:srgbClr val="FFFFFF"/>
                </a:solidFill>
                <a:latin typeface="Inter" panose="02000503000000020004" pitchFamily="2" charset="0"/>
                <a:ea typeface="Inter" panose="02000503000000020004" pitchFamily="2" charset="0"/>
                <a:cs typeface="+mn-cs"/>
              </a:rPr>
              <a:t>        - Trend identification </a:t>
            </a:r>
          </a:p>
        </p:txBody>
      </p:sp>
      <p:pic>
        <p:nvPicPr>
          <p:cNvPr id="5" name="Picture 4" descr="A blue and white letter on a black background&#10;&#10;AI-generated content may be incorrect.">
            <a:hlinkClick r:id="rId4"/>
            <a:extLst>
              <a:ext uri="{FF2B5EF4-FFF2-40B4-BE49-F238E27FC236}">
                <a16:creationId xmlns:a16="http://schemas.microsoft.com/office/drawing/2014/main" id="{9021DC4C-D81A-3514-613B-4B436A519CDD}"/>
              </a:ext>
            </a:extLst>
          </p:cNvPr>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Effect>
                      <a14:brightnessContrast bright="-1000" contrast="38000"/>
                    </a14:imgEffect>
                  </a14:imgLayer>
                </a14:imgProps>
              </a:ext>
            </a:extLst>
          </a:blip>
          <a:stretch>
            <a:fillRect/>
          </a:stretch>
        </p:blipFill>
        <p:spPr>
          <a:xfrm>
            <a:off x="742700" y="811708"/>
            <a:ext cx="1357092" cy="678546"/>
          </a:xfrm>
          <a:prstGeom prst="rect">
            <a:avLst/>
          </a:prstGeom>
          <a:ln>
            <a:solidFill>
              <a:srgbClr val="4472C4"/>
            </a:solidFill>
          </a:ln>
          <a:effectLst>
            <a:outerShdw blurRad="927100">
              <a:srgbClr val="0028B3">
                <a:alpha val="63000"/>
              </a:srgbClr>
            </a:outerShdw>
          </a:effectLst>
        </p:spPr>
      </p:pic>
      <p:sp>
        <p:nvSpPr>
          <p:cNvPr id="13" name="We'll explore how Sparkvision's eco-friendly linens, biodegradable toiletries, energy-efficient lighting, and water-saving fixtures can help hospitality.">
            <a:extLst>
              <a:ext uri="{FF2B5EF4-FFF2-40B4-BE49-F238E27FC236}">
                <a16:creationId xmlns:a16="http://schemas.microsoft.com/office/drawing/2014/main" id="{5D4ADE54-BE07-C792-391D-933834C7680D}"/>
              </a:ext>
            </a:extLst>
          </p:cNvPr>
          <p:cNvSpPr txBox="1"/>
          <p:nvPr/>
        </p:nvSpPr>
        <p:spPr>
          <a:xfrm>
            <a:off x="742699" y="2029236"/>
            <a:ext cx="24661717" cy="12105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7200" b="1" spc="0" dirty="0">
                <a:solidFill>
                  <a:srgbClr val="FFFFFF"/>
                </a:solidFill>
                <a:latin typeface="Inter SemiBold" panose="02000503000000020004" pitchFamily="2" charset="0"/>
                <a:ea typeface="Inter SemiBold" panose="02000503000000020004" pitchFamily="2" charset="0"/>
              </a:rPr>
              <a:t>Managing accuracy risk</a:t>
            </a:r>
          </a:p>
        </p:txBody>
      </p:sp>
      <p:pic>
        <p:nvPicPr>
          <p:cNvPr id="4" name="Picture 3">
            <a:extLst>
              <a:ext uri="{FF2B5EF4-FFF2-40B4-BE49-F238E27FC236}">
                <a16:creationId xmlns:a16="http://schemas.microsoft.com/office/drawing/2014/main" id="{EB28C281-903D-1CB9-BB90-628EEDEB5585}"/>
              </a:ext>
            </a:extLst>
          </p:cNvPr>
          <p:cNvPicPr>
            <a:picLocks noChangeAspect="1"/>
          </p:cNvPicPr>
          <p:nvPr/>
        </p:nvPicPr>
        <p:blipFill>
          <a:blip r:embed="rId7"/>
          <a:stretch>
            <a:fillRect/>
          </a:stretch>
        </p:blipFill>
        <p:spPr>
          <a:xfrm>
            <a:off x="19378794" y="6858000"/>
            <a:ext cx="3328147" cy="3328147"/>
          </a:xfrm>
          <a:prstGeom prst="rect">
            <a:avLst/>
          </a:prstGeom>
        </p:spPr>
      </p:pic>
    </p:spTree>
    <p:extLst>
      <p:ext uri="{BB962C8B-B14F-4D97-AF65-F5344CB8AC3E}">
        <p14:creationId xmlns:p14="http://schemas.microsoft.com/office/powerpoint/2010/main" val="198196560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9400C6E5-DA21-F2DD-00B9-C7814B4FF5AA}"/>
            </a:ext>
          </a:extLst>
        </p:cNvPr>
        <p:cNvGrpSpPr/>
        <p:nvPr/>
      </p:nvGrpSpPr>
      <p:grpSpPr>
        <a:xfrm>
          <a:off x="0" y="0"/>
          <a:ext cx="0" cy="0"/>
          <a:chOff x="0" y="0"/>
          <a:chExt cx="0" cy="0"/>
        </a:xfrm>
      </p:grpSpPr>
      <p:pic>
        <p:nvPicPr>
          <p:cNvPr id="5" name="Picture 4" descr="A blue and white letter on a black background&#10;&#10;AI-generated content may be incorrect.">
            <a:hlinkClick r:id="rId4"/>
            <a:extLst>
              <a:ext uri="{FF2B5EF4-FFF2-40B4-BE49-F238E27FC236}">
                <a16:creationId xmlns:a16="http://schemas.microsoft.com/office/drawing/2014/main" id="{1BDBA1EE-779B-003B-C46F-D607CF528B1F}"/>
              </a:ext>
            </a:extLst>
          </p:cNvPr>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Effect>
                      <a14:brightnessContrast bright="-1000" contrast="38000"/>
                    </a14:imgEffect>
                  </a14:imgLayer>
                </a14:imgProps>
              </a:ext>
            </a:extLst>
          </a:blip>
          <a:stretch>
            <a:fillRect/>
          </a:stretch>
        </p:blipFill>
        <p:spPr>
          <a:xfrm>
            <a:off x="742700" y="811708"/>
            <a:ext cx="1357092" cy="678546"/>
          </a:xfrm>
          <a:prstGeom prst="rect">
            <a:avLst/>
          </a:prstGeom>
          <a:ln>
            <a:solidFill>
              <a:srgbClr val="4472C4"/>
            </a:solidFill>
          </a:ln>
          <a:effectLst>
            <a:outerShdw blurRad="927100">
              <a:srgbClr val="0028B3">
                <a:alpha val="63000"/>
              </a:srgbClr>
            </a:outerShdw>
          </a:effectLst>
        </p:spPr>
      </p:pic>
      <p:sp>
        <p:nvSpPr>
          <p:cNvPr id="13" name="We'll explore how Sparkvision's eco-friendly linens, biodegradable toiletries, energy-efficient lighting, and water-saving fixtures can help hospitality.">
            <a:extLst>
              <a:ext uri="{FF2B5EF4-FFF2-40B4-BE49-F238E27FC236}">
                <a16:creationId xmlns:a16="http://schemas.microsoft.com/office/drawing/2014/main" id="{E44DF7CD-EC34-DD73-C17E-E44CE914CE06}"/>
              </a:ext>
            </a:extLst>
          </p:cNvPr>
          <p:cNvSpPr txBox="1"/>
          <p:nvPr/>
        </p:nvSpPr>
        <p:spPr>
          <a:xfrm>
            <a:off x="447550" y="5036988"/>
            <a:ext cx="23488900" cy="36420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ctr" defTabSz="3251118" rtl="0" eaLnBrk="1" fontAlgn="auto" latinLnBrk="0" hangingPunct="0">
              <a:lnSpc>
                <a:spcPct val="100000"/>
              </a:lnSpc>
              <a:spcBef>
                <a:spcPts val="0"/>
              </a:spcBef>
              <a:spcAft>
                <a:spcPts val="0"/>
              </a:spcAft>
              <a:buClrTx/>
              <a:buSzTx/>
              <a:buFontTx/>
              <a:buNone/>
              <a:tabLst/>
              <a:defRPr/>
            </a:pPr>
            <a:r>
              <a:rPr lang="en-US" sz="11500" b="1" spc="0" dirty="0">
                <a:solidFill>
                  <a:srgbClr val="FFFFFF"/>
                </a:solidFill>
                <a:latin typeface="Inter SemiBold" panose="02000503000000020004" pitchFamily="2" charset="0"/>
                <a:ea typeface="Inter SemiBold" panose="02000503000000020004" pitchFamily="2" charset="0"/>
              </a:rPr>
              <a:t>AI should augment judgement, not replace sign-off. </a:t>
            </a:r>
          </a:p>
        </p:txBody>
      </p:sp>
    </p:spTree>
    <p:extLst>
      <p:ext uri="{BB962C8B-B14F-4D97-AF65-F5344CB8AC3E}">
        <p14:creationId xmlns:p14="http://schemas.microsoft.com/office/powerpoint/2010/main" val="41916335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7C5E79-A531-C1D4-147E-0BB99F817458}"/>
            </a:ext>
          </a:extLst>
        </p:cNvPr>
        <p:cNvGrpSpPr/>
        <p:nvPr/>
      </p:nvGrpSpPr>
      <p:grpSpPr>
        <a:xfrm>
          <a:off x="0" y="0"/>
          <a:ext cx="0" cy="0"/>
          <a:chOff x="0" y="0"/>
          <a:chExt cx="0" cy="0"/>
        </a:xfrm>
      </p:grpSpPr>
      <p:sp>
        <p:nvSpPr>
          <p:cNvPr id="25" name="We'll explore how Sparkvision's eco-friendly linens, biodegradable toiletries, energy-efficient lighting, and water-saving fixtures can help hospitality.">
            <a:extLst>
              <a:ext uri="{FF2B5EF4-FFF2-40B4-BE49-F238E27FC236}">
                <a16:creationId xmlns:a16="http://schemas.microsoft.com/office/drawing/2014/main" id="{65A77B55-D4F4-594D-7E1A-B2DA992744FA}"/>
              </a:ext>
            </a:extLst>
          </p:cNvPr>
          <p:cNvSpPr txBox="1"/>
          <p:nvPr/>
        </p:nvSpPr>
        <p:spPr>
          <a:xfrm>
            <a:off x="742699" y="2029236"/>
            <a:ext cx="24661717"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7200" b="1" spc="0" dirty="0">
                <a:solidFill>
                  <a:srgbClr val="162C5E"/>
                </a:solidFill>
                <a:latin typeface="Inter SemiBold" panose="02000503000000020004" pitchFamily="2" charset="0"/>
                <a:ea typeface="Inter SemiBold" panose="02000503000000020004" pitchFamily="2" charset="0"/>
              </a:rPr>
              <a:t>Can you defend it in a board meeting? </a:t>
            </a:r>
          </a:p>
        </p:txBody>
      </p:sp>
      <p:pic>
        <p:nvPicPr>
          <p:cNvPr id="4" name="Picture 3" descr="A blue letters on a black background&#10;&#10;AI-generated content may be incorrect.">
            <a:hlinkClick r:id="rId3"/>
            <a:extLst>
              <a:ext uri="{FF2B5EF4-FFF2-40B4-BE49-F238E27FC236}">
                <a16:creationId xmlns:a16="http://schemas.microsoft.com/office/drawing/2014/main" id="{07408822-2423-B153-7674-4FDF156A13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00" y="811708"/>
            <a:ext cx="1357092" cy="678546"/>
          </a:xfrm>
          <a:prstGeom prst="rect">
            <a:avLst/>
          </a:prstGeom>
        </p:spPr>
      </p:pic>
      <p:sp>
        <p:nvSpPr>
          <p:cNvPr id="5" name="TextBox 4">
            <a:extLst>
              <a:ext uri="{FF2B5EF4-FFF2-40B4-BE49-F238E27FC236}">
                <a16:creationId xmlns:a16="http://schemas.microsoft.com/office/drawing/2014/main" id="{7E992B9B-BC5C-3648-1552-4F421607A174}"/>
              </a:ext>
            </a:extLst>
          </p:cNvPr>
          <p:cNvSpPr txBox="1"/>
          <p:nvPr/>
        </p:nvSpPr>
        <p:spPr>
          <a:xfrm>
            <a:off x="921604" y="7504727"/>
            <a:ext cx="12701630" cy="51809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nSpc>
                <a:spcPct val="300000"/>
              </a:lnSpc>
            </a:pPr>
            <a:r>
              <a:rPr lang="en-US" sz="4400" b="1">
                <a:solidFill>
                  <a:schemeClr val="accent2"/>
                </a:solidFill>
                <a:latin typeface="Inter" panose="02000503000000020004" pitchFamily="2" charset="0"/>
                <a:ea typeface="Inter" panose="02000503000000020004" pitchFamily="2" charset="0"/>
              </a:rPr>
              <a:t>If you cannot explain: </a:t>
            </a:r>
          </a:p>
          <a:p>
            <a:pPr marL="571500" indent="-571500">
              <a:buClr>
                <a:schemeClr val="accent1"/>
              </a:buClr>
              <a:buFont typeface="Arial" panose="020B0604020202020204" pitchFamily="34" charset="0"/>
              <a:buChar char="•"/>
            </a:pPr>
            <a:r>
              <a:rPr lang="en-US" sz="4400">
                <a:solidFill>
                  <a:schemeClr val="accent2"/>
                </a:solidFill>
                <a:latin typeface="Inter" panose="02000503000000020004" pitchFamily="2" charset="0"/>
                <a:ea typeface="Inter" panose="02000503000000020004" pitchFamily="2" charset="0"/>
              </a:rPr>
              <a:t>How the conclusion was reached </a:t>
            </a:r>
          </a:p>
          <a:p>
            <a:pPr marL="571500" indent="-571500">
              <a:buClr>
                <a:schemeClr val="accent1"/>
              </a:buClr>
              <a:buFont typeface="Arial" panose="020B0604020202020204" pitchFamily="34" charset="0"/>
              <a:buChar char="•"/>
            </a:pPr>
            <a:r>
              <a:rPr lang="en-US" sz="4400">
                <a:solidFill>
                  <a:schemeClr val="accent2"/>
                </a:solidFill>
                <a:latin typeface="Inter" panose="02000503000000020004" pitchFamily="2" charset="0"/>
                <a:ea typeface="Inter" panose="02000503000000020004" pitchFamily="2" charset="0"/>
              </a:rPr>
              <a:t>What data was used </a:t>
            </a:r>
          </a:p>
          <a:p>
            <a:pPr marL="571500" indent="-571500">
              <a:buClr>
                <a:schemeClr val="accent1"/>
              </a:buClr>
              <a:buFont typeface="Arial" panose="020B0604020202020204" pitchFamily="34" charset="0"/>
              <a:buChar char="•"/>
            </a:pPr>
            <a:r>
              <a:rPr lang="en-US" sz="4400">
                <a:solidFill>
                  <a:schemeClr val="accent2"/>
                </a:solidFill>
                <a:latin typeface="Inter" panose="02000503000000020004" pitchFamily="2" charset="0"/>
                <a:ea typeface="Inter" panose="02000503000000020004" pitchFamily="2" charset="0"/>
              </a:rPr>
              <a:t>What assumptions were applied </a:t>
            </a:r>
          </a:p>
          <a:p>
            <a:pPr>
              <a:lnSpc>
                <a:spcPct val="150000"/>
              </a:lnSpc>
              <a:buClr>
                <a:schemeClr val="accent1"/>
              </a:buClr>
            </a:pPr>
            <a:r>
              <a:rPr lang="en-US" sz="4400">
                <a:solidFill>
                  <a:schemeClr val="accent2"/>
                </a:solidFill>
                <a:latin typeface="Inter" panose="02000503000000020004" pitchFamily="2" charset="0"/>
                <a:ea typeface="Inter" panose="02000503000000020004" pitchFamily="2" charset="0"/>
              </a:rPr>
              <a:t>You cannot responsibly rely on it.</a:t>
            </a:r>
          </a:p>
        </p:txBody>
      </p:sp>
      <p:sp>
        <p:nvSpPr>
          <p:cNvPr id="6" name="TextBox 5">
            <a:extLst>
              <a:ext uri="{FF2B5EF4-FFF2-40B4-BE49-F238E27FC236}">
                <a16:creationId xmlns:a16="http://schemas.microsoft.com/office/drawing/2014/main" id="{4CD75D91-78EA-CCCE-3127-6FDFFFD57859}"/>
              </a:ext>
            </a:extLst>
          </p:cNvPr>
          <p:cNvSpPr txBox="1"/>
          <p:nvPr/>
        </p:nvSpPr>
        <p:spPr>
          <a:xfrm>
            <a:off x="921604" y="4046974"/>
            <a:ext cx="17763961"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4400" b="1">
                <a:solidFill>
                  <a:schemeClr val="accent1"/>
                </a:solidFill>
                <a:latin typeface="Inter" panose="02000503000000020004" pitchFamily="2" charset="0"/>
                <a:ea typeface="Inter" panose="02000503000000020004" pitchFamily="2" charset="0"/>
              </a:rPr>
              <a:t>Ethical AI concerns are higher in the charity sector than the cross-industry average. </a:t>
            </a:r>
          </a:p>
          <a:p>
            <a:endParaRPr lang="en-US" sz="4400" b="1">
              <a:solidFill>
                <a:schemeClr val="accent1"/>
              </a:solidFill>
              <a:latin typeface="Inter" panose="02000503000000020004" pitchFamily="2" charset="0"/>
              <a:ea typeface="Inter" panose="02000503000000020004" pitchFamily="2" charset="0"/>
            </a:endParaRPr>
          </a:p>
          <a:p>
            <a:r>
              <a:rPr lang="en-US" sz="4400" b="1">
                <a:solidFill>
                  <a:schemeClr val="accent1"/>
                </a:solidFill>
                <a:latin typeface="Inter" panose="02000503000000020004" pitchFamily="2" charset="0"/>
                <a:ea typeface="Inter" panose="02000503000000020004" pitchFamily="2" charset="0"/>
              </a:rPr>
              <a:t>Black-box outputs create governance risk.</a:t>
            </a:r>
          </a:p>
        </p:txBody>
      </p:sp>
      <p:pic>
        <p:nvPicPr>
          <p:cNvPr id="7" name="Picture 6">
            <a:extLst>
              <a:ext uri="{FF2B5EF4-FFF2-40B4-BE49-F238E27FC236}">
                <a16:creationId xmlns:a16="http://schemas.microsoft.com/office/drawing/2014/main" id="{C2718BDA-9947-2576-092B-88EA22F9D379}"/>
              </a:ext>
            </a:extLst>
          </p:cNvPr>
          <p:cNvPicPr>
            <a:picLocks noChangeAspect="1"/>
          </p:cNvPicPr>
          <p:nvPr/>
        </p:nvPicPr>
        <p:blipFill>
          <a:blip r:embed="rId5"/>
          <a:stretch>
            <a:fillRect/>
          </a:stretch>
        </p:blipFill>
        <p:spPr>
          <a:xfrm>
            <a:off x="14239789" y="6258931"/>
            <a:ext cx="9640052" cy="6426701"/>
          </a:xfrm>
          <a:prstGeom prst="rect">
            <a:avLst/>
          </a:prstGeom>
        </p:spPr>
      </p:pic>
    </p:spTree>
    <p:extLst>
      <p:ext uri="{BB962C8B-B14F-4D97-AF65-F5344CB8AC3E}">
        <p14:creationId xmlns:p14="http://schemas.microsoft.com/office/powerpoint/2010/main" val="325310425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1E1B458F-E9C6-0B1C-D57B-8BA461E1635B}"/>
            </a:ext>
          </a:extLst>
        </p:cNvPr>
        <p:cNvGrpSpPr/>
        <p:nvPr/>
      </p:nvGrpSpPr>
      <p:grpSpPr>
        <a:xfrm>
          <a:off x="0" y="0"/>
          <a:ext cx="0" cy="0"/>
          <a:chOff x="0" y="0"/>
          <a:chExt cx="0" cy="0"/>
        </a:xfrm>
      </p:grpSpPr>
      <p:pic>
        <p:nvPicPr>
          <p:cNvPr id="5" name="Picture 4" descr="A blue and white letter on a black background&#10;&#10;AI-generated content may be incorrect.">
            <a:hlinkClick r:id="rId4"/>
            <a:extLst>
              <a:ext uri="{FF2B5EF4-FFF2-40B4-BE49-F238E27FC236}">
                <a16:creationId xmlns:a16="http://schemas.microsoft.com/office/drawing/2014/main" id="{9196F1C9-ABC0-3EAE-5D9B-E72E4D39B927}"/>
              </a:ext>
            </a:extLst>
          </p:cNvPr>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Effect>
                      <a14:brightnessContrast bright="-1000" contrast="38000"/>
                    </a14:imgEffect>
                  </a14:imgLayer>
                </a14:imgProps>
              </a:ext>
            </a:extLst>
          </a:blip>
          <a:stretch>
            <a:fillRect/>
          </a:stretch>
        </p:blipFill>
        <p:spPr>
          <a:xfrm>
            <a:off x="742700" y="811708"/>
            <a:ext cx="1357092" cy="678546"/>
          </a:xfrm>
          <a:prstGeom prst="rect">
            <a:avLst/>
          </a:prstGeom>
          <a:ln>
            <a:solidFill>
              <a:srgbClr val="4472C4"/>
            </a:solidFill>
          </a:ln>
          <a:effectLst>
            <a:outerShdw blurRad="927100">
              <a:srgbClr val="0028B3">
                <a:alpha val="63000"/>
              </a:srgbClr>
            </a:outerShdw>
          </a:effectLst>
        </p:spPr>
      </p:pic>
      <p:sp>
        <p:nvSpPr>
          <p:cNvPr id="14" name="Rectangle: Rounded Corners 95">
            <a:extLst>
              <a:ext uri="{FF2B5EF4-FFF2-40B4-BE49-F238E27FC236}">
                <a16:creationId xmlns:a16="http://schemas.microsoft.com/office/drawing/2014/main" id="{79A4146B-637D-9307-2467-A90F0201A957}"/>
              </a:ext>
            </a:extLst>
          </p:cNvPr>
          <p:cNvSpPr/>
          <p:nvPr/>
        </p:nvSpPr>
        <p:spPr>
          <a:xfrm>
            <a:off x="6589467" y="9436273"/>
            <a:ext cx="5602533" cy="3132618"/>
          </a:xfrm>
          <a:prstGeom prst="roundRect">
            <a:avLst>
              <a:gd name="adj" fmla="val 7789"/>
            </a:avLst>
          </a:prstGeom>
          <a:solidFill>
            <a:schemeClr val="accent2">
              <a:alpha val="450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51118"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sym typeface="Manrope"/>
              </a:rPr>
              <a:t>Finance teams are trained to interrogate outputs</a:t>
            </a:r>
            <a:endParaRPr kumimoji="0" lang="en-IE" sz="2400" b="1" i="0" u="none" strike="noStrike" kern="0" cap="none" spc="0" normalizeH="0" baseline="0" noProof="0">
              <a:ln>
                <a:noFill/>
              </a:ln>
              <a:solidFill>
                <a:srgbClr val="688AFF"/>
              </a:solidFill>
              <a:effectLst/>
              <a:uLnTx/>
              <a:uFillTx/>
              <a:latin typeface="Inter" panose="02000503000000020004" pitchFamily="2" charset="0"/>
              <a:ea typeface="Inter" panose="02000503000000020004" pitchFamily="2" charset="0"/>
              <a:cs typeface="Arial"/>
              <a:sym typeface="Arial"/>
            </a:endParaRPr>
          </a:p>
        </p:txBody>
      </p:sp>
      <p:sp>
        <p:nvSpPr>
          <p:cNvPr id="15" name="Rectangle: Rounded Corners 95">
            <a:extLst>
              <a:ext uri="{FF2B5EF4-FFF2-40B4-BE49-F238E27FC236}">
                <a16:creationId xmlns:a16="http://schemas.microsoft.com/office/drawing/2014/main" id="{DE461456-5FD6-E407-639B-33849DE0199A}"/>
              </a:ext>
            </a:extLst>
          </p:cNvPr>
          <p:cNvSpPr/>
          <p:nvPr/>
        </p:nvSpPr>
        <p:spPr>
          <a:xfrm>
            <a:off x="15711034" y="5750920"/>
            <a:ext cx="5602533" cy="3132618"/>
          </a:xfrm>
          <a:prstGeom prst="roundRect">
            <a:avLst>
              <a:gd name="adj" fmla="val 7789"/>
            </a:avLst>
          </a:prstGeom>
          <a:solidFill>
            <a:schemeClr val="accent2">
              <a:alpha val="450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51118"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sym typeface="Manrope"/>
              </a:rPr>
              <a:t>AI usage policies are documented</a:t>
            </a:r>
            <a:endParaRPr kumimoji="0" lang="en-US" sz="3600" b="0" i="0" u="none" strike="noStrike" kern="0" cap="none" spc="0" normalizeH="0" baseline="0" noProof="0">
              <a:ln>
                <a:noFill/>
              </a:ln>
              <a:solidFill>
                <a:srgbClr val="ECF4FF"/>
              </a:solidFill>
              <a:effectLst/>
              <a:uLnTx/>
              <a:uFillTx/>
              <a:latin typeface="Inter" panose="02000503000000020004" pitchFamily="2" charset="0"/>
              <a:ea typeface="Inter" panose="02000503000000020004" pitchFamily="2" charset="0"/>
              <a:cs typeface="Poppins" panose="00000500000000000000" pitchFamily="2" charset="0"/>
              <a:sym typeface="Plus Jakarta Sans Regular Regular"/>
            </a:endParaRPr>
          </a:p>
        </p:txBody>
      </p:sp>
      <p:sp>
        <p:nvSpPr>
          <p:cNvPr id="16" name="Rounded Rectangle">
            <a:extLst>
              <a:ext uri="{FF2B5EF4-FFF2-40B4-BE49-F238E27FC236}">
                <a16:creationId xmlns:a16="http://schemas.microsoft.com/office/drawing/2014/main" id="{84493C21-4440-82AB-C3E1-78F6FD2BBC61}"/>
              </a:ext>
            </a:extLst>
          </p:cNvPr>
          <p:cNvSpPr/>
          <p:nvPr/>
        </p:nvSpPr>
        <p:spPr>
          <a:xfrm>
            <a:off x="9548906" y="5758430"/>
            <a:ext cx="5602537" cy="3125108"/>
          </a:xfrm>
          <a:prstGeom prst="roundRect">
            <a:avLst>
              <a:gd name="adj" fmla="val 7634"/>
            </a:avLst>
          </a:prstGeom>
          <a:solidFill>
            <a:srgbClr val="83A4FF"/>
          </a:solidFill>
          <a:ln w="12700">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2000" b="1">
                <a:solidFill>
                  <a:srgbClr val="FDFDFD"/>
                </a:solidFill>
                <a:latin typeface="Arial"/>
                <a:ea typeface="Arial"/>
                <a:cs typeface="Arial"/>
                <a:sym typeface="Arial"/>
              </a:defRPr>
            </a:pPr>
            <a:r>
              <a:rPr kumimoji="0" lang="en-US" sz="360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Arial"/>
                <a:sym typeface="Manrope"/>
              </a:rPr>
              <a:t>Audit trails are maintained</a:t>
            </a:r>
            <a:endParaRPr kumimoji="0" lang="en-IE" sz="3600" i="0" u="none" strike="noStrike" kern="0" cap="none" spc="0" normalizeH="0" baseline="0" noProof="0">
              <a:ln>
                <a:noFill/>
              </a:ln>
              <a:solidFill>
                <a:srgbClr val="688AFF"/>
              </a:solidFill>
              <a:effectLst/>
              <a:uLnTx/>
              <a:uFillTx/>
              <a:latin typeface="Inter" panose="02000503000000020004" pitchFamily="2" charset="0"/>
              <a:ea typeface="Inter" panose="02000503000000020004" pitchFamily="2" charset="0"/>
              <a:cs typeface="Arial"/>
              <a:sym typeface="Arial"/>
            </a:endParaRPr>
          </a:p>
        </p:txBody>
      </p:sp>
      <p:sp>
        <p:nvSpPr>
          <p:cNvPr id="2" name="Rectangle: Rounded Corners 95">
            <a:extLst>
              <a:ext uri="{FF2B5EF4-FFF2-40B4-BE49-F238E27FC236}">
                <a16:creationId xmlns:a16="http://schemas.microsoft.com/office/drawing/2014/main" id="{31E48D84-0E2B-E4B7-2C3E-A482A2F4A4F7}"/>
              </a:ext>
            </a:extLst>
          </p:cNvPr>
          <p:cNvSpPr/>
          <p:nvPr/>
        </p:nvSpPr>
        <p:spPr>
          <a:xfrm>
            <a:off x="3386778" y="5750920"/>
            <a:ext cx="5602533" cy="3132618"/>
          </a:xfrm>
          <a:prstGeom prst="roundRect">
            <a:avLst>
              <a:gd name="adj" fmla="val 7789"/>
            </a:avLst>
          </a:prstGeom>
          <a:solidFill>
            <a:schemeClr val="accent2">
              <a:alpha val="450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51118"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sym typeface="Manrope"/>
              </a:rPr>
              <a:t>Outputs show reasoning, not just results</a:t>
            </a:r>
            <a:endParaRPr kumimoji="0" lang="en-US" sz="3600" b="1" i="0" u="none" strike="noStrike" kern="0" cap="none" spc="0" normalizeH="0" baseline="0" noProof="0">
              <a:ln>
                <a:noFill/>
              </a:ln>
              <a:solidFill>
                <a:srgbClr val="ECF4FF"/>
              </a:solidFill>
              <a:effectLst/>
              <a:uLnTx/>
              <a:uFillTx/>
              <a:latin typeface="Inter" panose="02000503000000020004" pitchFamily="2" charset="0"/>
              <a:ea typeface="Inter" panose="02000503000000020004" pitchFamily="2" charset="0"/>
              <a:cs typeface="Poppins" panose="00000500000000000000" pitchFamily="2" charset="0"/>
              <a:sym typeface="Plus Jakarta Sans Regular Regular"/>
            </a:endParaRPr>
          </a:p>
        </p:txBody>
      </p:sp>
      <p:sp>
        <p:nvSpPr>
          <p:cNvPr id="4" name="Rounded Rectangle">
            <a:extLst>
              <a:ext uri="{FF2B5EF4-FFF2-40B4-BE49-F238E27FC236}">
                <a16:creationId xmlns:a16="http://schemas.microsoft.com/office/drawing/2014/main" id="{7548F71C-AA5B-A64A-260A-B4DEB8022D35}"/>
              </a:ext>
            </a:extLst>
          </p:cNvPr>
          <p:cNvSpPr/>
          <p:nvPr/>
        </p:nvSpPr>
        <p:spPr>
          <a:xfrm>
            <a:off x="12909763" y="9443783"/>
            <a:ext cx="5602537" cy="3125108"/>
          </a:xfrm>
          <a:prstGeom prst="roundRect">
            <a:avLst>
              <a:gd name="adj" fmla="val 7634"/>
            </a:avLst>
          </a:prstGeom>
          <a:solidFill>
            <a:srgbClr val="83A4FF"/>
          </a:solidFill>
          <a:ln w="12700">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2000" b="1">
                <a:solidFill>
                  <a:srgbClr val="FDFDFD"/>
                </a:solidFill>
                <a:latin typeface="Arial"/>
                <a:ea typeface="Arial"/>
                <a:cs typeface="Arial"/>
                <a:sym typeface="Arial"/>
              </a:defRPr>
            </a:pPr>
            <a:r>
              <a:rPr kumimoji="0" lang="en-US" sz="360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Arial"/>
                <a:sym typeface="Manrope"/>
              </a:rPr>
              <a:t>Oversight is </a:t>
            </a:r>
          </a:p>
          <a:p>
            <a:pPr marL="0" marR="0" lvl="0" indent="0" algn="ctr" defTabSz="914400" rtl="0" eaLnBrk="1" fontAlgn="auto" latinLnBrk="0" hangingPunct="0">
              <a:lnSpc>
                <a:spcPct val="100000"/>
              </a:lnSpc>
              <a:spcBef>
                <a:spcPts val="0"/>
              </a:spcBef>
              <a:spcAft>
                <a:spcPts val="0"/>
              </a:spcAft>
              <a:buClrTx/>
              <a:buSzTx/>
              <a:buFontTx/>
              <a:buNone/>
              <a:tabLst/>
              <a:defRPr sz="2000" b="1">
                <a:solidFill>
                  <a:srgbClr val="FDFDFD"/>
                </a:solidFill>
                <a:latin typeface="Arial"/>
                <a:ea typeface="Arial"/>
                <a:cs typeface="Arial"/>
                <a:sym typeface="Arial"/>
              </a:defRPr>
            </a:pPr>
            <a:r>
              <a:rPr kumimoji="0" lang="en-US" sz="360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Arial"/>
                <a:sym typeface="Manrope"/>
              </a:rPr>
              <a:t>preserved</a:t>
            </a:r>
            <a:endParaRPr kumimoji="0" lang="en-IE" sz="2400" i="0" u="none" strike="noStrike" kern="0" cap="none" spc="0" normalizeH="0" baseline="0" noProof="0">
              <a:ln>
                <a:noFill/>
              </a:ln>
              <a:solidFill>
                <a:srgbClr val="688AFF"/>
              </a:solidFill>
              <a:effectLst/>
              <a:uLnTx/>
              <a:uFillTx/>
              <a:latin typeface="Inter" panose="02000503000000020004" pitchFamily="2" charset="0"/>
              <a:ea typeface="Inter" panose="02000503000000020004" pitchFamily="2" charset="0"/>
              <a:cs typeface="Arial"/>
              <a:sym typeface="Arial"/>
            </a:endParaRPr>
          </a:p>
        </p:txBody>
      </p:sp>
      <p:sp>
        <p:nvSpPr>
          <p:cNvPr id="6" name="We'll explore how Sparkvision's eco-friendly linens, biodegradable toiletries, energy-efficient lighting, and water-saving fixtures can help hospitality.">
            <a:extLst>
              <a:ext uri="{FF2B5EF4-FFF2-40B4-BE49-F238E27FC236}">
                <a16:creationId xmlns:a16="http://schemas.microsoft.com/office/drawing/2014/main" id="{F799BB29-B7A6-EB01-133F-CF08226431C9}"/>
              </a:ext>
            </a:extLst>
          </p:cNvPr>
          <p:cNvSpPr txBox="1"/>
          <p:nvPr/>
        </p:nvSpPr>
        <p:spPr>
          <a:xfrm>
            <a:off x="742699" y="2029236"/>
            <a:ext cx="24661717" cy="12105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7200" b="1" spc="0" dirty="0">
                <a:solidFill>
                  <a:srgbClr val="FFFFFF"/>
                </a:solidFill>
                <a:latin typeface="Inter SemiBold" panose="02000503000000020004" pitchFamily="2" charset="0"/>
                <a:ea typeface="Inter SemiBold" panose="02000503000000020004" pitchFamily="2" charset="0"/>
              </a:rPr>
              <a:t>Managing explainability</a:t>
            </a:r>
          </a:p>
        </p:txBody>
      </p:sp>
      <p:sp>
        <p:nvSpPr>
          <p:cNvPr id="7" name="We'll explore how Sparkvision's eco-friendly linens, biodegradable toiletries, energy-efficient lighting, and water-saving fixtures can help hospitality.">
            <a:extLst>
              <a:ext uri="{FF2B5EF4-FFF2-40B4-BE49-F238E27FC236}">
                <a16:creationId xmlns:a16="http://schemas.microsoft.com/office/drawing/2014/main" id="{0B5A0D33-382E-379E-C3BB-BB6A8E2A9BE4}"/>
              </a:ext>
            </a:extLst>
          </p:cNvPr>
          <p:cNvSpPr txBox="1"/>
          <p:nvPr/>
        </p:nvSpPr>
        <p:spPr>
          <a:xfrm>
            <a:off x="7712837" y="4293368"/>
            <a:ext cx="8958326" cy="789960"/>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lang="en-US" sz="900" b="0" i="0" u="none" strike="noStrike" cap="none" spc="0" normalizeH="0" baseline="0">
                <a:ln>
                  <a:noFill/>
                </a:ln>
                <a:solidFill>
                  <a:srgbClr val="000000"/>
                </a:solidFill>
                <a:effectLst/>
                <a:uFillTx/>
              </a:defRPr>
            </a:defPPr>
            <a:lvl1pPr marL="0" marR="0" indent="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1pPr>
            <a:lvl2pPr marL="0" marR="0" indent="2286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2pPr>
            <a:lvl3pPr marL="0" marR="0" indent="4572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3pPr>
            <a:lvl4pPr marL="0" marR="0" indent="6858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4pPr>
            <a:lvl5pPr marL="0" marR="0" indent="9144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5pPr>
            <a:lvl6pPr marL="0" marR="0" indent="11430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6pPr>
            <a:lvl7pPr marL="0" marR="0" indent="13716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7pPr>
            <a:lvl8pPr marL="0" marR="0" indent="16002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8pPr>
            <a:lvl9pPr marL="0" marR="0" indent="18288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9pPr>
          </a:lstStyle>
          <a:p>
            <a:pPr marL="0" marR="0" lvl="0" indent="0" algn="l" defTabSz="1625559" rtl="0" eaLnBrk="1" fontAlgn="auto" latinLnBrk="0" hangingPunct="0">
              <a:lnSpc>
                <a:spcPct val="100000"/>
              </a:lnSpc>
              <a:spcBef>
                <a:spcPts val="0"/>
              </a:spcBef>
              <a:spcAft>
                <a:spcPts val="0"/>
              </a:spcAft>
              <a:buClrTx/>
              <a:buSzTx/>
              <a:buFontTx/>
              <a:buNone/>
              <a:tabLst/>
              <a:defRPr/>
            </a:pPr>
            <a:r>
              <a:rPr kumimoji="0" lang="en-GB" sz="4800" b="1" i="0" u="none" strike="noStrike" kern="0" cap="none" spc="0" normalizeH="0" baseline="0" noProof="0">
                <a:ln>
                  <a:noFill/>
                </a:ln>
                <a:solidFill>
                  <a:schemeClr val="accent2"/>
                </a:solidFill>
                <a:effectLst/>
                <a:uLnTx/>
                <a:uFillTx/>
                <a:latin typeface="Inter" panose="02000503000000020004" pitchFamily="2" charset="0"/>
                <a:ea typeface="Inter" panose="02000503000000020004" pitchFamily="2" charset="0"/>
                <a:sym typeface="Plus Jakarta Sans Regular Regular"/>
              </a:rPr>
              <a:t>AI becomes defensible when</a:t>
            </a:r>
            <a:endParaRPr kumimoji="0" sz="4800" b="1" i="0" u="none" strike="noStrike" kern="0" cap="none" spc="-170" normalizeH="0" baseline="0" noProof="0">
              <a:ln>
                <a:noFill/>
              </a:ln>
              <a:solidFill>
                <a:schemeClr val="accent2"/>
              </a:solidFill>
              <a:effectLst/>
              <a:uLnTx/>
              <a:uFillTx/>
              <a:latin typeface="Inter" panose="02000503000000020004" pitchFamily="2" charset="0"/>
              <a:ea typeface="Inter" panose="02000503000000020004" pitchFamily="2" charset="0"/>
              <a:sym typeface="Plus Jakarta Sans Regular Regular"/>
            </a:endParaRPr>
          </a:p>
        </p:txBody>
      </p:sp>
    </p:spTree>
    <p:extLst>
      <p:ext uri="{BB962C8B-B14F-4D97-AF65-F5344CB8AC3E}">
        <p14:creationId xmlns:p14="http://schemas.microsoft.com/office/powerpoint/2010/main" val="303150406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4CB283-BBC2-F9BA-19AB-953669855267}"/>
            </a:ext>
          </a:extLst>
        </p:cNvPr>
        <p:cNvGrpSpPr/>
        <p:nvPr/>
      </p:nvGrpSpPr>
      <p:grpSpPr>
        <a:xfrm>
          <a:off x="0" y="0"/>
          <a:ext cx="0" cy="0"/>
          <a:chOff x="0" y="0"/>
          <a:chExt cx="0" cy="0"/>
        </a:xfrm>
      </p:grpSpPr>
      <p:sp>
        <p:nvSpPr>
          <p:cNvPr id="10" name="Rounded Rectangle">
            <a:extLst>
              <a:ext uri="{FF2B5EF4-FFF2-40B4-BE49-F238E27FC236}">
                <a16:creationId xmlns:a16="http://schemas.microsoft.com/office/drawing/2014/main" id="{E02A02DA-2970-E101-6A4F-1C8AB3828D76}"/>
              </a:ext>
            </a:extLst>
          </p:cNvPr>
          <p:cNvSpPr/>
          <p:nvPr/>
        </p:nvSpPr>
        <p:spPr>
          <a:xfrm>
            <a:off x="742699" y="5365083"/>
            <a:ext cx="12220266" cy="7126940"/>
          </a:xfrm>
          <a:prstGeom prst="roundRect">
            <a:avLst>
              <a:gd name="adj" fmla="val 7634"/>
            </a:avLst>
          </a:prstGeom>
          <a:solidFill>
            <a:srgbClr val="83A4FF"/>
          </a:solidFill>
          <a:ln w="12700">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2000" b="1">
                <a:solidFill>
                  <a:srgbClr val="FDFDFD"/>
                </a:solidFill>
                <a:latin typeface="Arial"/>
                <a:ea typeface="Arial"/>
                <a:cs typeface="Arial"/>
                <a:sym typeface="Arial"/>
              </a:defRPr>
            </a:pPr>
            <a:endParaRPr kumimoji="0" lang="en-IE" sz="3600" i="0" u="none" strike="noStrike" kern="0" cap="none" spc="0" normalizeH="0" baseline="0" noProof="0">
              <a:ln>
                <a:noFill/>
              </a:ln>
              <a:solidFill>
                <a:srgbClr val="688AFF"/>
              </a:solidFill>
              <a:effectLst/>
              <a:uLnTx/>
              <a:uFillTx/>
              <a:latin typeface="Inter" panose="02000503000000020004" pitchFamily="2" charset="0"/>
              <a:ea typeface="Inter" panose="02000503000000020004" pitchFamily="2" charset="0"/>
              <a:cs typeface="Arial"/>
              <a:sym typeface="Arial"/>
            </a:endParaRPr>
          </a:p>
        </p:txBody>
      </p:sp>
      <p:sp>
        <p:nvSpPr>
          <p:cNvPr id="25" name="We'll explore how Sparkvision's eco-friendly linens, biodegradable toiletries, energy-efficient lighting, and water-saving fixtures can help hospitality.">
            <a:extLst>
              <a:ext uri="{FF2B5EF4-FFF2-40B4-BE49-F238E27FC236}">
                <a16:creationId xmlns:a16="http://schemas.microsoft.com/office/drawing/2014/main" id="{ECFA656C-5CE8-3DF1-E2AC-832F0B4BD84C}"/>
              </a:ext>
            </a:extLst>
          </p:cNvPr>
          <p:cNvSpPr txBox="1"/>
          <p:nvPr/>
        </p:nvSpPr>
        <p:spPr>
          <a:xfrm>
            <a:off x="742699" y="2029236"/>
            <a:ext cx="24661717" cy="12105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7200" b="1" spc="0" dirty="0">
                <a:solidFill>
                  <a:srgbClr val="162C5E"/>
                </a:solidFill>
                <a:latin typeface="Inter SemiBold" panose="02000503000000020004" pitchFamily="2" charset="0"/>
                <a:ea typeface="Inter SemiBold" panose="02000503000000020004" pitchFamily="2" charset="0"/>
              </a:rPr>
              <a:t>Who is responsible if it is wrong?</a:t>
            </a:r>
          </a:p>
        </p:txBody>
      </p:sp>
      <p:pic>
        <p:nvPicPr>
          <p:cNvPr id="4" name="Picture 3" descr="A blue letters on a black background&#10;&#10;AI-generated content may be incorrect.">
            <a:hlinkClick r:id="rId3"/>
            <a:extLst>
              <a:ext uri="{FF2B5EF4-FFF2-40B4-BE49-F238E27FC236}">
                <a16:creationId xmlns:a16="http://schemas.microsoft.com/office/drawing/2014/main" id="{2DDC8C28-3C32-B151-0596-47EE3F2865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00" y="811708"/>
            <a:ext cx="1357092" cy="678546"/>
          </a:xfrm>
          <a:prstGeom prst="rect">
            <a:avLst/>
          </a:prstGeom>
        </p:spPr>
      </p:pic>
      <p:sp>
        <p:nvSpPr>
          <p:cNvPr id="6" name="TextBox 5">
            <a:extLst>
              <a:ext uri="{FF2B5EF4-FFF2-40B4-BE49-F238E27FC236}">
                <a16:creationId xmlns:a16="http://schemas.microsoft.com/office/drawing/2014/main" id="{83F2159B-A85B-A256-A571-9547A223BE11}"/>
              </a:ext>
            </a:extLst>
          </p:cNvPr>
          <p:cNvSpPr txBox="1"/>
          <p:nvPr/>
        </p:nvSpPr>
        <p:spPr>
          <a:xfrm>
            <a:off x="1740074" y="6168823"/>
            <a:ext cx="10225515" cy="5519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4400" dirty="0">
                <a:solidFill>
                  <a:schemeClr val="accent2"/>
                </a:solidFill>
                <a:latin typeface="Inter" panose="02000503000000020004" pitchFamily="2" charset="0"/>
                <a:ea typeface="Inter" panose="02000503000000020004" pitchFamily="2" charset="0"/>
              </a:rPr>
              <a:t>AI does not carry legal accountability. </a:t>
            </a:r>
          </a:p>
          <a:p>
            <a:endParaRPr lang="en-US" sz="4400" dirty="0">
              <a:solidFill>
                <a:schemeClr val="accent2"/>
              </a:solidFill>
              <a:latin typeface="Inter" panose="02000503000000020004" pitchFamily="2" charset="0"/>
              <a:ea typeface="Inter" panose="02000503000000020004" pitchFamily="2" charset="0"/>
            </a:endParaRPr>
          </a:p>
          <a:p>
            <a:r>
              <a:rPr lang="en-US" sz="4400" dirty="0">
                <a:solidFill>
                  <a:schemeClr val="accent2"/>
                </a:solidFill>
                <a:latin typeface="Inter" panose="02000503000000020004" pitchFamily="2" charset="0"/>
                <a:ea typeface="Inter" panose="02000503000000020004" pitchFamily="2" charset="0"/>
              </a:rPr>
              <a:t>Finance leaders do. </a:t>
            </a:r>
          </a:p>
          <a:p>
            <a:endParaRPr lang="en-US" sz="4400" dirty="0">
              <a:solidFill>
                <a:schemeClr val="accent2"/>
              </a:solidFill>
              <a:latin typeface="Inter" panose="02000503000000020004" pitchFamily="2" charset="0"/>
              <a:ea typeface="Inter" panose="02000503000000020004" pitchFamily="2" charset="0"/>
            </a:endParaRPr>
          </a:p>
          <a:p>
            <a:r>
              <a:rPr lang="en-US" sz="4400" dirty="0">
                <a:solidFill>
                  <a:schemeClr val="accent2"/>
                </a:solidFill>
                <a:latin typeface="Inter" panose="02000503000000020004" pitchFamily="2" charset="0"/>
                <a:ea typeface="Inter" panose="02000503000000020004" pitchFamily="2" charset="0"/>
              </a:rPr>
              <a:t>Charity finance is stewardship. </a:t>
            </a:r>
          </a:p>
          <a:p>
            <a:endParaRPr lang="en-US" sz="4400" dirty="0">
              <a:solidFill>
                <a:schemeClr val="accent2"/>
              </a:solidFill>
              <a:latin typeface="Inter" panose="02000503000000020004" pitchFamily="2" charset="0"/>
              <a:ea typeface="Inter" panose="02000503000000020004" pitchFamily="2" charset="0"/>
            </a:endParaRPr>
          </a:p>
          <a:p>
            <a:r>
              <a:rPr lang="en-US" sz="4400" b="1" dirty="0">
                <a:solidFill>
                  <a:srgbClr val="FFFFFF"/>
                </a:solidFill>
                <a:latin typeface="Inter" panose="02000503000000020004" pitchFamily="2" charset="0"/>
                <a:ea typeface="Inter" panose="02000503000000020004" pitchFamily="2" charset="0"/>
              </a:rPr>
              <a:t>AI must support professional responsibility - not dilute it. </a:t>
            </a:r>
          </a:p>
        </p:txBody>
      </p:sp>
      <p:pic>
        <p:nvPicPr>
          <p:cNvPr id="7" name="Picture 6">
            <a:extLst>
              <a:ext uri="{FF2B5EF4-FFF2-40B4-BE49-F238E27FC236}">
                <a16:creationId xmlns:a16="http://schemas.microsoft.com/office/drawing/2014/main" id="{4C205464-CC60-1EB2-3DAA-7E0AF379765F}"/>
              </a:ext>
            </a:extLst>
          </p:cNvPr>
          <p:cNvPicPr>
            <a:picLocks noChangeAspect="1"/>
          </p:cNvPicPr>
          <p:nvPr/>
        </p:nvPicPr>
        <p:blipFill>
          <a:blip r:embed="rId5"/>
          <a:stretch>
            <a:fillRect/>
          </a:stretch>
        </p:blipFill>
        <p:spPr>
          <a:xfrm>
            <a:off x="13544019" y="4192725"/>
            <a:ext cx="10633513" cy="9471656"/>
          </a:xfrm>
          <a:prstGeom prst="rect">
            <a:avLst/>
          </a:prstGeom>
        </p:spPr>
      </p:pic>
    </p:spTree>
    <p:extLst>
      <p:ext uri="{BB962C8B-B14F-4D97-AF65-F5344CB8AC3E}">
        <p14:creationId xmlns:p14="http://schemas.microsoft.com/office/powerpoint/2010/main" val="220403437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908501B7-A96D-F560-3DCC-23CE7358A4F5}"/>
            </a:ext>
          </a:extLst>
        </p:cNvPr>
        <p:cNvGrpSpPr/>
        <p:nvPr/>
      </p:nvGrpSpPr>
      <p:grpSpPr>
        <a:xfrm>
          <a:off x="0" y="0"/>
          <a:ext cx="0" cy="0"/>
          <a:chOff x="0" y="0"/>
          <a:chExt cx="0" cy="0"/>
        </a:xfrm>
      </p:grpSpPr>
      <p:sp>
        <p:nvSpPr>
          <p:cNvPr id="2" name="Rectangle: Rounded Corners 95">
            <a:extLst>
              <a:ext uri="{FF2B5EF4-FFF2-40B4-BE49-F238E27FC236}">
                <a16:creationId xmlns:a16="http://schemas.microsoft.com/office/drawing/2014/main" id="{88E0AF55-E24F-981C-CFF6-4734FE868121}"/>
              </a:ext>
            </a:extLst>
          </p:cNvPr>
          <p:cNvSpPr/>
          <p:nvPr/>
        </p:nvSpPr>
        <p:spPr>
          <a:xfrm>
            <a:off x="5596151" y="5855859"/>
            <a:ext cx="6246282" cy="3148677"/>
          </a:xfrm>
          <a:prstGeom prst="roundRect">
            <a:avLst>
              <a:gd name="adj" fmla="val 7789"/>
            </a:avLst>
          </a:prstGeom>
          <a:solidFill>
            <a:schemeClr val="accent2">
              <a:alpha val="450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br>
              <a:rPr lang="en-US" sz="4000" b="1">
                <a:solidFill>
                  <a:srgbClr val="FFFFFF"/>
                </a:solidFill>
                <a:latin typeface="Inter SemiBold" panose="02000503000000020004" pitchFamily="2" charset="0"/>
                <a:sym typeface="Manrope"/>
              </a:rPr>
            </a:br>
            <a:endParaRPr lang="en-US" sz="4000">
              <a:solidFill>
                <a:srgbClr val="ECF4FF"/>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C1552F02-D20E-4F11-6EF8-EAB77FD885CB}"/>
              </a:ext>
            </a:extLst>
          </p:cNvPr>
          <p:cNvSpPr txBox="1"/>
          <p:nvPr/>
        </p:nvSpPr>
        <p:spPr>
          <a:xfrm>
            <a:off x="5970782" y="6835162"/>
            <a:ext cx="5602534" cy="1190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01600" tIns="101600" rIns="101600" bIns="101600" spcCol="38100" anchor="ctr">
            <a:spAutoFit/>
          </a:bodyPr>
          <a:lstStyle/>
          <a:p>
            <a:pPr algn="ctr" defTabSz="6502236">
              <a:defRPr/>
            </a:pPr>
            <a:r>
              <a:rPr lang="en-US" sz="3200" kern="1200">
                <a:solidFill>
                  <a:srgbClr val="FFFFFF"/>
                </a:solidFill>
                <a:latin typeface="Inter" panose="02000503000000020004" pitchFamily="2" charset="0"/>
                <a:ea typeface="Inter" panose="02000503000000020004" pitchFamily="2" charset="0"/>
                <a:cs typeface="+mn-cs"/>
              </a:rPr>
              <a:t>Clear ownership of AI-assisted decisions </a:t>
            </a:r>
          </a:p>
        </p:txBody>
      </p:sp>
      <p:pic>
        <p:nvPicPr>
          <p:cNvPr id="5" name="Picture 4" descr="A blue and white letter on a black background&#10;&#10;AI-generated content may be incorrect.">
            <a:hlinkClick r:id="rId4"/>
            <a:extLst>
              <a:ext uri="{FF2B5EF4-FFF2-40B4-BE49-F238E27FC236}">
                <a16:creationId xmlns:a16="http://schemas.microsoft.com/office/drawing/2014/main" id="{DF521B1B-73CE-075C-F757-80CDCA62862B}"/>
              </a:ext>
            </a:extLst>
          </p:cNvPr>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Effect>
                      <a14:brightnessContrast bright="-1000" contrast="38000"/>
                    </a14:imgEffect>
                  </a14:imgLayer>
                </a14:imgProps>
              </a:ext>
            </a:extLst>
          </a:blip>
          <a:stretch>
            <a:fillRect/>
          </a:stretch>
        </p:blipFill>
        <p:spPr>
          <a:xfrm>
            <a:off x="742700" y="811708"/>
            <a:ext cx="1357092" cy="678546"/>
          </a:xfrm>
          <a:prstGeom prst="rect">
            <a:avLst/>
          </a:prstGeom>
          <a:ln>
            <a:solidFill>
              <a:srgbClr val="4472C4"/>
            </a:solidFill>
          </a:ln>
          <a:effectLst>
            <a:outerShdw blurRad="927100">
              <a:srgbClr val="0028B3">
                <a:alpha val="63000"/>
              </a:srgbClr>
            </a:outerShdw>
          </a:effectLst>
        </p:spPr>
      </p:pic>
      <p:sp>
        <p:nvSpPr>
          <p:cNvPr id="13" name="We'll explore how Sparkvision's eco-friendly linens, biodegradable toiletries, energy-efficient lighting, and water-saving fixtures can help hospitality.">
            <a:extLst>
              <a:ext uri="{FF2B5EF4-FFF2-40B4-BE49-F238E27FC236}">
                <a16:creationId xmlns:a16="http://schemas.microsoft.com/office/drawing/2014/main" id="{87A9903F-7043-FDED-1EF4-F033FCC0F39D}"/>
              </a:ext>
            </a:extLst>
          </p:cNvPr>
          <p:cNvSpPr txBox="1"/>
          <p:nvPr/>
        </p:nvSpPr>
        <p:spPr>
          <a:xfrm>
            <a:off x="742699" y="2029236"/>
            <a:ext cx="24661717" cy="12105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7200" b="1" spc="0" dirty="0">
                <a:solidFill>
                  <a:srgbClr val="FFFFFF"/>
                </a:solidFill>
                <a:latin typeface="Inter SemiBold" panose="02000503000000020004" pitchFamily="2" charset="0"/>
                <a:ea typeface="Inter SemiBold" panose="02000503000000020004" pitchFamily="2" charset="0"/>
              </a:rPr>
              <a:t>Managing accountability </a:t>
            </a:r>
          </a:p>
        </p:txBody>
      </p:sp>
      <p:sp>
        <p:nvSpPr>
          <p:cNvPr id="22" name="Rounded Rectangle">
            <a:extLst>
              <a:ext uri="{FF2B5EF4-FFF2-40B4-BE49-F238E27FC236}">
                <a16:creationId xmlns:a16="http://schemas.microsoft.com/office/drawing/2014/main" id="{9979A284-D28F-2A5F-1E5C-FC02DAE04A4B}"/>
              </a:ext>
            </a:extLst>
          </p:cNvPr>
          <p:cNvSpPr/>
          <p:nvPr/>
        </p:nvSpPr>
        <p:spPr>
          <a:xfrm>
            <a:off x="12436055" y="5855859"/>
            <a:ext cx="6140768" cy="3148677"/>
          </a:xfrm>
          <a:prstGeom prst="roundRect">
            <a:avLst>
              <a:gd name="adj" fmla="val 7634"/>
            </a:avLst>
          </a:prstGeom>
          <a:solidFill>
            <a:srgbClr val="83A4FF"/>
          </a:solidFill>
          <a:ln w="12700">
            <a:miter lim="400000"/>
          </a:ln>
        </p:spPr>
        <p:txBody>
          <a:bodyPr lIns="0" tIns="0" rIns="0" bIns="0" anchor="ctr"/>
          <a:lstStyle/>
          <a:p>
            <a:pPr algn="ctr" defTabSz="914400">
              <a:defRPr sz="2000" b="1">
                <a:solidFill>
                  <a:srgbClr val="FDFDFD"/>
                </a:solidFill>
                <a:latin typeface="Arial"/>
                <a:ea typeface="Arial"/>
                <a:cs typeface="Arial"/>
                <a:sym typeface="Arial"/>
              </a:defRPr>
            </a:pPr>
            <a:endParaRPr lang="en-IE" sz="2800" b="1">
              <a:solidFill>
                <a:srgbClr val="688AFF"/>
              </a:solidFill>
              <a:latin typeface="Arial"/>
              <a:ea typeface="Arial"/>
              <a:cs typeface="Arial"/>
              <a:sym typeface="Arial"/>
            </a:endParaRPr>
          </a:p>
        </p:txBody>
      </p:sp>
      <p:sp>
        <p:nvSpPr>
          <p:cNvPr id="3" name="We'll explore how Sparkvision's eco-friendly linens, biodegradable toiletries, energy-efficient lighting, and water-saving fixtures can help hospitality.">
            <a:extLst>
              <a:ext uri="{FF2B5EF4-FFF2-40B4-BE49-F238E27FC236}">
                <a16:creationId xmlns:a16="http://schemas.microsoft.com/office/drawing/2014/main" id="{5229311E-58A9-B41A-18D7-AF28682ED6D4}"/>
              </a:ext>
            </a:extLst>
          </p:cNvPr>
          <p:cNvSpPr txBox="1"/>
          <p:nvPr/>
        </p:nvSpPr>
        <p:spPr>
          <a:xfrm>
            <a:off x="7261412" y="4129778"/>
            <a:ext cx="9861176" cy="789960"/>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lang="en-US" sz="900" b="0" i="0" u="none" strike="noStrike" cap="none" spc="0" normalizeH="0" baseline="0">
                <a:ln>
                  <a:noFill/>
                </a:ln>
                <a:solidFill>
                  <a:srgbClr val="000000"/>
                </a:solidFill>
                <a:effectLst/>
                <a:uFillTx/>
              </a:defRPr>
            </a:defPPr>
            <a:lvl1pPr marL="0" marR="0" indent="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1pPr>
            <a:lvl2pPr marL="0" marR="0" indent="2286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2pPr>
            <a:lvl3pPr marL="0" marR="0" indent="4572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3pPr>
            <a:lvl4pPr marL="0" marR="0" indent="6858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4pPr>
            <a:lvl5pPr marL="0" marR="0" indent="9144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5pPr>
            <a:lvl6pPr marL="0" marR="0" indent="11430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6pPr>
            <a:lvl7pPr marL="0" marR="0" indent="13716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7pPr>
            <a:lvl8pPr marL="0" marR="0" indent="16002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8pPr>
            <a:lvl9pPr marL="0" marR="0" indent="18288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9pPr>
          </a:lstStyle>
          <a:p>
            <a:pPr marL="0" marR="0" lvl="0" indent="0" algn="l" defTabSz="1625559" rtl="0" eaLnBrk="1" fontAlgn="auto" latinLnBrk="0" hangingPunct="0">
              <a:lnSpc>
                <a:spcPct val="100000"/>
              </a:lnSpc>
              <a:spcBef>
                <a:spcPts val="0"/>
              </a:spcBef>
              <a:spcAft>
                <a:spcPts val="0"/>
              </a:spcAft>
              <a:buClrTx/>
              <a:buSzTx/>
              <a:buFontTx/>
              <a:buNone/>
              <a:tabLst/>
              <a:defRPr/>
            </a:pPr>
            <a:r>
              <a:rPr kumimoji="0" lang="en-GB" sz="4800" b="1" i="0" u="none" strike="noStrike" kern="0" cap="none" spc="0" normalizeH="0" baseline="0" noProof="0">
                <a:ln>
                  <a:noFill/>
                </a:ln>
                <a:solidFill>
                  <a:schemeClr val="accent2"/>
                </a:solidFill>
                <a:effectLst/>
                <a:uLnTx/>
                <a:uFillTx/>
                <a:latin typeface="Inter" panose="02000503000000020004" pitchFamily="2" charset="0"/>
                <a:ea typeface="Inter" panose="02000503000000020004" pitchFamily="2" charset="0"/>
                <a:sym typeface="Plus Jakarta Sans Regular Regular"/>
              </a:rPr>
              <a:t>Governed AI, not autonomous AI</a:t>
            </a:r>
            <a:endParaRPr kumimoji="0" sz="4800" b="1" i="0" u="none" strike="noStrike" kern="0" cap="none" spc="-170" normalizeH="0" baseline="0" noProof="0">
              <a:ln>
                <a:noFill/>
              </a:ln>
              <a:solidFill>
                <a:schemeClr val="accent2"/>
              </a:solidFill>
              <a:effectLst/>
              <a:uLnTx/>
              <a:uFillTx/>
              <a:latin typeface="Inter" panose="02000503000000020004" pitchFamily="2" charset="0"/>
              <a:ea typeface="Inter" panose="02000503000000020004" pitchFamily="2" charset="0"/>
              <a:sym typeface="Plus Jakarta Sans Regular Regular"/>
            </a:endParaRPr>
          </a:p>
        </p:txBody>
      </p:sp>
      <p:sp>
        <p:nvSpPr>
          <p:cNvPr id="4" name="Rounded Rectangle">
            <a:extLst>
              <a:ext uri="{FF2B5EF4-FFF2-40B4-BE49-F238E27FC236}">
                <a16:creationId xmlns:a16="http://schemas.microsoft.com/office/drawing/2014/main" id="{1FA2507B-EDB5-6512-5814-F9EA91CF8A48}"/>
              </a:ext>
            </a:extLst>
          </p:cNvPr>
          <p:cNvSpPr/>
          <p:nvPr/>
        </p:nvSpPr>
        <p:spPr>
          <a:xfrm>
            <a:off x="5701665" y="9609058"/>
            <a:ext cx="6140768" cy="3148677"/>
          </a:xfrm>
          <a:prstGeom prst="roundRect">
            <a:avLst>
              <a:gd name="adj" fmla="val 7634"/>
            </a:avLst>
          </a:prstGeom>
          <a:solidFill>
            <a:srgbClr val="83A4FF"/>
          </a:solidFill>
          <a:ln w="12700">
            <a:miter lim="400000"/>
          </a:ln>
        </p:spPr>
        <p:txBody>
          <a:bodyPr lIns="0" tIns="0" rIns="0" bIns="0" anchor="ctr"/>
          <a:lstStyle/>
          <a:p>
            <a:pPr algn="ctr" defTabSz="914400">
              <a:defRPr sz="2000" b="1">
                <a:solidFill>
                  <a:srgbClr val="FDFDFD"/>
                </a:solidFill>
                <a:latin typeface="Arial"/>
                <a:ea typeface="Arial"/>
                <a:cs typeface="Arial"/>
                <a:sym typeface="Arial"/>
              </a:defRPr>
            </a:pPr>
            <a:endParaRPr lang="en-IE" sz="2800" b="1">
              <a:solidFill>
                <a:srgbClr val="688AFF"/>
              </a:solidFill>
              <a:latin typeface="Arial"/>
              <a:ea typeface="Arial"/>
              <a:cs typeface="Arial"/>
              <a:sym typeface="Arial"/>
            </a:endParaRPr>
          </a:p>
        </p:txBody>
      </p:sp>
      <p:sp>
        <p:nvSpPr>
          <p:cNvPr id="7" name="Rectangle: Rounded Corners 95">
            <a:extLst>
              <a:ext uri="{FF2B5EF4-FFF2-40B4-BE49-F238E27FC236}">
                <a16:creationId xmlns:a16="http://schemas.microsoft.com/office/drawing/2014/main" id="{08A11744-E120-8947-D9D9-02CCCA6B7640}"/>
              </a:ext>
            </a:extLst>
          </p:cNvPr>
          <p:cNvSpPr/>
          <p:nvPr/>
        </p:nvSpPr>
        <p:spPr>
          <a:xfrm>
            <a:off x="12436055" y="9609059"/>
            <a:ext cx="6246282" cy="3148677"/>
          </a:xfrm>
          <a:prstGeom prst="roundRect">
            <a:avLst>
              <a:gd name="adj" fmla="val 7789"/>
            </a:avLst>
          </a:prstGeom>
          <a:solidFill>
            <a:schemeClr val="accent2">
              <a:alpha val="450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br>
              <a:rPr lang="en-US" sz="4000" b="1">
                <a:solidFill>
                  <a:srgbClr val="FFFFFF"/>
                </a:solidFill>
                <a:latin typeface="Inter SemiBold" panose="02000503000000020004" pitchFamily="2" charset="0"/>
                <a:sym typeface="Manrope"/>
              </a:rPr>
            </a:br>
            <a:endParaRPr lang="en-US" sz="4000">
              <a:solidFill>
                <a:srgbClr val="ECF4FF"/>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ED7A2AEB-0EA3-D142-5C69-68578269A229}"/>
              </a:ext>
            </a:extLst>
          </p:cNvPr>
          <p:cNvSpPr txBox="1"/>
          <p:nvPr/>
        </p:nvSpPr>
        <p:spPr>
          <a:xfrm>
            <a:off x="12705172" y="6858000"/>
            <a:ext cx="5602534" cy="1190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01600" tIns="101600" rIns="101600" bIns="101600" spcCol="38100" anchor="ctr">
            <a:spAutoFit/>
          </a:bodyPr>
          <a:lstStyle/>
          <a:p>
            <a:pPr algn="ctr" defTabSz="6502236">
              <a:defRPr/>
            </a:pPr>
            <a:r>
              <a:rPr lang="en-US" sz="3200" kern="1200">
                <a:solidFill>
                  <a:srgbClr val="FFFFFF"/>
                </a:solidFill>
                <a:latin typeface="Inter" panose="02000503000000020004" pitchFamily="2" charset="0"/>
                <a:ea typeface="Inter" panose="02000503000000020004" pitchFamily="2" charset="0"/>
                <a:cs typeface="+mn-cs"/>
              </a:rPr>
              <a:t>Defined escalation processes </a:t>
            </a:r>
          </a:p>
        </p:txBody>
      </p:sp>
      <p:sp>
        <p:nvSpPr>
          <p:cNvPr id="9" name="TextBox 8">
            <a:extLst>
              <a:ext uri="{FF2B5EF4-FFF2-40B4-BE49-F238E27FC236}">
                <a16:creationId xmlns:a16="http://schemas.microsoft.com/office/drawing/2014/main" id="{20285166-0748-E0B2-352F-F394AABC02AB}"/>
              </a:ext>
            </a:extLst>
          </p:cNvPr>
          <p:cNvSpPr txBox="1"/>
          <p:nvPr/>
        </p:nvSpPr>
        <p:spPr>
          <a:xfrm>
            <a:off x="5918025" y="10588361"/>
            <a:ext cx="5602534" cy="1190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01600" tIns="101600" rIns="101600" bIns="101600" spcCol="38100" anchor="ctr">
            <a:spAutoFit/>
          </a:bodyPr>
          <a:lstStyle/>
          <a:p>
            <a:pPr algn="ctr" defTabSz="6502236">
              <a:defRPr/>
            </a:pPr>
            <a:r>
              <a:rPr lang="en-US" sz="3200" kern="1200">
                <a:solidFill>
                  <a:srgbClr val="FFFFFF"/>
                </a:solidFill>
                <a:latin typeface="Inter" panose="02000503000000020004" pitchFamily="2" charset="0"/>
                <a:ea typeface="Inter" panose="02000503000000020004" pitchFamily="2" charset="0"/>
                <a:cs typeface="+mn-cs"/>
              </a:rPr>
              <a:t>Human approval authority retained </a:t>
            </a:r>
          </a:p>
        </p:txBody>
      </p:sp>
      <p:sp>
        <p:nvSpPr>
          <p:cNvPr id="10" name="TextBox 9">
            <a:extLst>
              <a:ext uri="{FF2B5EF4-FFF2-40B4-BE49-F238E27FC236}">
                <a16:creationId xmlns:a16="http://schemas.microsoft.com/office/drawing/2014/main" id="{09E72932-11C3-9819-2054-8BCA9314A370}"/>
              </a:ext>
            </a:extLst>
          </p:cNvPr>
          <p:cNvSpPr txBox="1"/>
          <p:nvPr/>
        </p:nvSpPr>
        <p:spPr>
          <a:xfrm>
            <a:off x="12757929" y="10588361"/>
            <a:ext cx="5602534" cy="11900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01600" tIns="101600" rIns="101600" bIns="101600" spcCol="38100" anchor="ctr">
            <a:spAutoFit/>
          </a:bodyPr>
          <a:lstStyle/>
          <a:p>
            <a:pPr algn="ctr" defTabSz="6502236">
              <a:defRPr/>
            </a:pPr>
            <a:r>
              <a:rPr lang="en-US" sz="3200" kern="1200">
                <a:solidFill>
                  <a:srgbClr val="FFFFFF"/>
                </a:solidFill>
                <a:latin typeface="Inter" panose="02000503000000020004" pitchFamily="2" charset="0"/>
                <a:ea typeface="Inter" panose="02000503000000020004" pitchFamily="2" charset="0"/>
                <a:cs typeface="+mn-cs"/>
              </a:rPr>
              <a:t>Governance frameworks established before scaling </a:t>
            </a:r>
          </a:p>
        </p:txBody>
      </p:sp>
    </p:spTree>
    <p:extLst>
      <p:ext uri="{BB962C8B-B14F-4D97-AF65-F5344CB8AC3E}">
        <p14:creationId xmlns:p14="http://schemas.microsoft.com/office/powerpoint/2010/main" val="258478977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D3D1B730-FA96-BD9C-02D1-DD53BA949070}"/>
            </a:ext>
          </a:extLst>
        </p:cNvPr>
        <p:cNvGrpSpPr/>
        <p:nvPr/>
      </p:nvGrpSpPr>
      <p:grpSpPr>
        <a:xfrm>
          <a:off x="0" y="0"/>
          <a:ext cx="0" cy="0"/>
          <a:chOff x="0" y="0"/>
          <a:chExt cx="0" cy="0"/>
        </a:xfrm>
      </p:grpSpPr>
      <p:sp>
        <p:nvSpPr>
          <p:cNvPr id="2" name="Rectangle: Rounded Corners 95">
            <a:extLst>
              <a:ext uri="{FF2B5EF4-FFF2-40B4-BE49-F238E27FC236}">
                <a16:creationId xmlns:a16="http://schemas.microsoft.com/office/drawing/2014/main" id="{D34F6A89-F4A8-D53F-431F-3CC3FAE88874}"/>
              </a:ext>
            </a:extLst>
          </p:cNvPr>
          <p:cNvSpPr/>
          <p:nvPr/>
        </p:nvSpPr>
        <p:spPr>
          <a:xfrm>
            <a:off x="914863" y="4579574"/>
            <a:ext cx="22563702" cy="8324718"/>
          </a:xfrm>
          <a:prstGeom prst="roundRect">
            <a:avLst>
              <a:gd name="adj" fmla="val 7789"/>
            </a:avLst>
          </a:prstGeom>
          <a:solidFill>
            <a:schemeClr val="accent2">
              <a:alpha val="450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br>
              <a:rPr lang="en-US" sz="4000" b="1">
                <a:solidFill>
                  <a:srgbClr val="FFFFFF"/>
                </a:solidFill>
                <a:latin typeface="Inter SemiBold" panose="02000503000000020004" pitchFamily="2" charset="0"/>
                <a:sym typeface="Manrope"/>
              </a:rPr>
            </a:br>
            <a:endParaRPr lang="en-US" sz="4000">
              <a:solidFill>
                <a:srgbClr val="ECF4FF"/>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26661E7C-6174-4D69-B352-79F824902398}"/>
              </a:ext>
            </a:extLst>
          </p:cNvPr>
          <p:cNvSpPr txBox="1"/>
          <p:nvPr/>
        </p:nvSpPr>
        <p:spPr>
          <a:xfrm>
            <a:off x="1784634" y="5253798"/>
            <a:ext cx="20384423" cy="69762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101600" tIns="101600" rIns="101600" bIns="101600" spcCol="38100" anchor="ctr">
            <a:spAutoFit/>
          </a:bodyPr>
          <a:lstStyle/>
          <a:p>
            <a:pPr marL="571500" indent="-571500" defTabSz="6502236">
              <a:lnSpc>
                <a:spcPct val="200000"/>
              </a:lnSpc>
              <a:buFont typeface="Arial" panose="020B0604020202020204" pitchFamily="34" charset="0"/>
              <a:buChar char="•"/>
              <a:defRPr/>
            </a:pPr>
            <a:r>
              <a:rPr lang="en-US" sz="4400" kern="1200">
                <a:solidFill>
                  <a:srgbClr val="FFFFFF"/>
                </a:solidFill>
                <a:latin typeface="Inter" panose="02000503000000020004" pitchFamily="2" charset="0"/>
                <a:ea typeface="Inter" panose="02000503000000020004" pitchFamily="2" charset="0"/>
                <a:cs typeface="+mn-cs"/>
              </a:rPr>
              <a:t>AI is expected to reshape the finance function </a:t>
            </a:r>
          </a:p>
          <a:p>
            <a:pPr marL="571500" indent="-571500" defTabSz="6502236">
              <a:lnSpc>
                <a:spcPct val="200000"/>
              </a:lnSpc>
              <a:buFont typeface="Arial" panose="020B0604020202020204" pitchFamily="34" charset="0"/>
              <a:buChar char="•"/>
              <a:defRPr/>
            </a:pPr>
            <a:r>
              <a:rPr lang="en-US" sz="4400" kern="1200">
                <a:solidFill>
                  <a:srgbClr val="FFFFFF"/>
                </a:solidFill>
                <a:latin typeface="Inter" panose="02000503000000020004" pitchFamily="2" charset="0"/>
                <a:ea typeface="Inter" panose="02000503000000020004" pitchFamily="2" charset="0"/>
                <a:cs typeface="+mn-cs"/>
              </a:rPr>
              <a:t>Charity-sector concern is higher than other industries - and rationally so </a:t>
            </a:r>
          </a:p>
          <a:p>
            <a:pPr marL="571500" indent="-571500" defTabSz="6502236">
              <a:lnSpc>
                <a:spcPct val="200000"/>
              </a:lnSpc>
              <a:buFont typeface="Arial" panose="020B0604020202020204" pitchFamily="34" charset="0"/>
              <a:buChar char="•"/>
              <a:defRPr/>
            </a:pPr>
            <a:r>
              <a:rPr lang="en-US" sz="4400" kern="1200">
                <a:solidFill>
                  <a:srgbClr val="FFFFFF"/>
                </a:solidFill>
                <a:latin typeface="Inter" panose="02000503000000020004" pitchFamily="2" charset="0"/>
                <a:ea typeface="Inter" panose="02000503000000020004" pitchFamily="2" charset="0"/>
                <a:cs typeface="+mn-cs"/>
              </a:rPr>
              <a:t>Adoption will depend on trust, not hype </a:t>
            </a:r>
          </a:p>
          <a:p>
            <a:pPr marL="571500" indent="-571500" defTabSz="6502236">
              <a:lnSpc>
                <a:spcPct val="200000"/>
              </a:lnSpc>
              <a:buFont typeface="Arial" panose="020B0604020202020204" pitchFamily="34" charset="0"/>
              <a:buChar char="•"/>
              <a:defRPr/>
            </a:pPr>
            <a:r>
              <a:rPr lang="en-US" sz="4400" kern="1200">
                <a:solidFill>
                  <a:srgbClr val="FFFFFF"/>
                </a:solidFill>
                <a:latin typeface="Inter" panose="02000503000000020004" pitchFamily="2" charset="0"/>
                <a:ea typeface="Inter" panose="02000503000000020004" pitchFamily="2" charset="0"/>
                <a:cs typeface="+mn-cs"/>
              </a:rPr>
              <a:t>Accuracy, explainability and accountability determine success </a:t>
            </a:r>
          </a:p>
          <a:p>
            <a:pPr marL="571500" indent="-571500" defTabSz="6502236">
              <a:lnSpc>
                <a:spcPct val="200000"/>
              </a:lnSpc>
              <a:buFont typeface="Arial" panose="020B0604020202020204" pitchFamily="34" charset="0"/>
              <a:buChar char="•"/>
              <a:defRPr/>
            </a:pPr>
            <a:r>
              <a:rPr lang="en-US" sz="4400" b="1" kern="1200">
                <a:solidFill>
                  <a:srgbClr val="FFFFFF"/>
                </a:solidFill>
                <a:latin typeface="Inter" panose="02000503000000020004" pitchFamily="2" charset="0"/>
                <a:ea typeface="Inter" panose="02000503000000020004" pitchFamily="2" charset="0"/>
                <a:cs typeface="+mn-cs"/>
              </a:rPr>
              <a:t>AI should reinforce professional judgement, not replace it </a:t>
            </a:r>
          </a:p>
        </p:txBody>
      </p:sp>
      <p:pic>
        <p:nvPicPr>
          <p:cNvPr id="5" name="Picture 4" descr="A blue and white letter on a black background&#10;&#10;AI-generated content may be incorrect.">
            <a:hlinkClick r:id="rId4"/>
            <a:extLst>
              <a:ext uri="{FF2B5EF4-FFF2-40B4-BE49-F238E27FC236}">
                <a16:creationId xmlns:a16="http://schemas.microsoft.com/office/drawing/2014/main" id="{29AC1AD3-6F50-A6AF-3A55-6EE1E9001B78}"/>
              </a:ext>
            </a:extLst>
          </p:cNvPr>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Effect>
                      <a14:brightnessContrast bright="-1000" contrast="38000"/>
                    </a14:imgEffect>
                  </a14:imgLayer>
                </a14:imgProps>
              </a:ext>
            </a:extLst>
          </a:blip>
          <a:stretch>
            <a:fillRect/>
          </a:stretch>
        </p:blipFill>
        <p:spPr>
          <a:xfrm>
            <a:off x="742700" y="811708"/>
            <a:ext cx="1357092" cy="678546"/>
          </a:xfrm>
          <a:prstGeom prst="rect">
            <a:avLst/>
          </a:prstGeom>
          <a:ln>
            <a:solidFill>
              <a:srgbClr val="4472C4"/>
            </a:solidFill>
          </a:ln>
          <a:effectLst>
            <a:outerShdw blurRad="927100">
              <a:srgbClr val="0028B3">
                <a:alpha val="63000"/>
              </a:srgbClr>
            </a:outerShdw>
          </a:effectLst>
        </p:spPr>
      </p:pic>
      <p:sp>
        <p:nvSpPr>
          <p:cNvPr id="13" name="We'll explore how Sparkvision's eco-friendly linens, biodegradable toiletries, energy-efficient lighting, and water-saving fixtures can help hospitality.">
            <a:extLst>
              <a:ext uri="{FF2B5EF4-FFF2-40B4-BE49-F238E27FC236}">
                <a16:creationId xmlns:a16="http://schemas.microsoft.com/office/drawing/2014/main" id="{2AC22D3A-4C23-2EB9-5A4C-89E0EA0291EB}"/>
              </a:ext>
            </a:extLst>
          </p:cNvPr>
          <p:cNvSpPr txBox="1"/>
          <p:nvPr/>
        </p:nvSpPr>
        <p:spPr>
          <a:xfrm>
            <a:off x="742699" y="2029236"/>
            <a:ext cx="24661717"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7200" b="1" spc="0" dirty="0">
                <a:solidFill>
                  <a:srgbClr val="FFFFFF"/>
                </a:solidFill>
                <a:latin typeface="Inter SemiBold" panose="02000503000000020004" pitchFamily="2" charset="0"/>
                <a:ea typeface="Inter SemiBold" panose="02000503000000020004" pitchFamily="2" charset="0"/>
              </a:rPr>
              <a:t>What this means for charity finance leaders</a:t>
            </a:r>
          </a:p>
        </p:txBody>
      </p:sp>
    </p:spTree>
    <p:extLst>
      <p:ext uri="{BB962C8B-B14F-4D97-AF65-F5344CB8AC3E}">
        <p14:creationId xmlns:p14="http://schemas.microsoft.com/office/powerpoint/2010/main" val="12179285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a:extLst>
            <a:ext uri="{FF2B5EF4-FFF2-40B4-BE49-F238E27FC236}">
              <a16:creationId xmlns:a16="http://schemas.microsoft.com/office/drawing/2014/main" id="{43A328B1-C60A-32F2-392F-5EB89E1DB6BE}"/>
            </a:ext>
          </a:extLst>
        </p:cNvPr>
        <p:cNvGrpSpPr/>
        <p:nvPr/>
      </p:nvGrpSpPr>
      <p:grpSpPr>
        <a:xfrm>
          <a:off x="0" y="0"/>
          <a:ext cx="0" cy="0"/>
          <a:chOff x="0" y="0"/>
          <a:chExt cx="0" cy="0"/>
        </a:xfrm>
      </p:grpSpPr>
      <p:pic>
        <p:nvPicPr>
          <p:cNvPr id="5" name="Picture 4" descr="A blue and white letter on a black background&#10;&#10;AI-generated content may be incorrect.">
            <a:hlinkClick r:id="rId4"/>
            <a:extLst>
              <a:ext uri="{FF2B5EF4-FFF2-40B4-BE49-F238E27FC236}">
                <a16:creationId xmlns:a16="http://schemas.microsoft.com/office/drawing/2014/main" id="{F6211EA4-3FA3-9EA7-1B10-87DFEB9422AF}"/>
              </a:ext>
            </a:extLst>
          </p:cNvPr>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Effect>
                      <a14:brightnessContrast bright="-1000" contrast="38000"/>
                    </a14:imgEffect>
                  </a14:imgLayer>
                </a14:imgProps>
              </a:ext>
            </a:extLst>
          </a:blip>
          <a:stretch>
            <a:fillRect/>
          </a:stretch>
        </p:blipFill>
        <p:spPr>
          <a:xfrm>
            <a:off x="742700" y="811708"/>
            <a:ext cx="1357092" cy="678546"/>
          </a:xfrm>
          <a:prstGeom prst="rect">
            <a:avLst/>
          </a:prstGeom>
          <a:ln>
            <a:solidFill>
              <a:srgbClr val="4472C4"/>
            </a:solidFill>
          </a:ln>
          <a:effectLst>
            <a:outerShdw blurRad="927100">
              <a:srgbClr val="0028B3">
                <a:alpha val="63000"/>
              </a:srgbClr>
            </a:outerShdw>
          </a:effectLst>
        </p:spPr>
      </p:pic>
      <p:sp>
        <p:nvSpPr>
          <p:cNvPr id="13" name="We'll explore how Sparkvision's eco-friendly linens, biodegradable toiletries, energy-efficient lighting, and water-saving fixtures can help hospitality.">
            <a:extLst>
              <a:ext uri="{FF2B5EF4-FFF2-40B4-BE49-F238E27FC236}">
                <a16:creationId xmlns:a16="http://schemas.microsoft.com/office/drawing/2014/main" id="{804B8F2F-4091-7ED4-A3A3-E78DC4230E7A}"/>
              </a:ext>
            </a:extLst>
          </p:cNvPr>
          <p:cNvSpPr txBox="1"/>
          <p:nvPr/>
        </p:nvSpPr>
        <p:spPr>
          <a:xfrm>
            <a:off x="1563998" y="2820560"/>
            <a:ext cx="21256003" cy="87203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ctr" defTabSz="3251118" rtl="0" eaLnBrk="1" fontAlgn="auto" latinLnBrk="0" hangingPunct="0">
              <a:lnSpc>
                <a:spcPct val="100000"/>
              </a:lnSpc>
              <a:spcBef>
                <a:spcPts val="0"/>
              </a:spcBef>
              <a:spcAft>
                <a:spcPts val="0"/>
              </a:spcAft>
              <a:buClrTx/>
              <a:buSzTx/>
              <a:buFontTx/>
              <a:buNone/>
              <a:tabLst/>
              <a:defRPr/>
            </a:pPr>
            <a:r>
              <a:rPr lang="en-US" sz="8000" spc="0" dirty="0">
                <a:solidFill>
                  <a:srgbClr val="FFFFFF"/>
                </a:solidFill>
                <a:latin typeface="Inter" panose="02000503000000020004" pitchFamily="2" charset="0"/>
                <a:ea typeface="Inter" panose="02000503000000020004" pitchFamily="2" charset="0"/>
              </a:rPr>
              <a:t>AI will change finance. </a:t>
            </a:r>
          </a:p>
          <a:p>
            <a:pPr marL="0" marR="0" lvl="0" indent="0" algn="ctr" defTabSz="3251118" rtl="0" eaLnBrk="1" fontAlgn="auto" latinLnBrk="0" hangingPunct="0">
              <a:lnSpc>
                <a:spcPct val="100000"/>
              </a:lnSpc>
              <a:spcBef>
                <a:spcPts val="0"/>
              </a:spcBef>
              <a:spcAft>
                <a:spcPts val="0"/>
              </a:spcAft>
              <a:buClrTx/>
              <a:buSzTx/>
              <a:buFontTx/>
              <a:buNone/>
              <a:tabLst/>
              <a:defRPr/>
            </a:pPr>
            <a:endParaRPr lang="en-US" sz="8000" spc="0" dirty="0">
              <a:solidFill>
                <a:srgbClr val="FFFFFF"/>
              </a:solidFill>
              <a:latin typeface="Inter" panose="02000503000000020004" pitchFamily="2" charset="0"/>
              <a:ea typeface="Inter" panose="02000503000000020004" pitchFamily="2" charset="0"/>
            </a:endParaRPr>
          </a:p>
          <a:p>
            <a:pPr marL="0" marR="0" lvl="0" indent="0" algn="ctr" defTabSz="3251118" rtl="0" eaLnBrk="1" fontAlgn="auto" latinLnBrk="0" hangingPunct="0">
              <a:lnSpc>
                <a:spcPct val="100000"/>
              </a:lnSpc>
              <a:spcBef>
                <a:spcPts val="0"/>
              </a:spcBef>
              <a:spcAft>
                <a:spcPts val="0"/>
              </a:spcAft>
              <a:buClrTx/>
              <a:buSzTx/>
              <a:buFontTx/>
              <a:buNone/>
              <a:tabLst/>
              <a:defRPr/>
            </a:pPr>
            <a:r>
              <a:rPr lang="en-US" sz="8000" spc="0" dirty="0">
                <a:solidFill>
                  <a:srgbClr val="FFFFFF"/>
                </a:solidFill>
                <a:latin typeface="Inter" panose="02000503000000020004" pitchFamily="2" charset="0"/>
                <a:ea typeface="Inter" panose="02000503000000020004" pitchFamily="2" charset="0"/>
              </a:rPr>
              <a:t>The question is not whether charities will adopt AI, it’s:</a:t>
            </a:r>
          </a:p>
          <a:p>
            <a:pPr marL="0" marR="0" lvl="0" indent="0" algn="ctr" defTabSz="3251118" rtl="0" eaLnBrk="1" fontAlgn="auto" latinLnBrk="0" hangingPunct="0">
              <a:lnSpc>
                <a:spcPct val="100000"/>
              </a:lnSpc>
              <a:spcBef>
                <a:spcPts val="0"/>
              </a:spcBef>
              <a:spcAft>
                <a:spcPts val="0"/>
              </a:spcAft>
              <a:buClrTx/>
              <a:buSzTx/>
              <a:buFontTx/>
              <a:buNone/>
              <a:tabLst/>
              <a:defRPr/>
            </a:pPr>
            <a:endParaRPr lang="en-US" sz="8000" b="1" spc="0" dirty="0">
              <a:solidFill>
                <a:srgbClr val="FFFFFF"/>
              </a:solidFill>
              <a:latin typeface="Inter SemiBold" panose="02000503000000020004" pitchFamily="2" charset="0"/>
              <a:ea typeface="Inter SemiBold" panose="02000503000000020004" pitchFamily="2" charset="0"/>
            </a:endParaRPr>
          </a:p>
          <a:p>
            <a:pPr marL="0" marR="0" lvl="0" indent="0" algn="ctr" defTabSz="3251118" rtl="0" eaLnBrk="1" fontAlgn="auto" latinLnBrk="0" hangingPunct="0">
              <a:lnSpc>
                <a:spcPct val="100000"/>
              </a:lnSpc>
              <a:spcBef>
                <a:spcPts val="0"/>
              </a:spcBef>
              <a:spcAft>
                <a:spcPts val="0"/>
              </a:spcAft>
              <a:buClrTx/>
              <a:buSzTx/>
              <a:buFontTx/>
              <a:buNone/>
              <a:tabLst/>
              <a:defRPr/>
            </a:pPr>
            <a:r>
              <a:rPr lang="en-US" sz="8000" b="1" spc="0" dirty="0">
                <a:solidFill>
                  <a:schemeClr val="accent2"/>
                </a:solidFill>
                <a:latin typeface="Inter SemiBold" panose="02000503000000020004" pitchFamily="2" charset="0"/>
                <a:ea typeface="Inter SemiBold" panose="02000503000000020004" pitchFamily="2" charset="0"/>
              </a:rPr>
              <a:t>How do we adopt it without compromising trust and confidence? </a:t>
            </a:r>
          </a:p>
        </p:txBody>
      </p:sp>
    </p:spTree>
    <p:extLst>
      <p:ext uri="{BB962C8B-B14F-4D97-AF65-F5344CB8AC3E}">
        <p14:creationId xmlns:p14="http://schemas.microsoft.com/office/powerpoint/2010/main" val="396276907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BB0EE910-8FBA-A20F-470B-EC4BE37396E7}"/>
            </a:ext>
          </a:extLst>
        </p:cNvPr>
        <p:cNvGrpSpPr/>
        <p:nvPr/>
      </p:nvGrpSpPr>
      <p:grpSpPr>
        <a:xfrm>
          <a:off x="0" y="0"/>
          <a:ext cx="0" cy="0"/>
          <a:chOff x="0" y="0"/>
          <a:chExt cx="0" cy="0"/>
        </a:xfrm>
      </p:grpSpPr>
      <p:sp>
        <p:nvSpPr>
          <p:cNvPr id="2" name="We'll explore how Sparkvision's eco-friendly linens, biodegradable toiletries, energy-efficient lighting, and water-saving fixtures can help hospitality.">
            <a:extLst>
              <a:ext uri="{FF2B5EF4-FFF2-40B4-BE49-F238E27FC236}">
                <a16:creationId xmlns:a16="http://schemas.microsoft.com/office/drawing/2014/main" id="{FFB06B18-2F10-DCE4-BBF2-D5EA57B527B4}"/>
              </a:ext>
            </a:extLst>
          </p:cNvPr>
          <p:cNvSpPr txBox="1"/>
          <p:nvPr/>
        </p:nvSpPr>
        <p:spPr>
          <a:xfrm>
            <a:off x="742701" y="5303854"/>
            <a:ext cx="9237322"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kumimoji="0" lang="en-GB" sz="7200" b="0" i="0" u="none" strike="noStrike" kern="0" cap="none" spc="0" normalizeH="0" baseline="0" noProof="0" dirty="0">
                <a:ln>
                  <a:noFill/>
                </a:ln>
                <a:solidFill>
                  <a:srgbClr val="ECF4FF"/>
                </a:solidFill>
                <a:effectLst/>
                <a:uLnTx/>
                <a:uFillTx/>
                <a:latin typeface="Inter SemiBold" panose="02000503000000020004" pitchFamily="2" charset="0"/>
                <a:ea typeface="Inter SemiBold" panose="02000503000000020004" pitchFamily="2" charset="0"/>
                <a:cs typeface="+mj-cs"/>
                <a:sym typeface="Plus Jakarta Sans Regular Regular"/>
              </a:rPr>
              <a:t>Thank you</a:t>
            </a:r>
            <a:endParaRPr kumimoji="0" lang="en-GB" sz="7200" b="0" i="0" u="none" strike="noStrike" kern="0" cap="none" spc="-340" normalizeH="0" baseline="0" noProof="0" dirty="0">
              <a:ln>
                <a:noFill/>
              </a:ln>
              <a:solidFill>
                <a:srgbClr val="ECF4FF"/>
              </a:solidFill>
              <a:effectLst/>
              <a:uLnTx/>
              <a:uFillTx/>
              <a:latin typeface="Inter SemiBold" panose="02000503000000020004" pitchFamily="2" charset="0"/>
              <a:ea typeface="Inter SemiBold" panose="02000503000000020004" pitchFamily="2" charset="0"/>
              <a:cs typeface="+mj-cs"/>
              <a:sym typeface="Plus Jakarta Sans Regular Regular"/>
            </a:endParaRPr>
          </a:p>
        </p:txBody>
      </p:sp>
      <p:sp>
        <p:nvSpPr>
          <p:cNvPr id="3" name="TextBox 2">
            <a:extLst>
              <a:ext uri="{FF2B5EF4-FFF2-40B4-BE49-F238E27FC236}">
                <a16:creationId xmlns:a16="http://schemas.microsoft.com/office/drawing/2014/main" id="{2B08A0C0-FE5C-0F26-946B-BC43F187CE57}"/>
              </a:ext>
            </a:extLst>
          </p:cNvPr>
          <p:cNvSpPr txBox="1"/>
          <p:nvPr/>
        </p:nvSpPr>
        <p:spPr>
          <a:xfrm>
            <a:off x="742701" y="7096705"/>
            <a:ext cx="12456464" cy="6001643"/>
          </a:xfrm>
          <a:prstGeom prst="rect">
            <a:avLst/>
          </a:prstGeom>
          <a:noFill/>
        </p:spPr>
        <p:txBody>
          <a:bodyPr wrap="square" lIns="91440" tIns="45720" rIns="91440" bIns="45720" rtlCol="0" anchor="t">
            <a:spAutoFit/>
          </a:bodyPr>
          <a:lstStyle/>
          <a:p>
            <a:pPr>
              <a:defRPr/>
            </a:pPr>
            <a:br>
              <a:rPr lang="en-US" sz="3200" b="0" i="0" u="none" strike="noStrike" kern="0" cap="none" spc="0" normalizeH="0" baseline="0" noProof="0" dirty="0">
                <a:ln>
                  <a:noFill/>
                </a:ln>
                <a:effectLst/>
                <a:uLnTx/>
                <a:uFillTx/>
                <a:latin typeface="Inter" panose="02000503000000020004" pitchFamily="2" charset="0"/>
                <a:ea typeface="Inter" panose="02000503000000020004" pitchFamily="2" charset="0"/>
              </a:rPr>
            </a:br>
            <a:r>
              <a:rPr lang="en-US" sz="3200" dirty="0">
                <a:solidFill>
                  <a:srgbClr val="ECF4FF"/>
                </a:solidFill>
                <a:latin typeface="Inter"/>
                <a:ea typeface="Inter" panose="02000503000000020004" pitchFamily="2" charset="0"/>
              </a:rPr>
              <a:t>Download your</a:t>
            </a:r>
            <a:r>
              <a:rPr kumimoji="0" lang="en-US" sz="3200" b="0" i="0" u="none" strike="noStrike" kern="0" cap="none" spc="0" normalizeH="0" baseline="0" noProof="0" dirty="0">
                <a:ln>
                  <a:noFill/>
                </a:ln>
                <a:solidFill>
                  <a:srgbClr val="ECF4FF"/>
                </a:solidFill>
                <a:effectLst/>
                <a:uLnTx/>
                <a:uFillTx/>
                <a:latin typeface="Inter"/>
                <a:ea typeface="Inter" panose="02000503000000020004" pitchFamily="2" charset="0"/>
                <a:sym typeface="Plus Jakarta Sans Regular Regular"/>
              </a:rPr>
              <a:t> </a:t>
            </a:r>
            <a:r>
              <a:rPr lang="en-US" sz="3200" dirty="0">
                <a:solidFill>
                  <a:srgbClr val="ECF4FF"/>
                </a:solidFill>
                <a:latin typeface="Inter"/>
                <a:ea typeface="Inter" panose="02000503000000020004" pitchFamily="2" charset="0"/>
              </a:rPr>
              <a:t>copy of the CFO Mindset Report 2.0 and </a:t>
            </a:r>
            <a:r>
              <a:rPr kumimoji="0" lang="en-US" sz="3200" b="0" i="0" u="none" strike="noStrike" kern="0" cap="none" spc="0" normalizeH="0" baseline="0" noProof="0" dirty="0">
                <a:ln>
                  <a:noFill/>
                </a:ln>
                <a:solidFill>
                  <a:srgbClr val="ECF4FF"/>
                </a:solidFill>
                <a:effectLst/>
                <a:uLnTx/>
                <a:uFillTx/>
                <a:latin typeface="Inter"/>
                <a:ea typeface="Inter" panose="02000503000000020004" pitchFamily="2" charset="0"/>
                <a:sym typeface="Plus Jakarta Sans Regular Regular"/>
              </a:rPr>
              <a:t>book time with one of our experts to learn how we use AI in a careful, practical way to support finance teams as they manage complexity, maintain accuracy and scale with confidence.</a:t>
            </a:r>
            <a:br>
              <a:rPr lang="en-US" sz="3200" b="0" i="0" u="none" strike="noStrike" kern="0" cap="none" spc="0" normalizeH="0" baseline="0" noProof="0" dirty="0">
                <a:ln>
                  <a:noFill/>
                </a:ln>
                <a:effectLst/>
                <a:uLnTx/>
                <a:uFillTx/>
                <a:latin typeface="Inter" panose="02000503000000020004" pitchFamily="2" charset="0"/>
                <a:ea typeface="Inter" panose="02000503000000020004" pitchFamily="2" charset="0"/>
              </a:rPr>
            </a:br>
            <a:endParaRPr kumimoji="0" lang="en-US" sz="3200" b="0" i="0" u="none" strike="noStrike" kern="0" cap="none" spc="0" normalizeH="0" baseline="0" noProof="0" dirty="0">
              <a:ln>
                <a:noFill/>
              </a:ln>
              <a:solidFill>
                <a:srgbClr val="ECF4FF"/>
              </a:solidFill>
              <a:effectLst/>
              <a:uLnTx/>
              <a:uFillTx/>
              <a:latin typeface="Inter" panose="02000503000000020004" pitchFamily="2" charset="0"/>
              <a:ea typeface="Inter" panose="02000503000000020004" pitchFamily="2" charset="0"/>
              <a:cs typeface="+mj-cs"/>
              <a:sym typeface="Plus Jakarta Sans Regular Regular"/>
            </a:endParaRPr>
          </a:p>
          <a:p>
            <a:pPr marL="0" marR="0" lvl="0" indent="0" algn="l" defTabSz="3251118" rtl="0" eaLnBrk="1" fontAlgn="auto" latinLnBrk="0" hangingPunct="0">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ECF4FF"/>
              </a:solidFill>
              <a:effectLst/>
              <a:uLnTx/>
              <a:uFillTx/>
              <a:latin typeface="Inter" panose="02000503000000020004" pitchFamily="2" charset="0"/>
              <a:ea typeface="Inter" panose="02000503000000020004" pitchFamily="2" charset="0"/>
              <a:cs typeface="+mj-cs"/>
              <a:sym typeface="Plus Jakarta Sans Regular Regular"/>
            </a:endParaRPr>
          </a:p>
          <a:p>
            <a:pPr marL="0" marR="0" lvl="0" indent="0" algn="l" defTabSz="3251118"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ECF4FF"/>
                </a:solidFill>
                <a:effectLst/>
                <a:uLnTx/>
                <a:uFillTx/>
                <a:latin typeface="Inter"/>
                <a:ea typeface="Inter" panose="02000503000000020004" pitchFamily="2" charset="0"/>
                <a:sym typeface="Plus Jakarta Sans Regular Regular"/>
              </a:rPr>
              <a:t>Contact us:</a:t>
            </a:r>
            <a:br>
              <a:rPr lang="en-US" sz="3200" b="1" i="0" u="none" strike="noStrike" kern="0" cap="none" spc="0" normalizeH="0" baseline="0" noProof="0" dirty="0">
                <a:ln>
                  <a:noFill/>
                </a:ln>
                <a:effectLst/>
                <a:uLnTx/>
                <a:uFillTx/>
                <a:latin typeface="Inter" panose="02000503000000020004" pitchFamily="2" charset="0"/>
                <a:ea typeface="Inter" panose="02000503000000020004" pitchFamily="2" charset="0"/>
              </a:rPr>
            </a:br>
            <a:r>
              <a:rPr kumimoji="0" lang="en-US" sz="3200" b="0" i="0" u="none" strike="noStrike" kern="0" cap="none" spc="0" normalizeH="0" baseline="0" noProof="0" dirty="0">
                <a:ln>
                  <a:noFill/>
                </a:ln>
                <a:solidFill>
                  <a:srgbClr val="ECF4FF"/>
                </a:solidFill>
                <a:effectLst/>
                <a:uLnTx/>
                <a:uFillTx/>
                <a:latin typeface="Inter"/>
                <a:ea typeface="Inter" panose="02000503000000020004" pitchFamily="2" charset="0"/>
                <a:sym typeface="Plus Jakarta Sans Regular Regular"/>
                <a:hlinkClick r:id="rId4"/>
              </a:rPr>
              <a:t>ebirch@accountsiq.com</a:t>
            </a:r>
            <a:endParaRPr kumimoji="0" lang="en-US" sz="3200" b="0" i="0" u="none" strike="noStrike" kern="0" cap="none" spc="0" normalizeH="0" baseline="0" noProof="0" dirty="0">
              <a:ln>
                <a:noFill/>
              </a:ln>
              <a:solidFill>
                <a:srgbClr val="ECF4FF"/>
              </a:solidFill>
              <a:effectLst/>
              <a:uLnTx/>
              <a:uFillTx/>
              <a:latin typeface="Inter"/>
              <a:ea typeface="Inter" panose="02000503000000020004" pitchFamily="2" charset="0"/>
              <a:sym typeface="Plus Jakarta Sans Regular Regular"/>
            </a:endParaRPr>
          </a:p>
          <a:p>
            <a:pPr marL="0" marR="0" lvl="0" indent="0" algn="l" defTabSz="3251118" rtl="0" eaLnBrk="1" fontAlgn="auto" latinLnBrk="0" hangingPunct="0">
              <a:lnSpc>
                <a:spcPct val="100000"/>
              </a:lnSpc>
              <a:spcBef>
                <a:spcPts val="0"/>
              </a:spcBef>
              <a:spcAft>
                <a:spcPts val="0"/>
              </a:spcAft>
              <a:buClrTx/>
              <a:buSzTx/>
              <a:buFontTx/>
              <a:buNone/>
              <a:tabLst/>
              <a:defRPr/>
            </a:pPr>
            <a:r>
              <a:rPr lang="en-US" sz="3200" u="sng" dirty="0">
                <a:solidFill>
                  <a:schemeClr val="accent2"/>
                </a:solidFill>
                <a:latin typeface="Inter" panose="02000503000000020004" pitchFamily="2" charset="0"/>
                <a:ea typeface="Inter" panose="02000503000000020004" pitchFamily="2" charset="0"/>
              </a:rPr>
              <a:t>sales@accountsiq.com</a:t>
            </a:r>
            <a:endParaRPr kumimoji="0" lang="en-US" sz="3200" b="0" i="0" u="sng" strike="noStrike" kern="0" cap="none" spc="0" normalizeH="0" baseline="0" noProof="0" dirty="0">
              <a:ln>
                <a:noFill/>
              </a:ln>
              <a:solidFill>
                <a:schemeClr val="accent2"/>
              </a:solidFill>
              <a:effectLst/>
              <a:uLnTx/>
              <a:uFillTx/>
              <a:latin typeface="Inter" panose="02000503000000020004" pitchFamily="2" charset="0"/>
              <a:ea typeface="Inter" panose="02000503000000020004" pitchFamily="2" charset="0"/>
              <a:cs typeface="+mj-cs"/>
              <a:sym typeface="Plus Jakarta Sans Regular Regular"/>
            </a:endParaRPr>
          </a:p>
          <a:p>
            <a:pPr marL="0" marR="0" lvl="0" indent="0" algn="l" defTabSz="3251118" rtl="0" eaLnBrk="1" fontAlgn="auto" latinLnBrk="0" hangingPunct="0">
              <a:lnSpc>
                <a:spcPct val="100000"/>
              </a:lnSpc>
              <a:spcBef>
                <a:spcPts val="0"/>
              </a:spcBef>
              <a:spcAft>
                <a:spcPts val="0"/>
              </a:spcAft>
              <a:buClrTx/>
              <a:buSzTx/>
              <a:buFontTx/>
              <a:buNone/>
              <a:tabLst/>
              <a:defRPr/>
            </a:pPr>
            <a:br>
              <a:rPr lang="en-US" sz="3200" b="1" i="0" u="none" strike="noStrike" kern="0" cap="none" spc="0" normalizeH="0" baseline="0" noProof="0" dirty="0">
                <a:ln>
                  <a:noFill/>
                </a:ln>
                <a:effectLst/>
                <a:uLnTx/>
                <a:uFillTx/>
                <a:latin typeface="Inter" panose="02000503000000020004" pitchFamily="2" charset="0"/>
                <a:ea typeface="Inter" panose="02000503000000020004" pitchFamily="2" charset="0"/>
              </a:rPr>
            </a:br>
            <a:endParaRPr kumimoji="0" lang="en-US" sz="3200" b="0" i="0" u="none" strike="noStrike" kern="0" cap="none" spc="0" normalizeH="0" baseline="0" noProof="0" dirty="0">
              <a:ln>
                <a:noFill/>
              </a:ln>
              <a:solidFill>
                <a:srgbClr val="ECF4FF"/>
              </a:solidFill>
              <a:effectLst/>
              <a:uLnTx/>
              <a:uFillTx/>
              <a:latin typeface="Inter" panose="02000503000000020004" pitchFamily="2" charset="0"/>
              <a:ea typeface="Inter" panose="02000503000000020004" pitchFamily="2" charset="0"/>
              <a:cs typeface="+mj-cs"/>
              <a:sym typeface="Plus Jakarta Sans Regular Regular"/>
            </a:endParaRPr>
          </a:p>
        </p:txBody>
      </p:sp>
      <p:sp>
        <p:nvSpPr>
          <p:cNvPr id="10" name="TextBox 9">
            <a:extLst>
              <a:ext uri="{FF2B5EF4-FFF2-40B4-BE49-F238E27FC236}">
                <a16:creationId xmlns:a16="http://schemas.microsoft.com/office/drawing/2014/main" id="{4902D03B-7A4F-8846-BBD2-093EF6AF6EE2}"/>
              </a:ext>
            </a:extLst>
          </p:cNvPr>
          <p:cNvSpPr txBox="1"/>
          <p:nvPr/>
        </p:nvSpPr>
        <p:spPr>
          <a:xfrm>
            <a:off x="742701" y="12938388"/>
            <a:ext cx="2737830" cy="338554"/>
          </a:xfrm>
          <a:prstGeom prst="rect">
            <a:avLst/>
          </a:prstGeom>
          <a:noFill/>
        </p:spPr>
        <p:txBody>
          <a:bodyPr wrap="square" rtlCol="0">
            <a:spAutoFit/>
          </a:bodyPr>
          <a:lstStyle/>
          <a:p>
            <a:pPr marL="0" marR="0" lvl="0" indent="0" algn="l" defTabSz="3251118" rtl="0" eaLnBrk="1" fontAlgn="auto" latinLnBrk="0" hangingPunct="0">
              <a:lnSpc>
                <a:spcPct val="100000"/>
              </a:lnSpc>
              <a:spcBef>
                <a:spcPts val="0"/>
              </a:spcBef>
              <a:spcAft>
                <a:spcPts val="0"/>
              </a:spcAft>
              <a:buClrTx/>
              <a:buSzTx/>
              <a:buFontTx/>
              <a:buNone/>
              <a:tabLst/>
              <a:defRPr/>
            </a:pPr>
            <a:r>
              <a:rPr kumimoji="0" lang="en-IE" sz="1600" b="0" i="0" u="none" strike="noStrike" kern="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j-cs"/>
                <a:sym typeface="Plus Jakarta Sans Regular Regular"/>
              </a:rPr>
              <a:t>www.accountsiq.com</a:t>
            </a:r>
            <a:endParaRPr kumimoji="0" lang="en-IE" sz="16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j-cs"/>
              <a:sym typeface="Plus Jakarta Sans Regular Regular"/>
            </a:endParaRPr>
          </a:p>
        </p:txBody>
      </p:sp>
      <p:sp>
        <p:nvSpPr>
          <p:cNvPr id="11" name="TextBox 10">
            <a:extLst>
              <a:ext uri="{FF2B5EF4-FFF2-40B4-BE49-F238E27FC236}">
                <a16:creationId xmlns:a16="http://schemas.microsoft.com/office/drawing/2014/main" id="{A9056088-8684-4CF1-6ADC-EF96D4512177}"/>
              </a:ext>
            </a:extLst>
          </p:cNvPr>
          <p:cNvSpPr txBox="1"/>
          <p:nvPr/>
        </p:nvSpPr>
        <p:spPr>
          <a:xfrm>
            <a:off x="9461892" y="12938388"/>
            <a:ext cx="5247734" cy="338554"/>
          </a:xfrm>
          <a:prstGeom prst="rect">
            <a:avLst/>
          </a:prstGeom>
          <a:noFill/>
        </p:spPr>
        <p:txBody>
          <a:bodyPr wrap="square" rtlCol="0">
            <a:spAutoFit/>
          </a:bodyPr>
          <a:lstStyle/>
          <a:p>
            <a:pPr marL="0" marR="0" lvl="0" indent="0" algn="ctr" defTabSz="3251118" rtl="0" eaLnBrk="1" fontAlgn="auto" latinLnBrk="0" hangingPunct="0">
              <a:lnSpc>
                <a:spcPct val="100000"/>
              </a:lnSpc>
              <a:spcBef>
                <a:spcPts val="0"/>
              </a:spcBef>
              <a:spcAft>
                <a:spcPts val="0"/>
              </a:spcAft>
              <a:buClrTx/>
              <a:buSzTx/>
              <a:buFontTx/>
              <a:buNone/>
              <a:tabLst/>
              <a:defRPr/>
            </a:pPr>
            <a:r>
              <a:rPr kumimoji="0" lang="en-IE" sz="1600" b="0" i="0" u="none" strike="noStrike" kern="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j-cs"/>
                <a:sym typeface="Plus Jakarta Sans Regular Regular"/>
              </a:rPr>
              <a:t>AccountsIQ</a:t>
            </a:r>
            <a:r>
              <a:rPr kumimoji="0" lang="en-IE" sz="16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j-cs"/>
                <a:sym typeface="Plus Jakarta Sans Regular Regular"/>
              </a:rPr>
              <a:t> ©</a:t>
            </a:r>
          </a:p>
        </p:txBody>
      </p:sp>
      <p:sp>
        <p:nvSpPr>
          <p:cNvPr id="12" name="TextBox 11">
            <a:extLst>
              <a:ext uri="{FF2B5EF4-FFF2-40B4-BE49-F238E27FC236}">
                <a16:creationId xmlns:a16="http://schemas.microsoft.com/office/drawing/2014/main" id="{0E00F616-E0AA-EA6B-5025-D346720A1F79}"/>
              </a:ext>
            </a:extLst>
          </p:cNvPr>
          <p:cNvSpPr txBox="1"/>
          <p:nvPr/>
        </p:nvSpPr>
        <p:spPr>
          <a:xfrm>
            <a:off x="20060581" y="12938388"/>
            <a:ext cx="3580718" cy="338554"/>
          </a:xfrm>
          <a:prstGeom prst="rect">
            <a:avLst/>
          </a:prstGeom>
          <a:noFill/>
        </p:spPr>
        <p:txBody>
          <a:bodyPr wrap="square" rtlCol="0">
            <a:spAutoFit/>
          </a:bodyPr>
          <a:lstStyle/>
          <a:p>
            <a:pPr marL="0" marR="0" lvl="0" indent="0" algn="r" defTabSz="3251118"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j-cs"/>
                <a:sym typeface="Plus Jakarta Sans Regular Regular"/>
              </a:rPr>
              <a:t>Better begins now</a:t>
            </a:r>
            <a:endParaRPr kumimoji="0" lang="id-ID" sz="1600" b="0" i="0" u="none" strike="noStrike" kern="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j-cs"/>
              <a:sym typeface="Plus Jakarta Sans Regular Regular"/>
            </a:endParaRPr>
          </a:p>
        </p:txBody>
      </p:sp>
      <p:pic>
        <p:nvPicPr>
          <p:cNvPr id="34" name="Picture 33" descr="A blue and white letters on a black background&#10;&#10;AI-generated content may be incorrect.">
            <a:hlinkClick r:id="rId5"/>
            <a:extLst>
              <a:ext uri="{FF2B5EF4-FFF2-40B4-BE49-F238E27FC236}">
                <a16:creationId xmlns:a16="http://schemas.microsoft.com/office/drawing/2014/main" id="{266DDE9F-5C24-2576-C2EC-31EFAC196A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795" y="1648705"/>
            <a:ext cx="4592478" cy="2296241"/>
          </a:xfrm>
          <a:prstGeom prst="rect">
            <a:avLst/>
          </a:prstGeom>
        </p:spPr>
      </p:pic>
      <p:pic>
        <p:nvPicPr>
          <p:cNvPr id="6" name="Picture 11">
            <a:extLst>
              <a:ext uri="{FF2B5EF4-FFF2-40B4-BE49-F238E27FC236}">
                <a16:creationId xmlns:a16="http://schemas.microsoft.com/office/drawing/2014/main" id="{D35D3248-9463-D9B0-F34C-9E19C8BF64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0376" y="1892114"/>
            <a:ext cx="7333036" cy="104091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2393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483033-4D9C-4084-053D-2A5354D5E388}"/>
            </a:ext>
          </a:extLst>
        </p:cNvPr>
        <p:cNvGrpSpPr/>
        <p:nvPr/>
      </p:nvGrpSpPr>
      <p:grpSpPr>
        <a:xfrm>
          <a:off x="0" y="0"/>
          <a:ext cx="0" cy="0"/>
          <a:chOff x="0" y="0"/>
          <a:chExt cx="0" cy="0"/>
        </a:xfrm>
      </p:grpSpPr>
      <p:sp>
        <p:nvSpPr>
          <p:cNvPr id="41" name="TextBox 40">
            <a:extLst>
              <a:ext uri="{FF2B5EF4-FFF2-40B4-BE49-F238E27FC236}">
                <a16:creationId xmlns:a16="http://schemas.microsoft.com/office/drawing/2014/main" id="{A9F2BE9B-A50F-CB21-1AEC-7A817964F322}"/>
              </a:ext>
            </a:extLst>
          </p:cNvPr>
          <p:cNvSpPr txBox="1"/>
          <p:nvPr/>
        </p:nvSpPr>
        <p:spPr>
          <a:xfrm>
            <a:off x="20060581" y="12938388"/>
            <a:ext cx="3580718" cy="338554"/>
          </a:xfrm>
          <a:prstGeom prst="rect">
            <a:avLst/>
          </a:prstGeom>
          <a:noFill/>
        </p:spPr>
        <p:txBody>
          <a:bodyPr wrap="square" rtlCol="0">
            <a:spAutoFit/>
          </a:bodyPr>
          <a:lstStyle/>
          <a:p>
            <a:pPr marL="0" marR="0" lvl="0" indent="0" algn="r" defTabSz="3251118"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162C5E"/>
                </a:solidFill>
                <a:effectLst/>
                <a:uLnTx/>
                <a:uFillTx/>
                <a:latin typeface="Inter" panose="02000503000000020004" pitchFamily="2" charset="0"/>
                <a:ea typeface="Inter" panose="02000503000000020004" pitchFamily="2" charset="0"/>
                <a:cs typeface="+mj-cs"/>
                <a:sym typeface="Plus Jakarta Sans Regular Regular"/>
              </a:rPr>
              <a:t>Better begins now</a:t>
            </a:r>
            <a:endParaRPr kumimoji="0" lang="id-ID" sz="1600" b="0" i="0" u="none" strike="noStrike" kern="0" cap="none" spc="0" normalizeH="0" baseline="0" noProof="0">
              <a:ln>
                <a:noFill/>
              </a:ln>
              <a:solidFill>
                <a:srgbClr val="162C5E"/>
              </a:solidFill>
              <a:effectLst/>
              <a:uLnTx/>
              <a:uFillTx/>
              <a:latin typeface="Inter" panose="02000503000000020004" pitchFamily="2" charset="0"/>
              <a:ea typeface="Inter" panose="02000503000000020004" pitchFamily="2" charset="0"/>
              <a:cs typeface="+mj-cs"/>
              <a:sym typeface="Plus Jakarta Sans Regular Regular"/>
            </a:endParaRPr>
          </a:p>
        </p:txBody>
      </p:sp>
      <p:sp>
        <p:nvSpPr>
          <p:cNvPr id="17" name="TextBox 16">
            <a:extLst>
              <a:ext uri="{FF2B5EF4-FFF2-40B4-BE49-F238E27FC236}">
                <a16:creationId xmlns:a16="http://schemas.microsoft.com/office/drawing/2014/main" id="{19356A28-9633-64D1-3DD2-1FD7B05E0534}"/>
              </a:ext>
            </a:extLst>
          </p:cNvPr>
          <p:cNvSpPr txBox="1"/>
          <p:nvPr/>
        </p:nvSpPr>
        <p:spPr>
          <a:xfrm>
            <a:off x="742701" y="12938388"/>
            <a:ext cx="2737830" cy="338554"/>
          </a:xfrm>
          <a:prstGeom prst="rect">
            <a:avLst/>
          </a:prstGeom>
          <a:noFill/>
        </p:spPr>
        <p:txBody>
          <a:bodyPr wrap="square" rtlCol="0">
            <a:spAutoFit/>
          </a:bodyPr>
          <a:lstStyle/>
          <a:p>
            <a:pPr marL="0" marR="0" lvl="0" indent="0" algn="l" defTabSz="3251118" rtl="0" eaLnBrk="1" fontAlgn="auto" latinLnBrk="0" hangingPunct="0">
              <a:lnSpc>
                <a:spcPct val="100000"/>
              </a:lnSpc>
              <a:spcBef>
                <a:spcPts val="0"/>
              </a:spcBef>
              <a:spcAft>
                <a:spcPts val="0"/>
              </a:spcAft>
              <a:buClrTx/>
              <a:buSzTx/>
              <a:buFontTx/>
              <a:buNone/>
              <a:tabLst/>
              <a:defRPr/>
            </a:pPr>
            <a:r>
              <a:rPr kumimoji="0" lang="en-IE" sz="1600" b="0" i="0" u="none" strike="noStrike" kern="0" cap="none" spc="0" normalizeH="0" baseline="0" noProof="0" err="1">
                <a:ln>
                  <a:noFill/>
                </a:ln>
                <a:solidFill>
                  <a:srgbClr val="162C5E"/>
                </a:solidFill>
                <a:effectLst/>
                <a:uLnTx/>
                <a:uFillTx/>
                <a:latin typeface="Inter" panose="02000503000000020004" pitchFamily="2" charset="0"/>
                <a:ea typeface="Inter" panose="02000503000000020004" pitchFamily="2" charset="0"/>
                <a:cs typeface="+mj-cs"/>
                <a:sym typeface="Plus Jakarta Sans Regular Regular"/>
              </a:rPr>
              <a:t>www.accountsiq.com</a:t>
            </a:r>
            <a:endParaRPr kumimoji="0" lang="en-IE" sz="1600" b="0" i="0" u="none" strike="noStrike" kern="0" cap="none" spc="0" normalizeH="0" baseline="0" noProof="0">
              <a:ln>
                <a:noFill/>
              </a:ln>
              <a:solidFill>
                <a:srgbClr val="162C5E"/>
              </a:solidFill>
              <a:effectLst/>
              <a:uLnTx/>
              <a:uFillTx/>
              <a:latin typeface="Inter" panose="02000503000000020004" pitchFamily="2" charset="0"/>
              <a:ea typeface="Inter" panose="02000503000000020004" pitchFamily="2" charset="0"/>
              <a:cs typeface="+mj-cs"/>
              <a:sym typeface="Plus Jakarta Sans Regular Regular"/>
            </a:endParaRPr>
          </a:p>
        </p:txBody>
      </p:sp>
      <p:sp>
        <p:nvSpPr>
          <p:cNvPr id="18" name="TextBox 17">
            <a:extLst>
              <a:ext uri="{FF2B5EF4-FFF2-40B4-BE49-F238E27FC236}">
                <a16:creationId xmlns:a16="http://schemas.microsoft.com/office/drawing/2014/main" id="{3C531271-50D0-58DF-1C2D-AD5AC9F03330}"/>
              </a:ext>
            </a:extLst>
          </p:cNvPr>
          <p:cNvSpPr txBox="1"/>
          <p:nvPr/>
        </p:nvSpPr>
        <p:spPr>
          <a:xfrm>
            <a:off x="9461892" y="12938388"/>
            <a:ext cx="5247734" cy="338554"/>
          </a:xfrm>
          <a:prstGeom prst="rect">
            <a:avLst/>
          </a:prstGeom>
          <a:noFill/>
        </p:spPr>
        <p:txBody>
          <a:bodyPr wrap="square" rtlCol="0">
            <a:spAutoFit/>
          </a:bodyPr>
          <a:lstStyle/>
          <a:p>
            <a:pPr marL="0" marR="0" lvl="0" indent="0" algn="ctr" defTabSz="3251118" rtl="0" eaLnBrk="1" fontAlgn="auto" latinLnBrk="0" hangingPunct="0">
              <a:lnSpc>
                <a:spcPct val="100000"/>
              </a:lnSpc>
              <a:spcBef>
                <a:spcPts val="0"/>
              </a:spcBef>
              <a:spcAft>
                <a:spcPts val="0"/>
              </a:spcAft>
              <a:buClrTx/>
              <a:buSzTx/>
              <a:buFontTx/>
              <a:buNone/>
              <a:tabLst/>
              <a:defRPr/>
            </a:pPr>
            <a:r>
              <a:rPr kumimoji="0" lang="en-IE" sz="1600" b="0" i="0" u="none" strike="noStrike" kern="0" cap="none" spc="0" normalizeH="0" baseline="0" noProof="0" err="1">
                <a:ln>
                  <a:noFill/>
                </a:ln>
                <a:solidFill>
                  <a:srgbClr val="162C5E"/>
                </a:solidFill>
                <a:effectLst/>
                <a:uLnTx/>
                <a:uFillTx/>
                <a:latin typeface="Inter" panose="02000503000000020004" pitchFamily="2" charset="0"/>
                <a:ea typeface="Inter" panose="02000503000000020004" pitchFamily="2" charset="0"/>
                <a:cs typeface="+mj-cs"/>
                <a:sym typeface="Plus Jakarta Sans Regular Regular"/>
              </a:rPr>
              <a:t>AccountsIQ</a:t>
            </a:r>
            <a:r>
              <a:rPr kumimoji="0" lang="en-IE" sz="1600" b="0" i="0" u="none" strike="noStrike" kern="0" cap="none" spc="0" normalizeH="0" baseline="0" noProof="0">
                <a:ln>
                  <a:noFill/>
                </a:ln>
                <a:solidFill>
                  <a:srgbClr val="162C5E"/>
                </a:solidFill>
                <a:effectLst/>
                <a:uLnTx/>
                <a:uFillTx/>
                <a:latin typeface="Inter" panose="02000503000000020004" pitchFamily="2" charset="0"/>
                <a:ea typeface="Inter" panose="02000503000000020004" pitchFamily="2" charset="0"/>
                <a:cs typeface="+mj-cs"/>
                <a:sym typeface="Plus Jakarta Sans Regular Regular"/>
              </a:rPr>
              <a:t> ©</a:t>
            </a:r>
          </a:p>
        </p:txBody>
      </p:sp>
      <p:sp>
        <p:nvSpPr>
          <p:cNvPr id="25" name="We'll explore how Sparkvision's eco-friendly linens, biodegradable toiletries, energy-efficient lighting, and water-saving fixtures can help hospitality.">
            <a:extLst>
              <a:ext uri="{FF2B5EF4-FFF2-40B4-BE49-F238E27FC236}">
                <a16:creationId xmlns:a16="http://schemas.microsoft.com/office/drawing/2014/main" id="{B30BCC1A-35A7-D857-9718-3BF48B25DEC6}"/>
              </a:ext>
            </a:extLst>
          </p:cNvPr>
          <p:cNvSpPr txBox="1"/>
          <p:nvPr/>
        </p:nvSpPr>
        <p:spPr>
          <a:xfrm>
            <a:off x="742700" y="2029236"/>
            <a:ext cx="10326353" cy="12105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GB" sz="7200" spc="0" dirty="0">
                <a:solidFill>
                  <a:srgbClr val="162C5E"/>
                </a:solidFill>
                <a:latin typeface="Inter SemiBold" panose="02000503000000020004" pitchFamily="2" charset="0"/>
                <a:ea typeface="Inter SemiBold" panose="02000503000000020004" pitchFamily="2" charset="0"/>
              </a:rPr>
              <a:t>Introduction</a:t>
            </a:r>
            <a:endParaRPr lang="en-GB" sz="7200" i="0" u="none" strike="noStrike" kern="0" cap="none" spc="-340" normalizeH="0" baseline="0" noProof="0" dirty="0">
              <a:ln>
                <a:noFill/>
              </a:ln>
              <a:solidFill>
                <a:srgbClr val="162C5E"/>
              </a:solidFill>
              <a:effectLst/>
              <a:uLnTx/>
              <a:uFillTx/>
              <a:latin typeface="Inter SemiBold" panose="02000503000000020004" pitchFamily="2" charset="0"/>
              <a:ea typeface="Inter SemiBold" panose="02000503000000020004" pitchFamily="2" charset="0"/>
            </a:endParaRPr>
          </a:p>
        </p:txBody>
      </p:sp>
      <p:sp>
        <p:nvSpPr>
          <p:cNvPr id="29" name="We'll explore how Sparkvision's eco-friendly linens, biodegradable toiletries, energy-efficient lighting, and water-saving fixtures can help hospitality.">
            <a:extLst>
              <a:ext uri="{FF2B5EF4-FFF2-40B4-BE49-F238E27FC236}">
                <a16:creationId xmlns:a16="http://schemas.microsoft.com/office/drawing/2014/main" id="{CF56C684-806B-1B60-B8E6-0EE4A50F0C17}"/>
              </a:ext>
            </a:extLst>
          </p:cNvPr>
          <p:cNvSpPr txBox="1"/>
          <p:nvPr/>
        </p:nvSpPr>
        <p:spPr>
          <a:xfrm>
            <a:off x="6044800" y="4731705"/>
            <a:ext cx="15286768" cy="25955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defTabSz="3251118" rtl="0" eaLnBrk="1" fontAlgn="auto" latinLnBrk="0" hangingPunct="0">
              <a:lnSpc>
                <a:spcPct val="100000"/>
              </a:lnSpc>
              <a:spcBef>
                <a:spcPts val="0"/>
              </a:spcBef>
              <a:spcAft>
                <a:spcPts val="0"/>
              </a:spcAft>
              <a:buClrTx/>
              <a:buSzTx/>
              <a:buFontTx/>
              <a:buNone/>
              <a:tabLst/>
              <a:defRPr/>
            </a:pPr>
            <a:r>
              <a:rPr kumimoji="0" lang="en-GB" sz="6600" b="1" i="0" u="none" strike="noStrike" kern="0" cap="none" spc="0" normalizeH="0" baseline="0" noProof="0" dirty="0">
                <a:ln>
                  <a:noFill/>
                </a:ln>
                <a:solidFill>
                  <a:schemeClr val="bg2">
                    <a:lumMod val="25000"/>
                  </a:schemeClr>
                </a:solidFill>
                <a:effectLst/>
                <a:uLnTx/>
                <a:uFillTx/>
                <a:latin typeface="Inter" panose="02000503000000020004" pitchFamily="2" charset="0"/>
                <a:ea typeface="Inter" panose="02000503000000020004" pitchFamily="2" charset="0"/>
                <a:sym typeface="Plus Jakarta Sans Regular Regular"/>
              </a:rPr>
              <a:t>Elaine Birch</a:t>
            </a:r>
            <a:endParaRPr lang="en-GB" sz="6600" b="1" i="0" u="none" strike="noStrike" kern="0" cap="none" spc="0" normalizeH="0" baseline="0" noProof="0" dirty="0">
              <a:ln>
                <a:noFill/>
              </a:ln>
              <a:solidFill>
                <a:schemeClr val="bg2">
                  <a:lumMod val="25000"/>
                </a:schemeClr>
              </a:solidFill>
              <a:effectLst/>
              <a:uLnTx/>
              <a:uFillTx/>
              <a:latin typeface="Inter" panose="02000503000000020004" pitchFamily="2" charset="0"/>
              <a:ea typeface="Inter" panose="02000503000000020004" pitchFamily="2" charset="0"/>
            </a:endParaRPr>
          </a:p>
          <a:p>
            <a:pPr marL="0" marR="0" lvl="0" indent="0" defTabSz="3251118" rtl="0" eaLnBrk="1" fontAlgn="auto" latinLnBrk="0" hangingPunct="0">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688AFF"/>
                </a:solidFill>
                <a:effectLst/>
                <a:uLnTx/>
                <a:uFillTx/>
                <a:latin typeface="Inter" panose="02000503000000020004" pitchFamily="2" charset="0"/>
                <a:ea typeface="Inter" panose="02000503000000020004" pitchFamily="2" charset="0"/>
                <a:sym typeface="Plus Jakarta Sans Regular Regular"/>
              </a:rPr>
              <a:t>Content and Communications Manager</a:t>
            </a:r>
            <a:endParaRPr lang="en-GB" sz="4800" b="1" i="0" u="none" strike="noStrike" kern="0" cap="none" spc="0" normalizeH="0" baseline="0" noProof="0" dirty="0">
              <a:ln>
                <a:noFill/>
              </a:ln>
              <a:solidFill>
                <a:srgbClr val="688AFF"/>
              </a:solidFill>
              <a:effectLst/>
              <a:uLnTx/>
              <a:uFillTx/>
              <a:latin typeface="Inter" panose="02000503000000020004" pitchFamily="2" charset="0"/>
              <a:ea typeface="Inter" panose="02000503000000020004" pitchFamily="2" charset="0"/>
            </a:endParaRPr>
          </a:p>
          <a:p>
            <a:pPr marL="0" marR="0" lvl="0" indent="0" defTabSz="3251118" rtl="0" eaLnBrk="1" fontAlgn="auto" latinLnBrk="0" hangingPunct="0">
              <a:lnSpc>
                <a:spcPct val="100000"/>
              </a:lnSpc>
              <a:spcBef>
                <a:spcPts val="0"/>
              </a:spcBef>
              <a:spcAft>
                <a:spcPts val="0"/>
              </a:spcAft>
              <a:buClrTx/>
              <a:buSzTx/>
              <a:buFontTx/>
              <a:buNone/>
              <a:tabLst/>
              <a:defRPr/>
            </a:pPr>
            <a:r>
              <a:rPr lang="en-GB" sz="4800" b="1" spc="0" dirty="0">
                <a:solidFill>
                  <a:srgbClr val="688AFF"/>
                </a:solidFill>
                <a:latin typeface="Inter" panose="02000503000000020004" pitchFamily="2" charset="0"/>
                <a:ea typeface="Inter" panose="02000503000000020004" pitchFamily="2" charset="0"/>
              </a:rPr>
              <a:t>AccountsIQ</a:t>
            </a:r>
            <a:endParaRPr lang="en-GB" sz="4800" b="0" i="0" u="none" strike="noStrike" kern="0" cap="none" spc="-340" normalizeH="0" baseline="0" noProof="0" dirty="0">
              <a:ln>
                <a:noFill/>
              </a:ln>
              <a:solidFill>
                <a:srgbClr val="688AFF"/>
              </a:solidFill>
              <a:effectLst/>
              <a:uLnTx/>
              <a:uFillTx/>
              <a:latin typeface="Inter" panose="02000503000000020004" pitchFamily="2" charset="0"/>
              <a:ea typeface="Inter" panose="02000503000000020004" pitchFamily="2" charset="0"/>
            </a:endParaRPr>
          </a:p>
        </p:txBody>
      </p:sp>
      <p:pic>
        <p:nvPicPr>
          <p:cNvPr id="32" name="Picture Placeholder 28">
            <a:extLst>
              <a:ext uri="{FF2B5EF4-FFF2-40B4-BE49-F238E27FC236}">
                <a16:creationId xmlns:a16="http://schemas.microsoft.com/office/drawing/2014/main" id="{964A4826-62CC-2751-18EC-F67A64AF30BC}"/>
              </a:ext>
            </a:extLst>
          </p:cNvPr>
          <p:cNvPicPr>
            <a:picLocks noChangeAspect="1"/>
          </p:cNvPicPr>
          <p:nvPr/>
        </p:nvPicPr>
        <p:blipFill>
          <a:blip r:embed="rId2" cstate="print">
            <a:extLst>
              <a:ext uri="{28A0092B-C50C-407E-A947-70E740481C1C}">
                <a14:useLocalDpi xmlns:a14="http://schemas.microsoft.com/office/drawing/2010/main" val="0"/>
              </a:ext>
            </a:extLst>
          </a:blip>
          <a:srcRect l="10459" r="10459"/>
          <a:stretch/>
        </p:blipFill>
        <p:spPr>
          <a:xfrm>
            <a:off x="742700" y="4731705"/>
            <a:ext cx="4664187" cy="5897927"/>
          </a:xfrm>
          <a:prstGeom prst="roundRect">
            <a:avLst>
              <a:gd name="adj" fmla="val 4901"/>
            </a:avLst>
          </a:prstGeom>
        </p:spPr>
      </p:pic>
      <p:sp>
        <p:nvSpPr>
          <p:cNvPr id="3" name="TextBox 25">
            <a:extLst>
              <a:ext uri="{FF2B5EF4-FFF2-40B4-BE49-F238E27FC236}">
                <a16:creationId xmlns:a16="http://schemas.microsoft.com/office/drawing/2014/main" id="{FF188975-CD3A-5780-D3EC-0D0C0DF5F868}"/>
              </a:ext>
            </a:extLst>
          </p:cNvPr>
          <p:cNvSpPr txBox="1"/>
          <p:nvPr/>
        </p:nvSpPr>
        <p:spPr>
          <a:xfrm>
            <a:off x="6044800" y="7475535"/>
            <a:ext cx="14015780" cy="3493264"/>
          </a:xfrm>
          <a:prstGeom prst="rect">
            <a:avLst/>
          </a:prstGeom>
          <a:noFill/>
          <a:ln cap="flat">
            <a:noFill/>
          </a:ln>
        </p:spPr>
        <p:txBody>
          <a:bodyPr vert="horz" wrap="square" lIns="45720" tIns="22860" rIns="45720" bIns="22860" anchor="t" anchorCtr="0" compatLnSpc="1">
            <a:spAutoFit/>
          </a:bodyPr>
          <a:lstStyle/>
          <a:p>
            <a:pPr marL="0" marR="0" lvl="0" indent="0" algn="l" defTabSz="1625556"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0" cap="none" spc="0" baseline="0" dirty="0">
                <a:solidFill>
                  <a:srgbClr val="000000"/>
                </a:solidFill>
                <a:uFillTx/>
                <a:latin typeface="Inter" panose="02000503000000020004" pitchFamily="2" charset="0"/>
                <a:ea typeface="Inter" panose="02000503000000020004" pitchFamily="2" charset="0"/>
              </a:rPr>
              <a:t>With over 20 years' experience in B2B PR and content creation, Elaine has worked with some of the biggest names in tech, finance and SaaS, including Salesforce, ServiceNow, Google, Confluent and </a:t>
            </a:r>
            <a:r>
              <a:rPr lang="en-US" sz="2800" b="0" i="0" u="none" strike="noStrike" kern="0" cap="none" spc="0" baseline="0" dirty="0" err="1">
                <a:solidFill>
                  <a:srgbClr val="000000"/>
                </a:solidFill>
                <a:uFillTx/>
                <a:latin typeface="Inter" panose="02000503000000020004" pitchFamily="2" charset="0"/>
                <a:ea typeface="Inter" panose="02000503000000020004" pitchFamily="2" charset="0"/>
              </a:rPr>
              <a:t>Solarwinds</a:t>
            </a:r>
            <a:r>
              <a:rPr lang="en-US" sz="2800" b="0" i="0" u="none" strike="noStrike" kern="0" cap="none" spc="0" baseline="0" dirty="0">
                <a:solidFill>
                  <a:srgbClr val="000000"/>
                </a:solidFill>
                <a:uFillTx/>
                <a:latin typeface="Inter" panose="02000503000000020004" pitchFamily="2" charset="0"/>
                <a:ea typeface="Inter" panose="02000503000000020004" pitchFamily="2" charset="0"/>
              </a:rPr>
              <a:t>. From managing and executing media relations campaigns to advising senior teams on their content strategies, Elaine knows how to tell stories that resonate with key audiences to increase brand awareness. Elaine joined AccountsIQ in May 2024 and has been responsible for overhauling the brand's core messaging, tone of voice and content strategy, leading on both external comms and marketing content creation.</a:t>
            </a:r>
          </a:p>
        </p:txBody>
      </p:sp>
      <p:pic>
        <p:nvPicPr>
          <p:cNvPr id="4" name="Picture 3" descr="A blue letters on a black background&#10;&#10;AI-generated content may be incorrect.">
            <a:hlinkClick r:id="rId3"/>
            <a:extLst>
              <a:ext uri="{FF2B5EF4-FFF2-40B4-BE49-F238E27FC236}">
                <a16:creationId xmlns:a16="http://schemas.microsoft.com/office/drawing/2014/main" id="{FE98C758-51AE-48A8-8E9C-AF805852B7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00" y="811708"/>
            <a:ext cx="1357092" cy="678546"/>
          </a:xfrm>
          <a:prstGeom prst="rect">
            <a:avLst/>
          </a:prstGeom>
        </p:spPr>
      </p:pic>
    </p:spTree>
    <p:extLst>
      <p:ext uri="{BB962C8B-B14F-4D97-AF65-F5344CB8AC3E}">
        <p14:creationId xmlns:p14="http://schemas.microsoft.com/office/powerpoint/2010/main" val="4858333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9639D9D3-BF00-46D9-DFDE-84EE187DFEE6}"/>
            </a:ext>
          </a:extLst>
        </p:cNvPr>
        <p:cNvGrpSpPr/>
        <p:nvPr/>
      </p:nvGrpSpPr>
      <p:grpSpPr>
        <a:xfrm>
          <a:off x="0" y="0"/>
          <a:ext cx="0" cy="0"/>
          <a:chOff x="0" y="0"/>
          <a:chExt cx="0" cy="0"/>
        </a:xfrm>
      </p:grpSpPr>
      <p:pic>
        <p:nvPicPr>
          <p:cNvPr id="5" name="Picture 4" descr="A blue and white letter on a black background&#10;&#10;AI-generated content may be incorrect.">
            <a:hlinkClick r:id="rId4"/>
            <a:extLst>
              <a:ext uri="{FF2B5EF4-FFF2-40B4-BE49-F238E27FC236}">
                <a16:creationId xmlns:a16="http://schemas.microsoft.com/office/drawing/2014/main" id="{D0772F77-370D-C570-D6C4-EDFEE96A68E0}"/>
              </a:ext>
            </a:extLst>
          </p:cNvPr>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Effect>
                      <a14:brightnessContrast bright="-1000" contrast="38000"/>
                    </a14:imgEffect>
                  </a14:imgLayer>
                </a14:imgProps>
              </a:ext>
            </a:extLst>
          </a:blip>
          <a:stretch>
            <a:fillRect/>
          </a:stretch>
        </p:blipFill>
        <p:spPr>
          <a:xfrm>
            <a:off x="742700" y="811708"/>
            <a:ext cx="1357092" cy="678546"/>
          </a:xfrm>
          <a:prstGeom prst="rect">
            <a:avLst/>
          </a:prstGeom>
          <a:ln>
            <a:solidFill>
              <a:srgbClr val="4472C4"/>
            </a:solidFill>
          </a:ln>
          <a:effectLst>
            <a:outerShdw blurRad="927100">
              <a:srgbClr val="0028B3">
                <a:alpha val="63000"/>
              </a:srgbClr>
            </a:outerShdw>
          </a:effectLst>
        </p:spPr>
      </p:pic>
      <p:sp>
        <p:nvSpPr>
          <p:cNvPr id="8" name="We'll explore how Sparkvision's eco-friendly linens, biodegradable toiletries, energy-efficient lighting, and water-saving fixtures can help hospitality.">
            <a:extLst>
              <a:ext uri="{FF2B5EF4-FFF2-40B4-BE49-F238E27FC236}">
                <a16:creationId xmlns:a16="http://schemas.microsoft.com/office/drawing/2014/main" id="{8E88EA1C-50DB-83EB-D636-CF6175B8DCDE}"/>
              </a:ext>
            </a:extLst>
          </p:cNvPr>
          <p:cNvSpPr txBox="1"/>
          <p:nvPr/>
        </p:nvSpPr>
        <p:spPr>
          <a:xfrm>
            <a:off x="742700" y="2029236"/>
            <a:ext cx="19930691"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a:defRPr/>
            </a:pPr>
            <a:r>
              <a:rPr lang="en-GB" sz="7200" spc="0" dirty="0">
                <a:solidFill>
                  <a:srgbClr val="FFFFFF"/>
                </a:solidFill>
                <a:latin typeface="Inter SemiBold" panose="02000503000000020004" pitchFamily="2" charset="0"/>
                <a:ea typeface="Inter SemiBold" panose="02000503000000020004" pitchFamily="2" charset="0"/>
              </a:rPr>
              <a:t>Exploring CFO attitudes in the charity sector</a:t>
            </a:r>
          </a:p>
        </p:txBody>
      </p:sp>
      <p:sp>
        <p:nvSpPr>
          <p:cNvPr id="9" name="We'll explore how Sparkvision's eco-friendly linens, biodegradable toiletries, energy-efficient lighting, and water-saving fixtures can help hospitality.">
            <a:extLst>
              <a:ext uri="{FF2B5EF4-FFF2-40B4-BE49-F238E27FC236}">
                <a16:creationId xmlns:a16="http://schemas.microsoft.com/office/drawing/2014/main" id="{9F549058-8BF4-5745-9E78-1C1D002A9434}"/>
              </a:ext>
            </a:extLst>
          </p:cNvPr>
          <p:cNvSpPr txBox="1"/>
          <p:nvPr/>
        </p:nvSpPr>
        <p:spPr>
          <a:xfrm>
            <a:off x="948109" y="3955311"/>
            <a:ext cx="11243891" cy="974626"/>
          </a:xfrm>
          <a:prstGeom prst="rect">
            <a:avLst/>
          </a:prstGeom>
          <a:ln w="12700">
            <a:miter lim="400000"/>
          </a:ln>
          <a:extLst>
            <a:ext uri="{C572A759-6A51-4108-AA02-DFA0A04FC94B}">
              <ma14:wrappingTextBoxFlag xmlns:lc="http://schemas.openxmlformats.org/drawingml/2006/lockedCanvas"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lang="en-US" sz="900" b="0" i="0" u="none" strike="noStrike" cap="none" spc="0" normalizeH="0" baseline="0">
                <a:ln>
                  <a:noFill/>
                </a:ln>
                <a:solidFill>
                  <a:srgbClr val="000000"/>
                </a:solidFill>
                <a:effectLst/>
                <a:uFillTx/>
              </a:defRPr>
            </a:defPPr>
            <a:lvl1pPr marL="0" marR="0" indent="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1pPr>
            <a:lvl2pPr marL="0" marR="0" indent="2286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2pPr>
            <a:lvl3pPr marL="0" marR="0" indent="4572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3pPr>
            <a:lvl4pPr marL="0" marR="0" indent="6858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4pPr>
            <a:lvl5pPr marL="0" marR="0" indent="914400" algn="l" defTabSz="1625559" rtl="0" eaLnBrk="0"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5pPr>
            <a:lvl6pPr marL="0" marR="0" indent="11430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6pPr>
            <a:lvl7pPr marL="0" marR="0" indent="13716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7pPr>
            <a:lvl8pPr marL="0" marR="0" indent="16002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8pPr>
            <a:lvl9pPr marL="0" marR="0" indent="1828800" algn="l" defTabSz="1625559" rtl="0" eaLnBrk="1" fontAlgn="auto" latinLnBrk="0" hangingPunct="0">
              <a:lnSpc>
                <a:spcPct val="100000"/>
              </a:lnSpc>
              <a:spcBef>
                <a:spcPts val="0"/>
              </a:spcBef>
              <a:spcAft>
                <a:spcPts val="0"/>
              </a:spcAft>
              <a:buClrTx/>
              <a:buSzTx/>
              <a:buFontTx/>
              <a:buNone/>
              <a:tabLst/>
              <a:defRPr kumimoji="0" sz="800" b="0" i="0" u="none" strike="noStrike" kern="1200" cap="none" spc="0" normalizeH="0" baseline="0">
                <a:ln>
                  <a:noFill/>
                </a:ln>
                <a:solidFill>
                  <a:srgbClr val="000000"/>
                </a:solidFill>
                <a:effectLst/>
                <a:uFillTx/>
                <a:latin typeface="+mj-lt"/>
                <a:ea typeface="+mj-ea"/>
                <a:cs typeface="+mj-cs"/>
                <a:sym typeface="Plus Jakarta Sans Regular Regular"/>
              </a:defRPr>
            </a:lvl9pPr>
          </a:lstStyle>
          <a:p>
            <a:pPr marL="0" marR="0" lvl="0" indent="0" algn="l" defTabSz="1625559" rtl="0" eaLnBrk="1" fontAlgn="auto" latinLnBrk="0" hangingPunct="0">
              <a:lnSpc>
                <a:spcPct val="100000"/>
              </a:lnSpc>
              <a:spcBef>
                <a:spcPts val="0"/>
              </a:spcBef>
              <a:spcAft>
                <a:spcPts val="0"/>
              </a:spcAft>
              <a:buClrTx/>
              <a:buSzTx/>
              <a:buFontTx/>
              <a:buNone/>
              <a:tabLst/>
              <a:defRPr/>
            </a:pPr>
            <a:r>
              <a:rPr kumimoji="0" lang="en-GB" sz="6000" i="0" u="none" strike="noStrike" kern="0" cap="none" spc="0" normalizeH="0" baseline="0" noProof="0" dirty="0">
                <a:ln>
                  <a:noFill/>
                </a:ln>
                <a:solidFill>
                  <a:schemeClr val="accent2"/>
                </a:solidFill>
                <a:effectLst/>
                <a:uLnTx/>
                <a:uFillTx/>
                <a:latin typeface="Inter" panose="02000503000000020004" pitchFamily="2" charset="0"/>
                <a:ea typeface="Inter" panose="02000503000000020004" pitchFamily="2" charset="0"/>
                <a:sym typeface="Plus Jakarta Sans Regular Regular"/>
              </a:rPr>
              <a:t>CFO Mindset Report 2.0:</a:t>
            </a:r>
            <a:endParaRPr lang="en-US" sz="6000" i="0" u="none" strike="noStrike" kern="0" cap="none" spc="-170" normalizeH="0" baseline="0" noProof="0" dirty="0">
              <a:ln>
                <a:noFill/>
              </a:ln>
              <a:solidFill>
                <a:schemeClr val="accent2"/>
              </a:solidFill>
              <a:effectLst/>
              <a:uLnTx/>
              <a:uFillTx/>
              <a:latin typeface="Inter" panose="02000503000000020004" pitchFamily="2" charset="0"/>
              <a:ea typeface="Inter" panose="02000503000000020004" pitchFamily="2" charset="0"/>
            </a:endParaRPr>
          </a:p>
        </p:txBody>
      </p:sp>
      <p:pic>
        <p:nvPicPr>
          <p:cNvPr id="10" name="Picture 9">
            <a:extLst>
              <a:ext uri="{FF2B5EF4-FFF2-40B4-BE49-F238E27FC236}">
                <a16:creationId xmlns:a16="http://schemas.microsoft.com/office/drawing/2014/main" id="{69B3CDD7-E44F-8A41-2A81-641C39B53A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488" t="14684" r="14445" b="9423"/>
          <a:stretch>
            <a:fillRect/>
          </a:stretch>
        </p:blipFill>
        <p:spPr bwMode="auto">
          <a:xfrm>
            <a:off x="5632752" y="7961681"/>
            <a:ext cx="7627874" cy="49307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ue and white rectangles with numbers and symbols&#10;&#10;AI-generated content may be incorrect.">
            <a:extLst>
              <a:ext uri="{FF2B5EF4-FFF2-40B4-BE49-F238E27FC236}">
                <a16:creationId xmlns:a16="http://schemas.microsoft.com/office/drawing/2014/main" id="{D4459393-A829-EA57-0F06-AEB795E5CD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08567" y="5645425"/>
            <a:ext cx="8495935" cy="724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1691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E85783-CCAD-A62B-6472-C68B7EEF3078}"/>
            </a:ext>
          </a:extLst>
        </p:cNvPr>
        <p:cNvGrpSpPr/>
        <p:nvPr/>
      </p:nvGrpSpPr>
      <p:grpSpPr>
        <a:xfrm>
          <a:off x="0" y="0"/>
          <a:ext cx="0" cy="0"/>
          <a:chOff x="0" y="0"/>
          <a:chExt cx="0" cy="0"/>
        </a:xfrm>
      </p:grpSpPr>
      <p:sp>
        <p:nvSpPr>
          <p:cNvPr id="25" name="We'll explore how Sparkvision's eco-friendly linens, biodegradable toiletries, energy-efficient lighting, and water-saving fixtures can help hospitality.">
            <a:extLst>
              <a:ext uri="{FF2B5EF4-FFF2-40B4-BE49-F238E27FC236}">
                <a16:creationId xmlns:a16="http://schemas.microsoft.com/office/drawing/2014/main" id="{9FD54D73-A78D-E594-350B-441278A3C3FD}"/>
              </a:ext>
            </a:extLst>
          </p:cNvPr>
          <p:cNvSpPr txBox="1"/>
          <p:nvPr/>
        </p:nvSpPr>
        <p:spPr>
          <a:xfrm>
            <a:off x="742699" y="2075402"/>
            <a:ext cx="24661717"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6600" spc="0" dirty="0">
                <a:solidFill>
                  <a:srgbClr val="162C5E"/>
                </a:solidFill>
                <a:latin typeface="Inter SemiBold" panose="02000503000000020004" pitchFamily="2" charset="0"/>
                <a:ea typeface="Inter SemiBold" panose="02000503000000020004" pitchFamily="2" charset="0"/>
              </a:rPr>
              <a:t>High scrutiny. Limited resources. No margin for error.</a:t>
            </a:r>
            <a:endParaRPr lang="en-GB" sz="6600" i="0" u="none" strike="noStrike" kern="0" cap="none" spc="-340" normalizeH="0" baseline="0" noProof="0" dirty="0">
              <a:ln>
                <a:noFill/>
              </a:ln>
              <a:solidFill>
                <a:srgbClr val="162C5E"/>
              </a:solidFill>
              <a:effectLst/>
              <a:uLnTx/>
              <a:uFillTx/>
              <a:latin typeface="Inter SemiBold" panose="02000503000000020004" pitchFamily="2" charset="0"/>
              <a:ea typeface="Inter SemiBold" panose="02000503000000020004" pitchFamily="2" charset="0"/>
            </a:endParaRPr>
          </a:p>
        </p:txBody>
      </p:sp>
      <p:pic>
        <p:nvPicPr>
          <p:cNvPr id="4" name="Picture 3" descr="A blue letters on a black background&#10;&#10;AI-generated content may be incorrect.">
            <a:hlinkClick r:id="rId2"/>
            <a:extLst>
              <a:ext uri="{FF2B5EF4-FFF2-40B4-BE49-F238E27FC236}">
                <a16:creationId xmlns:a16="http://schemas.microsoft.com/office/drawing/2014/main" id="{F12C19FE-0C98-F3EB-FB06-4A397BFBC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700" y="811708"/>
            <a:ext cx="1357092" cy="678546"/>
          </a:xfrm>
          <a:prstGeom prst="rect">
            <a:avLst/>
          </a:prstGeom>
        </p:spPr>
      </p:pic>
      <p:pic>
        <p:nvPicPr>
          <p:cNvPr id="2" name="Picture 1">
            <a:extLst>
              <a:ext uri="{FF2B5EF4-FFF2-40B4-BE49-F238E27FC236}">
                <a16:creationId xmlns:a16="http://schemas.microsoft.com/office/drawing/2014/main" id="{1DC32D85-8E35-97CF-198B-4EBD40E22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0933" y="4010335"/>
            <a:ext cx="15222134" cy="88906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5842480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60D09D58-F12A-7A56-7F3A-420549DBCDB1}"/>
            </a:ext>
          </a:extLst>
        </p:cNvPr>
        <p:cNvGrpSpPr/>
        <p:nvPr/>
      </p:nvGrpSpPr>
      <p:grpSpPr>
        <a:xfrm>
          <a:off x="0" y="0"/>
          <a:ext cx="0" cy="0"/>
          <a:chOff x="0" y="0"/>
          <a:chExt cx="0" cy="0"/>
        </a:xfrm>
      </p:grpSpPr>
      <p:pic>
        <p:nvPicPr>
          <p:cNvPr id="5" name="Picture 4" descr="A blue and white letter on a black background&#10;&#10;AI-generated content may be incorrect.">
            <a:hlinkClick r:id="rId4"/>
            <a:extLst>
              <a:ext uri="{FF2B5EF4-FFF2-40B4-BE49-F238E27FC236}">
                <a16:creationId xmlns:a16="http://schemas.microsoft.com/office/drawing/2014/main" id="{2F6C201F-5189-AD4B-4466-08121860B789}"/>
              </a:ext>
            </a:extLst>
          </p:cNvPr>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Effect>
                      <a14:brightnessContrast bright="-1000" contrast="38000"/>
                    </a14:imgEffect>
                  </a14:imgLayer>
                </a14:imgProps>
              </a:ext>
            </a:extLst>
          </a:blip>
          <a:stretch>
            <a:fillRect/>
          </a:stretch>
        </p:blipFill>
        <p:spPr>
          <a:xfrm>
            <a:off x="742700" y="811708"/>
            <a:ext cx="1357092" cy="678546"/>
          </a:xfrm>
          <a:prstGeom prst="rect">
            <a:avLst/>
          </a:prstGeom>
          <a:ln>
            <a:solidFill>
              <a:srgbClr val="4472C4"/>
            </a:solidFill>
          </a:ln>
          <a:effectLst>
            <a:outerShdw blurRad="927100">
              <a:srgbClr val="0028B3">
                <a:alpha val="63000"/>
              </a:srgbClr>
            </a:outerShdw>
          </a:effectLst>
        </p:spPr>
      </p:pic>
      <p:sp>
        <p:nvSpPr>
          <p:cNvPr id="8" name="We'll explore how Sparkvision's eco-friendly linens, biodegradable toiletries, energy-efficient lighting, and water-saving fixtures can help hospitality.">
            <a:extLst>
              <a:ext uri="{FF2B5EF4-FFF2-40B4-BE49-F238E27FC236}">
                <a16:creationId xmlns:a16="http://schemas.microsoft.com/office/drawing/2014/main" id="{ECF8E1EB-3018-02DC-7B2D-B03E49063350}"/>
              </a:ext>
            </a:extLst>
          </p:cNvPr>
          <p:cNvSpPr txBox="1"/>
          <p:nvPr/>
        </p:nvSpPr>
        <p:spPr>
          <a:xfrm>
            <a:off x="742700" y="2029236"/>
            <a:ext cx="2561587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a:defRPr/>
            </a:pPr>
            <a:r>
              <a:rPr lang="en-GB" sz="7200" b="1" spc="0" dirty="0">
                <a:solidFill>
                  <a:srgbClr val="FFFFFF"/>
                </a:solidFill>
                <a:latin typeface="Inter SemiBold"/>
                <a:ea typeface="Inter SemiBold" panose="02000503000000020004" pitchFamily="2" charset="0"/>
              </a:rPr>
              <a:t>By 2030, the biggest drivers of change will be:</a:t>
            </a:r>
            <a:endParaRPr kumimoji="0" lang="en-GB" sz="7200" b="0" i="0" u="none" strike="noStrike" kern="0" cap="none" spc="-340" normalizeH="0" baseline="0" noProof="0" dirty="0">
              <a:ln>
                <a:noFill/>
              </a:ln>
              <a:solidFill>
                <a:srgbClr val="FFFFFF"/>
              </a:solidFill>
              <a:effectLst/>
              <a:uLnTx/>
              <a:uFillTx/>
              <a:latin typeface="Inter SemiBold"/>
              <a:ea typeface="Inter SemiBold" panose="02000503000000020004" pitchFamily="2" charset="0"/>
              <a:sym typeface="Plus Jakarta Sans Regular Regular"/>
            </a:endParaRPr>
          </a:p>
        </p:txBody>
      </p:sp>
      <p:pic>
        <p:nvPicPr>
          <p:cNvPr id="2" name="Picture 1" descr="A blue and white graph&#10;&#10;AI-generated content may be incorrect.">
            <a:extLst>
              <a:ext uri="{FF2B5EF4-FFF2-40B4-BE49-F238E27FC236}">
                <a16:creationId xmlns:a16="http://schemas.microsoft.com/office/drawing/2014/main" id="{48E80D70-43D8-A8F7-B614-9FDDE0F93E10}"/>
              </a:ext>
            </a:extLst>
          </p:cNvPr>
          <p:cNvPicPr>
            <a:picLocks noChangeAspect="1"/>
          </p:cNvPicPr>
          <p:nvPr/>
        </p:nvPicPr>
        <p:blipFill>
          <a:blip r:embed="rId7"/>
          <a:srcRect l="3069" t="24759" r="4269" b="3528"/>
          <a:stretch>
            <a:fillRect/>
          </a:stretch>
        </p:blipFill>
        <p:spPr>
          <a:xfrm>
            <a:off x="2171971" y="4232309"/>
            <a:ext cx="20040058" cy="8768074"/>
          </a:xfrm>
          <a:prstGeom prst="rect">
            <a:avLst/>
          </a:prstGeom>
        </p:spPr>
      </p:pic>
    </p:spTree>
    <p:extLst>
      <p:ext uri="{BB962C8B-B14F-4D97-AF65-F5344CB8AC3E}">
        <p14:creationId xmlns:p14="http://schemas.microsoft.com/office/powerpoint/2010/main" val="154634819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B14C45-B1B4-9E2C-E015-F5AABE29C917}"/>
            </a:ext>
          </a:extLst>
        </p:cNvPr>
        <p:cNvGrpSpPr/>
        <p:nvPr/>
      </p:nvGrpSpPr>
      <p:grpSpPr>
        <a:xfrm>
          <a:off x="0" y="0"/>
          <a:ext cx="0" cy="0"/>
          <a:chOff x="0" y="0"/>
          <a:chExt cx="0" cy="0"/>
        </a:xfrm>
      </p:grpSpPr>
      <p:sp>
        <p:nvSpPr>
          <p:cNvPr id="25" name="We'll explore how Sparkvision's eco-friendly linens, biodegradable toiletries, energy-efficient lighting, and water-saving fixtures can help hospitality.">
            <a:extLst>
              <a:ext uri="{FF2B5EF4-FFF2-40B4-BE49-F238E27FC236}">
                <a16:creationId xmlns:a16="http://schemas.microsoft.com/office/drawing/2014/main" id="{4F3BB848-0461-E847-71C9-1B800C6DAB57}"/>
              </a:ext>
            </a:extLst>
          </p:cNvPr>
          <p:cNvSpPr txBox="1"/>
          <p:nvPr/>
        </p:nvSpPr>
        <p:spPr>
          <a:xfrm>
            <a:off x="742699" y="2029236"/>
            <a:ext cx="24661717" cy="12105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7200" b="1" spc="0" dirty="0">
                <a:solidFill>
                  <a:srgbClr val="162C5E"/>
                </a:solidFill>
                <a:latin typeface="Inter SemiBold" panose="02000503000000020004" pitchFamily="2" charset="0"/>
                <a:ea typeface="Inter SemiBold" panose="02000503000000020004" pitchFamily="2" charset="0"/>
              </a:rPr>
              <a:t>Looking ahead with caution</a:t>
            </a:r>
            <a:endParaRPr kumimoji="0" lang="en-GB" sz="7200" b="0" i="0" u="none" strike="noStrike" kern="0" cap="none" spc="-340" normalizeH="0" baseline="0" noProof="0" dirty="0">
              <a:ln>
                <a:noFill/>
              </a:ln>
              <a:solidFill>
                <a:srgbClr val="162C5E"/>
              </a:solidFill>
              <a:effectLst/>
              <a:uLnTx/>
              <a:uFillTx/>
              <a:latin typeface="Inter SemiBold" panose="02000503000000020004" pitchFamily="2" charset="0"/>
              <a:ea typeface="Inter SemiBold" panose="02000503000000020004" pitchFamily="2" charset="0"/>
              <a:cs typeface="+mj-cs"/>
              <a:sym typeface="Plus Jakarta Sans Regular Regular"/>
            </a:endParaRPr>
          </a:p>
        </p:txBody>
      </p:sp>
      <p:pic>
        <p:nvPicPr>
          <p:cNvPr id="4" name="Picture 3" descr="A blue letters on a black background&#10;&#10;AI-generated content may be incorrect.">
            <a:hlinkClick r:id="rId3"/>
            <a:extLst>
              <a:ext uri="{FF2B5EF4-FFF2-40B4-BE49-F238E27FC236}">
                <a16:creationId xmlns:a16="http://schemas.microsoft.com/office/drawing/2014/main" id="{ACA3069B-0BEE-6F20-ED35-865132097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00" y="811708"/>
            <a:ext cx="1357092" cy="678546"/>
          </a:xfrm>
          <a:prstGeom prst="rect">
            <a:avLst/>
          </a:prstGeom>
        </p:spPr>
      </p:pic>
      <p:sp>
        <p:nvSpPr>
          <p:cNvPr id="5" name="TextBox 4">
            <a:extLst>
              <a:ext uri="{FF2B5EF4-FFF2-40B4-BE49-F238E27FC236}">
                <a16:creationId xmlns:a16="http://schemas.microsoft.com/office/drawing/2014/main" id="{31C1D5BB-8736-7C33-C872-CC240EEDD2FE}"/>
              </a:ext>
            </a:extLst>
          </p:cNvPr>
          <p:cNvSpPr txBox="1"/>
          <p:nvPr/>
        </p:nvSpPr>
        <p:spPr>
          <a:xfrm>
            <a:off x="742699" y="4703159"/>
            <a:ext cx="6632136" cy="70583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4400" b="1" dirty="0">
                <a:solidFill>
                  <a:schemeClr val="accent1"/>
                </a:solidFill>
                <a:latin typeface="Inter" panose="02000503000000020004" pitchFamily="2" charset="0"/>
                <a:ea typeface="Inter" panose="02000503000000020004" pitchFamily="2" charset="0"/>
              </a:rPr>
              <a:t>AI is not yet fully trusted</a:t>
            </a:r>
          </a:p>
          <a:p>
            <a:endParaRPr lang="en-US" sz="4000" dirty="0">
              <a:solidFill>
                <a:schemeClr val="accent2"/>
              </a:solidFill>
              <a:latin typeface="Inter" panose="02000503000000020004" pitchFamily="2" charset="0"/>
              <a:ea typeface="Inter" panose="02000503000000020004" pitchFamily="2" charset="0"/>
            </a:endParaRPr>
          </a:p>
          <a:p>
            <a:r>
              <a:rPr lang="en-US" sz="3600" dirty="0">
                <a:solidFill>
                  <a:schemeClr val="accent2"/>
                </a:solidFill>
                <a:latin typeface="Inter" panose="02000503000000020004" pitchFamily="2" charset="0"/>
                <a:ea typeface="Inter" panose="02000503000000020004" pitchFamily="2" charset="0"/>
              </a:rPr>
              <a:t>Top concerns in the charity sector include:</a:t>
            </a:r>
          </a:p>
          <a:p>
            <a:pPr marL="571500" indent="-571500">
              <a:buClr>
                <a:schemeClr val="accent1"/>
              </a:buClr>
              <a:buFont typeface="Arial" panose="020B0604020202020204" pitchFamily="34" charset="0"/>
              <a:buChar char="•"/>
            </a:pPr>
            <a:r>
              <a:rPr lang="en-US" sz="3600" dirty="0">
                <a:solidFill>
                  <a:schemeClr val="accent2"/>
                </a:solidFill>
                <a:latin typeface="Inter" panose="02000503000000020004" pitchFamily="2" charset="0"/>
                <a:ea typeface="Inter" panose="02000503000000020004" pitchFamily="2" charset="0"/>
              </a:rPr>
              <a:t>Ethical decision-making</a:t>
            </a:r>
          </a:p>
          <a:p>
            <a:pPr marL="571500" indent="-571500">
              <a:buClr>
                <a:schemeClr val="accent1"/>
              </a:buClr>
              <a:buFont typeface="Arial" panose="020B0604020202020204" pitchFamily="34" charset="0"/>
              <a:buChar char="•"/>
            </a:pPr>
            <a:r>
              <a:rPr lang="en-US" sz="3600" dirty="0">
                <a:solidFill>
                  <a:schemeClr val="accent2"/>
                </a:solidFill>
                <a:latin typeface="Inter" panose="02000503000000020004" pitchFamily="2" charset="0"/>
                <a:ea typeface="Inter" panose="02000503000000020004" pitchFamily="2" charset="0"/>
              </a:rPr>
              <a:t>Data security risks</a:t>
            </a:r>
          </a:p>
          <a:p>
            <a:pPr marL="571500" indent="-571500">
              <a:buClr>
                <a:schemeClr val="accent1"/>
              </a:buClr>
              <a:buFont typeface="Arial" panose="020B0604020202020204" pitchFamily="34" charset="0"/>
              <a:buChar char="•"/>
            </a:pPr>
            <a:r>
              <a:rPr lang="en-US" sz="3600" dirty="0">
                <a:solidFill>
                  <a:schemeClr val="accent2"/>
                </a:solidFill>
                <a:latin typeface="Inter" panose="02000503000000020004" pitchFamily="2" charset="0"/>
                <a:ea typeface="Inter" panose="02000503000000020004" pitchFamily="2" charset="0"/>
              </a:rPr>
              <a:t>Lack of human oversight</a:t>
            </a:r>
          </a:p>
          <a:p>
            <a:endParaRPr lang="en-US" sz="3600" dirty="0">
              <a:solidFill>
                <a:schemeClr val="accent2"/>
              </a:solidFill>
              <a:latin typeface="Inter" panose="02000503000000020004" pitchFamily="2" charset="0"/>
              <a:ea typeface="Inter" panose="02000503000000020004" pitchFamily="2" charset="0"/>
            </a:endParaRPr>
          </a:p>
          <a:p>
            <a:r>
              <a:rPr lang="en-US" sz="3600" dirty="0">
                <a:solidFill>
                  <a:schemeClr val="accent2"/>
                </a:solidFill>
                <a:latin typeface="Inter" panose="02000503000000020004" pitchFamily="2" charset="0"/>
                <a:ea typeface="Inter" panose="02000503000000020004" pitchFamily="2" charset="0"/>
              </a:rPr>
              <a:t>This is not resistance to innovation but reflects a different governance reality.</a:t>
            </a:r>
          </a:p>
        </p:txBody>
      </p:sp>
      <p:pic>
        <p:nvPicPr>
          <p:cNvPr id="2" name="Picture 1">
            <a:extLst>
              <a:ext uri="{FF2B5EF4-FFF2-40B4-BE49-F238E27FC236}">
                <a16:creationId xmlns:a16="http://schemas.microsoft.com/office/drawing/2014/main" id="{D62BD1DB-BA31-24C0-9230-251EC2EE431C}"/>
              </a:ext>
            </a:extLst>
          </p:cNvPr>
          <p:cNvPicPr>
            <a:picLocks noChangeAspect="1"/>
          </p:cNvPicPr>
          <p:nvPr/>
        </p:nvPicPr>
        <p:blipFill>
          <a:blip r:embed="rId5">
            <a:extLst>
              <a:ext uri="{28A0092B-C50C-407E-A947-70E740481C1C}">
                <a14:useLocalDpi xmlns:a14="http://schemas.microsoft.com/office/drawing/2010/main" val="0"/>
              </a:ext>
            </a:extLst>
          </a:blip>
          <a:srcRect l="8688" r="8266" b="2627"/>
          <a:stretch>
            <a:fillRect/>
          </a:stretch>
        </p:blipFill>
        <p:spPr>
          <a:xfrm>
            <a:off x="9422296" y="3504558"/>
            <a:ext cx="14219005" cy="9455544"/>
          </a:xfrm>
          <a:prstGeom prst="rect">
            <a:avLst/>
          </a:prstGeom>
        </p:spPr>
      </p:pic>
    </p:spTree>
    <p:extLst>
      <p:ext uri="{BB962C8B-B14F-4D97-AF65-F5344CB8AC3E}">
        <p14:creationId xmlns:p14="http://schemas.microsoft.com/office/powerpoint/2010/main" val="23042082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 name="Rounded Rectangle">
            <a:extLst>
              <a:ext uri="{FF2B5EF4-FFF2-40B4-BE49-F238E27FC236}">
                <a16:creationId xmlns:a16="http://schemas.microsoft.com/office/drawing/2014/main" id="{05A58CDE-06FC-E830-669D-76E1EB7BF63C}"/>
              </a:ext>
            </a:extLst>
          </p:cNvPr>
          <p:cNvSpPr/>
          <p:nvPr/>
        </p:nvSpPr>
        <p:spPr>
          <a:xfrm>
            <a:off x="4709500" y="9193580"/>
            <a:ext cx="6890027" cy="3790342"/>
          </a:xfrm>
          <a:prstGeom prst="roundRect">
            <a:avLst>
              <a:gd name="adj" fmla="val 7634"/>
            </a:avLst>
          </a:prstGeom>
          <a:solidFill>
            <a:srgbClr val="83A4FF"/>
          </a:solidFill>
          <a:ln w="12700">
            <a:miter lim="400000"/>
          </a:ln>
        </p:spPr>
        <p:txBody>
          <a:bodyPr lIns="0" tIns="0" rIns="0" bIns="0" anchor="ctr"/>
          <a:lstStyle/>
          <a:p>
            <a:pPr algn="ctr" defTabSz="914400">
              <a:defRPr sz="2000" b="1">
                <a:solidFill>
                  <a:srgbClr val="FDFDFD"/>
                </a:solidFill>
                <a:latin typeface="Arial"/>
                <a:ea typeface="Arial"/>
                <a:cs typeface="Arial"/>
                <a:sym typeface="Arial"/>
              </a:defRPr>
            </a:pPr>
            <a:endParaRPr lang="en-IE" sz="2800" b="1">
              <a:solidFill>
                <a:srgbClr val="688AFF"/>
              </a:solidFill>
              <a:latin typeface="Arial"/>
              <a:ea typeface="Arial"/>
              <a:cs typeface="Arial"/>
              <a:sym typeface="Arial"/>
            </a:endParaRPr>
          </a:p>
        </p:txBody>
      </p:sp>
      <p:sp>
        <p:nvSpPr>
          <p:cNvPr id="2" name="Rectangle: Rounded Corners 95">
            <a:extLst>
              <a:ext uri="{FF2B5EF4-FFF2-40B4-BE49-F238E27FC236}">
                <a16:creationId xmlns:a16="http://schemas.microsoft.com/office/drawing/2014/main" id="{92B73C6D-B4B7-C2A4-AA34-4A79A4ED2EFF}"/>
              </a:ext>
            </a:extLst>
          </p:cNvPr>
          <p:cNvSpPr/>
          <p:nvPr/>
        </p:nvSpPr>
        <p:spPr>
          <a:xfrm>
            <a:off x="4709501" y="4552681"/>
            <a:ext cx="6890027" cy="3790342"/>
          </a:xfrm>
          <a:prstGeom prst="roundRect">
            <a:avLst>
              <a:gd name="adj" fmla="val 7789"/>
            </a:avLst>
          </a:prstGeom>
          <a:solidFill>
            <a:schemeClr val="accent2">
              <a:alpha val="450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br>
              <a:rPr lang="en-US" sz="4000" b="1">
                <a:solidFill>
                  <a:srgbClr val="FFFFFF"/>
                </a:solidFill>
                <a:latin typeface="Inter SemiBold" panose="02000503000000020004" pitchFamily="2" charset="0"/>
                <a:sym typeface="Manrope"/>
              </a:rPr>
            </a:br>
            <a:endParaRPr lang="en-US" sz="4000">
              <a:solidFill>
                <a:srgbClr val="ECF4FF"/>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16146A58-3E01-B9F8-19A7-EE26C71B7ECC}"/>
              </a:ext>
            </a:extLst>
          </p:cNvPr>
          <p:cNvSpPr txBox="1"/>
          <p:nvPr/>
        </p:nvSpPr>
        <p:spPr>
          <a:xfrm>
            <a:off x="5353246" y="5729706"/>
            <a:ext cx="5602534"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01600" tIns="101600" rIns="101600" bIns="101600" spcCol="38100" anchor="ctr">
            <a:spAutoFit/>
          </a:bodyPr>
          <a:lstStyle/>
          <a:p>
            <a:pPr algn="ctr" defTabSz="6502236">
              <a:defRPr/>
            </a:pPr>
            <a:r>
              <a:rPr lang="en-US" sz="4000" b="1" kern="1200">
                <a:solidFill>
                  <a:srgbClr val="FFFFFF"/>
                </a:solidFill>
                <a:latin typeface="Inter" panose="02000503000000020004" pitchFamily="2" charset="0"/>
                <a:ea typeface="Inter" panose="02000503000000020004" pitchFamily="2" charset="0"/>
                <a:cs typeface="+mn-cs"/>
              </a:rPr>
              <a:t>Restricted and uncertain funding</a:t>
            </a:r>
          </a:p>
        </p:txBody>
      </p:sp>
      <p:pic>
        <p:nvPicPr>
          <p:cNvPr id="5" name="Picture 4" descr="A blue and white letter on a black background&#10;&#10;AI-generated content may be incorrect.">
            <a:hlinkClick r:id="rId4"/>
            <a:extLst>
              <a:ext uri="{FF2B5EF4-FFF2-40B4-BE49-F238E27FC236}">
                <a16:creationId xmlns:a16="http://schemas.microsoft.com/office/drawing/2014/main" id="{023E09C2-E6AB-3C22-181B-4AD95A89E10A}"/>
              </a:ext>
            </a:extLst>
          </p:cNvPr>
          <p:cNvPicPr>
            <a:picLocks noChangeAspect="1"/>
          </p:cNvPicPr>
          <p:nvPr/>
        </p:nvPicPr>
        <p:blipFill>
          <a:blip r:embed="rId5">
            <a:extLst>
              <a:ext uri="{BEBA8EAE-BF5A-486C-A8C5-ECC9F3942E4B}">
                <a14:imgProps xmlns:a14="http://schemas.microsoft.com/office/drawing/2010/main">
                  <a14:imgLayer r:embed="rId6">
                    <a14:imgEffect>
                      <a14:saturation sat="153000"/>
                    </a14:imgEffect>
                    <a14:imgEffect>
                      <a14:brightnessContrast bright="-1000" contrast="38000"/>
                    </a14:imgEffect>
                  </a14:imgLayer>
                </a14:imgProps>
              </a:ext>
            </a:extLst>
          </a:blip>
          <a:stretch>
            <a:fillRect/>
          </a:stretch>
        </p:blipFill>
        <p:spPr>
          <a:xfrm>
            <a:off x="742700" y="811708"/>
            <a:ext cx="1357092" cy="678546"/>
          </a:xfrm>
          <a:prstGeom prst="rect">
            <a:avLst/>
          </a:prstGeom>
          <a:ln>
            <a:solidFill>
              <a:srgbClr val="4472C4"/>
            </a:solidFill>
          </a:ln>
          <a:effectLst>
            <a:outerShdw blurRad="927100">
              <a:srgbClr val="0028B3">
                <a:alpha val="63000"/>
              </a:srgbClr>
            </a:outerShdw>
          </a:effectLst>
        </p:spPr>
      </p:pic>
      <p:sp>
        <p:nvSpPr>
          <p:cNvPr id="13" name="We'll explore how Sparkvision's eco-friendly linens, biodegradable toiletries, energy-efficient lighting, and water-saving fixtures can help hospitality.">
            <a:extLst>
              <a:ext uri="{FF2B5EF4-FFF2-40B4-BE49-F238E27FC236}">
                <a16:creationId xmlns:a16="http://schemas.microsoft.com/office/drawing/2014/main" id="{143AFD7A-4125-8B62-0101-6364FF46C947}"/>
              </a:ext>
            </a:extLst>
          </p:cNvPr>
          <p:cNvSpPr txBox="1"/>
          <p:nvPr/>
        </p:nvSpPr>
        <p:spPr>
          <a:xfrm>
            <a:off x="742699" y="2075402"/>
            <a:ext cx="24661717"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6600" b="1" spc="0" dirty="0">
                <a:solidFill>
                  <a:srgbClr val="FFFFFF"/>
                </a:solidFill>
                <a:latin typeface="Inter SemiBold" panose="02000503000000020004" pitchFamily="2" charset="0"/>
                <a:ea typeface="Inter SemiBold" panose="02000503000000020004" pitchFamily="2" charset="0"/>
              </a:rPr>
              <a:t>Why the charity sector is more cautious about new tech</a:t>
            </a:r>
          </a:p>
        </p:txBody>
      </p:sp>
      <p:sp>
        <p:nvSpPr>
          <p:cNvPr id="20" name="Rectangle: Rounded Corners 95">
            <a:extLst>
              <a:ext uri="{FF2B5EF4-FFF2-40B4-BE49-F238E27FC236}">
                <a16:creationId xmlns:a16="http://schemas.microsoft.com/office/drawing/2014/main" id="{0C80B4CE-1E77-0E9C-6483-40826FFEF595}"/>
              </a:ext>
            </a:extLst>
          </p:cNvPr>
          <p:cNvSpPr/>
          <p:nvPr/>
        </p:nvSpPr>
        <p:spPr>
          <a:xfrm>
            <a:off x="12431151" y="9193580"/>
            <a:ext cx="6890027" cy="3790342"/>
          </a:xfrm>
          <a:prstGeom prst="roundRect">
            <a:avLst>
              <a:gd name="adj" fmla="val 7789"/>
            </a:avLst>
          </a:prstGeom>
          <a:solidFill>
            <a:schemeClr val="accent2">
              <a:alpha val="4502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endParaRPr lang="en-US" sz="4000" b="1">
              <a:solidFill>
                <a:srgbClr val="FFFFFF"/>
              </a:solidFill>
              <a:latin typeface="Inter SemiBold" panose="02000503000000020004" pitchFamily="2" charset="0"/>
              <a:sym typeface="Manrope"/>
            </a:endParaRPr>
          </a:p>
          <a:p>
            <a:pPr algn="ctr">
              <a:defRPr/>
            </a:pPr>
            <a:br>
              <a:rPr lang="en-US" sz="4000" b="1">
                <a:solidFill>
                  <a:srgbClr val="FFFFFF"/>
                </a:solidFill>
                <a:latin typeface="Inter SemiBold" panose="02000503000000020004" pitchFamily="2" charset="0"/>
                <a:sym typeface="Manrope"/>
              </a:rPr>
            </a:br>
            <a:endParaRPr lang="en-US" sz="4000">
              <a:solidFill>
                <a:srgbClr val="ECF4FF"/>
              </a:solidFill>
              <a:latin typeface="Poppins" panose="00000500000000000000" pitchFamily="2" charset="0"/>
              <a:cs typeface="Poppins" panose="00000500000000000000" pitchFamily="2" charset="0"/>
            </a:endParaRPr>
          </a:p>
        </p:txBody>
      </p:sp>
      <p:sp>
        <p:nvSpPr>
          <p:cNvPr id="22" name="Rounded Rectangle">
            <a:extLst>
              <a:ext uri="{FF2B5EF4-FFF2-40B4-BE49-F238E27FC236}">
                <a16:creationId xmlns:a16="http://schemas.microsoft.com/office/drawing/2014/main" id="{64838AB9-CDFC-25A2-8BDC-EA8F124C94CE}"/>
              </a:ext>
            </a:extLst>
          </p:cNvPr>
          <p:cNvSpPr/>
          <p:nvPr/>
        </p:nvSpPr>
        <p:spPr>
          <a:xfrm>
            <a:off x="12431149" y="4552681"/>
            <a:ext cx="6890027" cy="3790342"/>
          </a:xfrm>
          <a:prstGeom prst="roundRect">
            <a:avLst>
              <a:gd name="adj" fmla="val 7634"/>
            </a:avLst>
          </a:prstGeom>
          <a:solidFill>
            <a:srgbClr val="83A4FF"/>
          </a:solidFill>
          <a:ln w="12700">
            <a:miter lim="400000"/>
          </a:ln>
        </p:spPr>
        <p:txBody>
          <a:bodyPr lIns="0" tIns="0" rIns="0" bIns="0" anchor="ctr"/>
          <a:lstStyle/>
          <a:p>
            <a:pPr algn="ctr" defTabSz="914400">
              <a:defRPr sz="2000" b="1">
                <a:solidFill>
                  <a:srgbClr val="FDFDFD"/>
                </a:solidFill>
                <a:latin typeface="Arial"/>
                <a:ea typeface="Arial"/>
                <a:cs typeface="Arial"/>
                <a:sym typeface="Arial"/>
              </a:defRPr>
            </a:pPr>
            <a:endParaRPr lang="en-IE" sz="2800" b="1">
              <a:solidFill>
                <a:srgbClr val="688AFF"/>
              </a:solidFill>
              <a:latin typeface="Arial"/>
              <a:ea typeface="Arial"/>
              <a:cs typeface="Arial"/>
              <a:sym typeface="Arial"/>
            </a:endParaRPr>
          </a:p>
        </p:txBody>
      </p:sp>
      <p:sp>
        <p:nvSpPr>
          <p:cNvPr id="23" name="TextBox 22">
            <a:extLst>
              <a:ext uri="{FF2B5EF4-FFF2-40B4-BE49-F238E27FC236}">
                <a16:creationId xmlns:a16="http://schemas.microsoft.com/office/drawing/2014/main" id="{09A70E3C-6BE9-2456-1787-354C85244E68}"/>
              </a:ext>
            </a:extLst>
          </p:cNvPr>
          <p:cNvSpPr txBox="1"/>
          <p:nvPr/>
        </p:nvSpPr>
        <p:spPr>
          <a:xfrm>
            <a:off x="13074895" y="5729706"/>
            <a:ext cx="5602534"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01600" tIns="101600" rIns="101600" bIns="101600" spcCol="38100" anchor="ctr">
            <a:spAutoFit/>
          </a:bodyPr>
          <a:lstStyle/>
          <a:p>
            <a:pPr algn="ctr" defTabSz="6502236">
              <a:defRPr/>
            </a:pPr>
            <a:r>
              <a:rPr lang="en-US" sz="4000" b="1" kern="1200">
                <a:solidFill>
                  <a:srgbClr val="FFFFFF"/>
                </a:solidFill>
                <a:latin typeface="Inter" panose="02000503000000020004" pitchFamily="2" charset="0"/>
                <a:ea typeface="Inter" panose="02000503000000020004" pitchFamily="2" charset="0"/>
                <a:cs typeface="+mn-cs"/>
              </a:rPr>
              <a:t>High number of key stakeholders</a:t>
            </a:r>
          </a:p>
        </p:txBody>
      </p:sp>
      <p:sp>
        <p:nvSpPr>
          <p:cNvPr id="24" name="TextBox 23">
            <a:extLst>
              <a:ext uri="{FF2B5EF4-FFF2-40B4-BE49-F238E27FC236}">
                <a16:creationId xmlns:a16="http://schemas.microsoft.com/office/drawing/2014/main" id="{D9ABFC64-D098-0410-156A-FFF74AC7FE0C}"/>
              </a:ext>
            </a:extLst>
          </p:cNvPr>
          <p:cNvSpPr txBox="1"/>
          <p:nvPr/>
        </p:nvSpPr>
        <p:spPr>
          <a:xfrm>
            <a:off x="5353246" y="10062828"/>
            <a:ext cx="5602534" cy="20518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01600" tIns="101600" rIns="101600" bIns="101600" spcCol="38100" anchor="ctr">
            <a:spAutoFit/>
          </a:bodyPr>
          <a:lstStyle/>
          <a:p>
            <a:pPr algn="ctr" defTabSz="6502236">
              <a:defRPr/>
            </a:pPr>
            <a:r>
              <a:rPr lang="en-US" sz="4000" b="1" kern="1200">
                <a:solidFill>
                  <a:srgbClr val="FFFFFF"/>
                </a:solidFill>
                <a:latin typeface="Inter" panose="02000503000000020004" pitchFamily="2" charset="0"/>
                <a:ea typeface="Inter" panose="02000503000000020004" pitchFamily="2" charset="0"/>
                <a:cs typeface="+mn-cs"/>
              </a:rPr>
              <a:t>Strict regulatory and reporting requirements</a:t>
            </a:r>
          </a:p>
        </p:txBody>
      </p:sp>
      <p:sp>
        <p:nvSpPr>
          <p:cNvPr id="25" name="TextBox 24">
            <a:extLst>
              <a:ext uri="{FF2B5EF4-FFF2-40B4-BE49-F238E27FC236}">
                <a16:creationId xmlns:a16="http://schemas.microsoft.com/office/drawing/2014/main" id="{8D9B8AF6-9792-EFB6-81DE-25C190C6FE2A}"/>
              </a:ext>
            </a:extLst>
          </p:cNvPr>
          <p:cNvSpPr txBox="1"/>
          <p:nvPr/>
        </p:nvSpPr>
        <p:spPr>
          <a:xfrm>
            <a:off x="12977249" y="9755051"/>
            <a:ext cx="5797826" cy="2667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101600" tIns="101600" rIns="101600" bIns="101600" spcCol="38100" anchor="ctr">
            <a:spAutoFit/>
          </a:bodyPr>
          <a:lstStyle/>
          <a:p>
            <a:pPr algn="ctr" defTabSz="6502236">
              <a:defRPr/>
            </a:pPr>
            <a:r>
              <a:rPr lang="en-US" sz="4000" b="1" kern="1200">
                <a:solidFill>
                  <a:srgbClr val="FFFFFF"/>
                </a:solidFill>
                <a:latin typeface="Inter" panose="02000503000000020004" pitchFamily="2" charset="0"/>
                <a:ea typeface="Inter" panose="02000503000000020004" pitchFamily="2" charset="0"/>
                <a:cs typeface="+mn-cs"/>
              </a:rPr>
              <a:t>Reputational sensitivity - Public trust underpins funding</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4B2474-7B38-3D74-56D9-615956B513BA}"/>
            </a:ext>
          </a:extLst>
        </p:cNvPr>
        <p:cNvGrpSpPr/>
        <p:nvPr/>
      </p:nvGrpSpPr>
      <p:grpSpPr>
        <a:xfrm>
          <a:off x="0" y="0"/>
          <a:ext cx="0" cy="0"/>
          <a:chOff x="0" y="0"/>
          <a:chExt cx="0" cy="0"/>
        </a:xfrm>
      </p:grpSpPr>
      <p:sp>
        <p:nvSpPr>
          <p:cNvPr id="25" name="We'll explore how Sparkvision's eco-friendly linens, biodegradable toiletries, energy-efficient lighting, and water-saving fixtures can help hospitality.">
            <a:extLst>
              <a:ext uri="{FF2B5EF4-FFF2-40B4-BE49-F238E27FC236}">
                <a16:creationId xmlns:a16="http://schemas.microsoft.com/office/drawing/2014/main" id="{834F3D3E-AB90-23FB-8502-B34417BF9BD8}"/>
              </a:ext>
            </a:extLst>
          </p:cNvPr>
          <p:cNvSpPr txBox="1"/>
          <p:nvPr/>
        </p:nvSpPr>
        <p:spPr>
          <a:xfrm>
            <a:off x="742699" y="2075402"/>
            <a:ext cx="24661717"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6600" b="1" spc="0" dirty="0">
                <a:solidFill>
                  <a:srgbClr val="162C5E"/>
                </a:solidFill>
                <a:latin typeface="Inter SemiBold" panose="02000503000000020004" pitchFamily="2" charset="0"/>
                <a:ea typeface="Inter SemiBold" panose="02000503000000020004" pitchFamily="2" charset="0"/>
              </a:rPr>
              <a:t>AI adoption in charity finance depends on three pillars:</a:t>
            </a:r>
          </a:p>
        </p:txBody>
      </p:sp>
      <p:pic>
        <p:nvPicPr>
          <p:cNvPr id="4" name="Picture 3" descr="A blue letters on a black background&#10;&#10;AI-generated content may be incorrect.">
            <a:hlinkClick r:id="rId3"/>
            <a:extLst>
              <a:ext uri="{FF2B5EF4-FFF2-40B4-BE49-F238E27FC236}">
                <a16:creationId xmlns:a16="http://schemas.microsoft.com/office/drawing/2014/main" id="{AE6C1008-D113-ABBC-EB3F-6C7F418385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00" y="811708"/>
            <a:ext cx="1357092" cy="678546"/>
          </a:xfrm>
          <a:prstGeom prst="rect">
            <a:avLst/>
          </a:prstGeom>
        </p:spPr>
      </p:pic>
      <p:sp>
        <p:nvSpPr>
          <p:cNvPr id="9" name="Rectangle: Rounded Corners 8">
            <a:extLst>
              <a:ext uri="{FF2B5EF4-FFF2-40B4-BE49-F238E27FC236}">
                <a16:creationId xmlns:a16="http://schemas.microsoft.com/office/drawing/2014/main" id="{D424066E-C6A5-97BC-11E0-C4EF90D9A075}"/>
              </a:ext>
            </a:extLst>
          </p:cNvPr>
          <p:cNvSpPr/>
          <p:nvPr/>
        </p:nvSpPr>
        <p:spPr>
          <a:xfrm>
            <a:off x="1206093" y="5783686"/>
            <a:ext cx="6653842" cy="4733743"/>
          </a:xfrm>
          <a:prstGeom prst="roundRect">
            <a:avLst/>
          </a:prstGeom>
          <a:solidFill>
            <a:schemeClr val="tx2">
              <a:lumMod val="40000"/>
              <a:lumOff val="60000"/>
            </a:schemeClr>
          </a:solidFill>
          <a:ln w="381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FDFDFD"/>
              </a:solidFill>
              <a:effectLst/>
              <a:uLnTx/>
              <a:uFillTx/>
              <a:latin typeface="Arial"/>
              <a:ea typeface="Arial"/>
              <a:cs typeface="Arial"/>
              <a:sym typeface="Arial"/>
            </a:endParaRPr>
          </a:p>
        </p:txBody>
      </p:sp>
      <p:sp>
        <p:nvSpPr>
          <p:cNvPr id="10" name="Rectangle: Rounded Corners 9">
            <a:extLst>
              <a:ext uri="{FF2B5EF4-FFF2-40B4-BE49-F238E27FC236}">
                <a16:creationId xmlns:a16="http://schemas.microsoft.com/office/drawing/2014/main" id="{FD4C7B33-CC61-E6E2-F065-D02A9A3A964F}"/>
              </a:ext>
            </a:extLst>
          </p:cNvPr>
          <p:cNvSpPr/>
          <p:nvPr/>
        </p:nvSpPr>
        <p:spPr>
          <a:xfrm>
            <a:off x="8649926" y="5783686"/>
            <a:ext cx="6653842" cy="4733743"/>
          </a:xfrm>
          <a:prstGeom prst="roundRect">
            <a:avLst/>
          </a:prstGeom>
          <a:solidFill>
            <a:schemeClr val="tx2">
              <a:lumMod val="60000"/>
              <a:lumOff val="40000"/>
            </a:schemeClr>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FDFDFD"/>
              </a:solidFill>
              <a:effectLst/>
              <a:uLnTx/>
              <a:uFillTx/>
              <a:latin typeface="Arial"/>
              <a:ea typeface="Arial"/>
              <a:cs typeface="Arial"/>
              <a:sym typeface="Arial"/>
            </a:endParaRPr>
          </a:p>
        </p:txBody>
      </p:sp>
      <p:sp>
        <p:nvSpPr>
          <p:cNvPr id="11" name="Rectangle: Rounded Corners 10">
            <a:extLst>
              <a:ext uri="{FF2B5EF4-FFF2-40B4-BE49-F238E27FC236}">
                <a16:creationId xmlns:a16="http://schemas.microsoft.com/office/drawing/2014/main" id="{A61D6053-29C7-6CFF-E794-1C20236BA2FC}"/>
              </a:ext>
            </a:extLst>
          </p:cNvPr>
          <p:cNvSpPr/>
          <p:nvPr/>
        </p:nvSpPr>
        <p:spPr>
          <a:xfrm>
            <a:off x="16093759" y="5783686"/>
            <a:ext cx="6653842" cy="4733743"/>
          </a:xfrm>
          <a:prstGeom prst="roundRect">
            <a:avLst/>
          </a:prstGeom>
          <a:solidFill>
            <a:schemeClr val="bg1">
              <a:lumMod val="75000"/>
            </a:schemeClr>
          </a:solidFill>
          <a:ln w="12700" cap="flat">
            <a:solidFill>
              <a:srgbClr val="FFFFF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GB" sz="2000" b="1" i="0" u="none" strike="noStrike" kern="0" cap="none" spc="0" normalizeH="0" baseline="0" noProof="0">
              <a:ln>
                <a:noFill/>
              </a:ln>
              <a:solidFill>
                <a:srgbClr val="FDFDFD"/>
              </a:solidFill>
              <a:effectLst/>
              <a:uLnTx/>
              <a:uFillTx/>
              <a:latin typeface="Arial"/>
              <a:ea typeface="Arial"/>
              <a:cs typeface="Arial"/>
              <a:sym typeface="Arial"/>
            </a:endParaRPr>
          </a:p>
        </p:txBody>
      </p:sp>
      <p:sp>
        <p:nvSpPr>
          <p:cNvPr id="12" name="TextBox 11">
            <a:extLst>
              <a:ext uri="{FF2B5EF4-FFF2-40B4-BE49-F238E27FC236}">
                <a16:creationId xmlns:a16="http://schemas.microsoft.com/office/drawing/2014/main" id="{424858B3-49AC-61D3-1C0D-1E9567499D5A}"/>
              </a:ext>
            </a:extLst>
          </p:cNvPr>
          <p:cNvSpPr txBox="1"/>
          <p:nvPr/>
        </p:nvSpPr>
        <p:spPr>
          <a:xfrm>
            <a:off x="1731747" y="7586300"/>
            <a:ext cx="5602534"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01600" tIns="101600" rIns="101600" bIns="101600" spcCol="38100" anchor="ctr">
            <a:spAutoFit/>
          </a:bodyPr>
          <a:lstStyle/>
          <a:p>
            <a:pPr algn="ctr" defTabSz="6502236">
              <a:defRPr/>
            </a:pPr>
            <a:r>
              <a:rPr lang="en-US" sz="6000" b="1" kern="1200">
                <a:solidFill>
                  <a:schemeClr val="accent2"/>
                </a:solidFill>
                <a:latin typeface="Inter" panose="02000503000000020004" pitchFamily="2" charset="0"/>
                <a:ea typeface="Inter" panose="02000503000000020004" pitchFamily="2" charset="0"/>
                <a:cs typeface="+mn-cs"/>
              </a:rPr>
              <a:t>Accuracy</a:t>
            </a:r>
          </a:p>
        </p:txBody>
      </p:sp>
      <p:sp>
        <p:nvSpPr>
          <p:cNvPr id="13" name="TextBox 12">
            <a:extLst>
              <a:ext uri="{FF2B5EF4-FFF2-40B4-BE49-F238E27FC236}">
                <a16:creationId xmlns:a16="http://schemas.microsoft.com/office/drawing/2014/main" id="{B5F116CD-2B26-E6C9-F98A-A7435AA10D2F}"/>
              </a:ext>
            </a:extLst>
          </p:cNvPr>
          <p:cNvSpPr txBox="1"/>
          <p:nvPr/>
        </p:nvSpPr>
        <p:spPr>
          <a:xfrm>
            <a:off x="9175580" y="7586300"/>
            <a:ext cx="5602534"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lIns="101600" tIns="101600" rIns="101600" bIns="101600" spcCol="38100" anchor="ctr">
            <a:spAutoFit/>
          </a:bodyPr>
          <a:lstStyle/>
          <a:p>
            <a:pPr algn="ctr" defTabSz="6502236">
              <a:defRPr/>
            </a:pPr>
            <a:r>
              <a:rPr lang="en-US" sz="6000" b="1" kern="1200">
                <a:solidFill>
                  <a:schemeClr val="accent2"/>
                </a:solidFill>
                <a:latin typeface="Inter" panose="02000503000000020004" pitchFamily="2" charset="0"/>
                <a:ea typeface="Inter" panose="02000503000000020004" pitchFamily="2" charset="0"/>
                <a:cs typeface="+mn-cs"/>
              </a:rPr>
              <a:t>Explainability</a:t>
            </a:r>
          </a:p>
        </p:txBody>
      </p:sp>
      <p:sp>
        <p:nvSpPr>
          <p:cNvPr id="14" name="TextBox 13">
            <a:extLst>
              <a:ext uri="{FF2B5EF4-FFF2-40B4-BE49-F238E27FC236}">
                <a16:creationId xmlns:a16="http://schemas.microsoft.com/office/drawing/2014/main" id="{98327DF9-0A4A-90EB-6B1E-D1508076F3EE}"/>
              </a:ext>
            </a:extLst>
          </p:cNvPr>
          <p:cNvSpPr txBox="1"/>
          <p:nvPr/>
        </p:nvSpPr>
        <p:spPr>
          <a:xfrm>
            <a:off x="16552753" y="7586300"/>
            <a:ext cx="5735853" cy="11285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101600" tIns="101600" rIns="101600" bIns="101600" spcCol="38100" anchor="ctr">
            <a:spAutoFit/>
          </a:bodyPr>
          <a:lstStyle/>
          <a:p>
            <a:pPr algn="ctr" defTabSz="6502236">
              <a:defRPr/>
            </a:pPr>
            <a:r>
              <a:rPr lang="en-US" sz="6000" b="1" kern="1200">
                <a:solidFill>
                  <a:schemeClr val="accent2"/>
                </a:solidFill>
                <a:latin typeface="Inter" panose="02000503000000020004" pitchFamily="2" charset="0"/>
                <a:ea typeface="Inter" panose="02000503000000020004" pitchFamily="2" charset="0"/>
                <a:cs typeface="+mn-cs"/>
              </a:rPr>
              <a:t>Accountability</a:t>
            </a:r>
            <a:endParaRPr lang="en-US" sz="5400" b="1" kern="1200">
              <a:solidFill>
                <a:schemeClr val="accent2"/>
              </a:solidFill>
              <a:latin typeface="Inter" panose="02000503000000020004" pitchFamily="2" charset="0"/>
              <a:ea typeface="Inter" panose="02000503000000020004" pitchFamily="2" charset="0"/>
              <a:cs typeface="+mn-cs"/>
            </a:endParaRPr>
          </a:p>
        </p:txBody>
      </p:sp>
    </p:spTree>
    <p:extLst>
      <p:ext uri="{BB962C8B-B14F-4D97-AF65-F5344CB8AC3E}">
        <p14:creationId xmlns:p14="http://schemas.microsoft.com/office/powerpoint/2010/main" val="392237470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BEB01C-ACA5-9884-65C3-729695C7DC85}"/>
            </a:ext>
          </a:extLst>
        </p:cNvPr>
        <p:cNvGrpSpPr/>
        <p:nvPr/>
      </p:nvGrpSpPr>
      <p:grpSpPr>
        <a:xfrm>
          <a:off x="0" y="0"/>
          <a:ext cx="0" cy="0"/>
          <a:chOff x="0" y="0"/>
          <a:chExt cx="0" cy="0"/>
        </a:xfrm>
      </p:grpSpPr>
      <p:sp>
        <p:nvSpPr>
          <p:cNvPr id="25" name="We'll explore how Sparkvision's eco-friendly linens, biodegradable toiletries, energy-efficient lighting, and water-saving fixtures can help hospitality.">
            <a:extLst>
              <a:ext uri="{FF2B5EF4-FFF2-40B4-BE49-F238E27FC236}">
                <a16:creationId xmlns:a16="http://schemas.microsoft.com/office/drawing/2014/main" id="{5CD9E1BA-A796-6BC0-7D7D-AD67635D0CE5}"/>
              </a:ext>
            </a:extLst>
          </p:cNvPr>
          <p:cNvSpPr txBox="1"/>
          <p:nvPr/>
        </p:nvSpPr>
        <p:spPr>
          <a:xfrm>
            <a:off x="742699" y="2029236"/>
            <a:ext cx="24661717" cy="12105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6800" spc="-340">
                <a:solidFill>
                  <a:schemeClr val="accent3">
                    <a:hueOff val="1112934"/>
                    <a:satOff val="-18865"/>
                    <a:lumOff val="38552"/>
                  </a:schemeClr>
                </a:solidFill>
              </a:defRPr>
            </a:lvl1pPr>
          </a:lstStyle>
          <a:p>
            <a:pPr marL="0" marR="0" lvl="0" indent="0" algn="l" defTabSz="3251118" rtl="0" eaLnBrk="1" fontAlgn="auto" latinLnBrk="0" hangingPunct="0">
              <a:lnSpc>
                <a:spcPct val="100000"/>
              </a:lnSpc>
              <a:spcBef>
                <a:spcPts val="0"/>
              </a:spcBef>
              <a:spcAft>
                <a:spcPts val="0"/>
              </a:spcAft>
              <a:buClrTx/>
              <a:buSzTx/>
              <a:buFontTx/>
              <a:buNone/>
              <a:tabLst/>
              <a:defRPr/>
            </a:pPr>
            <a:r>
              <a:rPr lang="en-US" sz="7200" b="1" spc="0" dirty="0">
                <a:solidFill>
                  <a:srgbClr val="162C5E"/>
                </a:solidFill>
                <a:latin typeface="Inter SemiBold" panose="02000503000000020004" pitchFamily="2" charset="0"/>
                <a:ea typeface="Inter SemiBold" panose="02000503000000020004" pitchFamily="2" charset="0"/>
              </a:rPr>
              <a:t>Accuracy: the non-negotiable</a:t>
            </a:r>
          </a:p>
        </p:txBody>
      </p:sp>
      <p:pic>
        <p:nvPicPr>
          <p:cNvPr id="4" name="Picture 3" descr="A blue letters on a black background&#10;&#10;AI-generated content may be incorrect.">
            <a:hlinkClick r:id="rId3"/>
            <a:extLst>
              <a:ext uri="{FF2B5EF4-FFF2-40B4-BE49-F238E27FC236}">
                <a16:creationId xmlns:a16="http://schemas.microsoft.com/office/drawing/2014/main" id="{4BC82D7B-3508-5B26-40F2-38F9EC7891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00" y="811708"/>
            <a:ext cx="1357092" cy="678546"/>
          </a:xfrm>
          <a:prstGeom prst="rect">
            <a:avLst/>
          </a:prstGeom>
        </p:spPr>
      </p:pic>
      <p:pic>
        <p:nvPicPr>
          <p:cNvPr id="2" name="Picture 1">
            <a:extLst>
              <a:ext uri="{FF2B5EF4-FFF2-40B4-BE49-F238E27FC236}">
                <a16:creationId xmlns:a16="http://schemas.microsoft.com/office/drawing/2014/main" id="{D53ED41C-B42A-E2DC-1F11-4A0C9C46ADF9}"/>
              </a:ext>
            </a:extLst>
          </p:cNvPr>
          <p:cNvPicPr>
            <a:picLocks noChangeAspect="1"/>
          </p:cNvPicPr>
          <p:nvPr/>
        </p:nvPicPr>
        <p:blipFill>
          <a:blip r:embed="rId5"/>
          <a:stretch>
            <a:fillRect/>
          </a:stretch>
        </p:blipFill>
        <p:spPr>
          <a:xfrm>
            <a:off x="15813741" y="3859487"/>
            <a:ext cx="8263563" cy="6846526"/>
          </a:xfrm>
          <a:prstGeom prst="rect">
            <a:avLst/>
          </a:prstGeom>
        </p:spPr>
      </p:pic>
      <p:sp>
        <p:nvSpPr>
          <p:cNvPr id="5" name="TextBox 4">
            <a:extLst>
              <a:ext uri="{FF2B5EF4-FFF2-40B4-BE49-F238E27FC236}">
                <a16:creationId xmlns:a16="http://schemas.microsoft.com/office/drawing/2014/main" id="{5F7CABC0-C5C2-90CA-CAA2-C8A8E7249C2C}"/>
              </a:ext>
            </a:extLst>
          </p:cNvPr>
          <p:cNvSpPr txBox="1"/>
          <p:nvPr/>
        </p:nvSpPr>
        <p:spPr>
          <a:xfrm>
            <a:off x="984746" y="5005203"/>
            <a:ext cx="12701630"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nSpc>
                <a:spcPct val="150000"/>
              </a:lnSpc>
            </a:pPr>
            <a:r>
              <a:rPr lang="en-US" sz="4400" b="1">
                <a:solidFill>
                  <a:schemeClr val="accent1"/>
                </a:solidFill>
                <a:latin typeface="Inter" panose="02000503000000020004" pitchFamily="2" charset="0"/>
                <a:ea typeface="Inter" panose="02000503000000020004" pitchFamily="2" charset="0"/>
              </a:rPr>
              <a:t>In charity finance: </a:t>
            </a:r>
          </a:p>
          <a:p>
            <a:pPr marL="571500" indent="-571500">
              <a:lnSpc>
                <a:spcPct val="150000"/>
              </a:lnSpc>
              <a:buClr>
                <a:schemeClr val="accent1"/>
              </a:buClr>
              <a:buFont typeface="Arial" panose="020B0604020202020204" pitchFamily="34" charset="0"/>
              <a:buChar char="•"/>
            </a:pPr>
            <a:r>
              <a:rPr lang="en-US" sz="4400">
                <a:solidFill>
                  <a:schemeClr val="accent2"/>
                </a:solidFill>
                <a:latin typeface="Inter" panose="02000503000000020004" pitchFamily="2" charset="0"/>
                <a:ea typeface="Inter" panose="02000503000000020004" pitchFamily="2" charset="0"/>
              </a:rPr>
              <a:t>Reporting errors affect donor confidence </a:t>
            </a:r>
          </a:p>
          <a:p>
            <a:pPr marL="571500" indent="-571500">
              <a:lnSpc>
                <a:spcPct val="150000"/>
              </a:lnSpc>
              <a:buClr>
                <a:schemeClr val="accent1"/>
              </a:buClr>
              <a:buFont typeface="Arial" panose="020B0604020202020204" pitchFamily="34" charset="0"/>
              <a:buChar char="•"/>
            </a:pPr>
            <a:r>
              <a:rPr lang="en-US" sz="4400">
                <a:solidFill>
                  <a:schemeClr val="accent2"/>
                </a:solidFill>
                <a:latin typeface="Inter" panose="02000503000000020004" pitchFamily="2" charset="0"/>
                <a:ea typeface="Inter" panose="02000503000000020004" pitchFamily="2" charset="0"/>
              </a:rPr>
              <a:t>Cash flow pressures are already significant </a:t>
            </a:r>
          </a:p>
          <a:p>
            <a:pPr marL="571500" indent="-571500">
              <a:lnSpc>
                <a:spcPct val="150000"/>
              </a:lnSpc>
              <a:buClr>
                <a:schemeClr val="accent1"/>
              </a:buClr>
              <a:buFont typeface="Arial" panose="020B0604020202020204" pitchFamily="34" charset="0"/>
              <a:buChar char="•"/>
            </a:pPr>
            <a:r>
              <a:rPr lang="en-US" sz="4400">
                <a:solidFill>
                  <a:schemeClr val="accent2"/>
                </a:solidFill>
                <a:latin typeface="Inter" panose="02000503000000020004" pitchFamily="2" charset="0"/>
                <a:ea typeface="Inter" panose="02000503000000020004" pitchFamily="2" charset="0"/>
              </a:rPr>
              <a:t>Financial oversight is constant </a:t>
            </a:r>
          </a:p>
        </p:txBody>
      </p:sp>
      <p:sp>
        <p:nvSpPr>
          <p:cNvPr id="6" name="TextBox 5">
            <a:extLst>
              <a:ext uri="{FF2B5EF4-FFF2-40B4-BE49-F238E27FC236}">
                <a16:creationId xmlns:a16="http://schemas.microsoft.com/office/drawing/2014/main" id="{810BC0E8-3954-0AB2-7893-EA15AAEB3D24}"/>
              </a:ext>
            </a:extLst>
          </p:cNvPr>
          <p:cNvSpPr txBox="1"/>
          <p:nvPr/>
        </p:nvSpPr>
        <p:spPr>
          <a:xfrm>
            <a:off x="984746" y="10981992"/>
            <a:ext cx="20766401"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4400" b="1">
                <a:solidFill>
                  <a:schemeClr val="accent1"/>
                </a:solidFill>
                <a:latin typeface="Inter" panose="02000503000000020004" pitchFamily="2" charset="0"/>
                <a:ea typeface="Inter" panose="02000503000000020004" pitchFamily="2" charset="0"/>
              </a:rPr>
              <a:t>AI must increase financial clarity - not introduce uncertainty.</a:t>
            </a:r>
          </a:p>
        </p:txBody>
      </p:sp>
    </p:spTree>
    <p:extLst>
      <p:ext uri="{BB962C8B-B14F-4D97-AF65-F5344CB8AC3E}">
        <p14:creationId xmlns:p14="http://schemas.microsoft.com/office/powerpoint/2010/main" val="1922469730"/>
      </p:ext>
    </p:extLst>
  </p:cSld>
  <p:clrMapOvr>
    <a:masterClrMapping/>
  </p:clrMapOvr>
  <p:transition spd="med"/>
</p:sld>
</file>

<file path=ppt/theme/theme1.xml><?xml version="1.0" encoding="utf-8"?>
<a:theme xmlns:a="http://schemas.openxmlformats.org/drawingml/2006/main" name="21_BasicWhite">
  <a:themeElements>
    <a:clrScheme name="AIQ Branding">
      <a:dk1>
        <a:srgbClr val="688AFF"/>
      </a:dk1>
      <a:lt1>
        <a:srgbClr val="ECF4FF"/>
      </a:lt1>
      <a:dk2>
        <a:srgbClr val="688AFF"/>
      </a:dk2>
      <a:lt2>
        <a:srgbClr val="ECF4FF"/>
      </a:lt2>
      <a:accent1>
        <a:srgbClr val="416DFF"/>
      </a:accent1>
      <a:accent2>
        <a:srgbClr val="162C5E"/>
      </a:accent2>
      <a:accent3>
        <a:srgbClr val="0CBE8C"/>
      </a:accent3>
      <a:accent4>
        <a:srgbClr val="FFAF3B"/>
      </a:accent4>
      <a:accent5>
        <a:srgbClr val="AD3EAD"/>
      </a:accent5>
      <a:accent6>
        <a:srgbClr val="30CED3"/>
      </a:accent6>
      <a:hlink>
        <a:srgbClr val="162C5E"/>
      </a:hlink>
      <a:folHlink>
        <a:srgbClr val="688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6770339"/>
            <a:satOff val="-31847"/>
            <a:lumOff val="19183"/>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DFDFD"/>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BasicWhite">
  <a:themeElements>
    <a:clrScheme name="AIQ Branding">
      <a:dk1>
        <a:srgbClr val="688AFF"/>
      </a:dk1>
      <a:lt1>
        <a:srgbClr val="ECF4FF"/>
      </a:lt1>
      <a:dk2>
        <a:srgbClr val="688AFF"/>
      </a:dk2>
      <a:lt2>
        <a:srgbClr val="ECF4FF"/>
      </a:lt2>
      <a:accent1>
        <a:srgbClr val="416DFF"/>
      </a:accent1>
      <a:accent2>
        <a:srgbClr val="162C5E"/>
      </a:accent2>
      <a:accent3>
        <a:srgbClr val="0CBE8C"/>
      </a:accent3>
      <a:accent4>
        <a:srgbClr val="FFAF3B"/>
      </a:accent4>
      <a:accent5>
        <a:srgbClr val="AD3EAD"/>
      </a:accent5>
      <a:accent6>
        <a:srgbClr val="30CED3"/>
      </a:accent6>
      <a:hlink>
        <a:srgbClr val="162C5E"/>
      </a:hlink>
      <a:folHlink>
        <a:srgbClr val="688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6770339"/>
            <a:satOff val="-31847"/>
            <a:lumOff val="19183"/>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DFDFD"/>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3_BasicWhite">
  <a:themeElements>
    <a:clrScheme name="AIQ Branding">
      <a:dk1>
        <a:srgbClr val="688AFF"/>
      </a:dk1>
      <a:lt1>
        <a:srgbClr val="ECF4FF"/>
      </a:lt1>
      <a:dk2>
        <a:srgbClr val="688AFF"/>
      </a:dk2>
      <a:lt2>
        <a:srgbClr val="ECF4FF"/>
      </a:lt2>
      <a:accent1>
        <a:srgbClr val="416DFF"/>
      </a:accent1>
      <a:accent2>
        <a:srgbClr val="162C5E"/>
      </a:accent2>
      <a:accent3>
        <a:srgbClr val="0CBE8C"/>
      </a:accent3>
      <a:accent4>
        <a:srgbClr val="FFAF3B"/>
      </a:accent4>
      <a:accent5>
        <a:srgbClr val="AD3EAD"/>
      </a:accent5>
      <a:accent6>
        <a:srgbClr val="30CED3"/>
      </a:accent6>
      <a:hlink>
        <a:srgbClr val="162C5E"/>
      </a:hlink>
      <a:folHlink>
        <a:srgbClr val="688A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6770339"/>
            <a:satOff val="-31847"/>
            <a:lumOff val="19183"/>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DFDFD"/>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ABABAB"/>
      </a:dk2>
      <a:lt2>
        <a:srgbClr val="E6E6E6"/>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Plus Jakarta Sans Regular Regular"/>
        <a:ea typeface="Plus Jakarta Sans Regular Regular"/>
        <a:cs typeface="Plus Jakarta Sans Regular Regular"/>
      </a:majorFont>
      <a:minorFont>
        <a:latin typeface="Plus Jakarta Sans Regular Bold"/>
        <a:ea typeface="Plus Jakarta Sans Regular Bold"/>
        <a:cs typeface="Plus Jakarta Sans Regular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6770339"/>
            <a:satOff val="-31847"/>
            <a:lumOff val="19183"/>
          </a:schemeClr>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DFDFD"/>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3251118"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000000"/>
            </a:solidFill>
            <a:effectLst/>
            <a:uFillTx/>
            <a:latin typeface="+mj-lt"/>
            <a:ea typeface="+mj-ea"/>
            <a:cs typeface="+mj-cs"/>
            <a:sym typeface="Plus Jakarta Sans Regular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153f9ac-e59a-426b-a15b-e8bacf5d4f99">
      <Terms xmlns="http://schemas.microsoft.com/office/infopath/2007/PartnerControls"/>
    </lcf76f155ced4ddcb4097134ff3c332f>
    <TaxCatchAll xmlns="40e56490-e826-4ce1-8582-61b6aeb083a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A3BD4337237141BE49743F30880AA8" ma:contentTypeVersion="16" ma:contentTypeDescription="Create a new document." ma:contentTypeScope="" ma:versionID="452cf507fc1a566322eac0bb5e55ce2c">
  <xsd:schema xmlns:xsd="http://www.w3.org/2001/XMLSchema" xmlns:xs="http://www.w3.org/2001/XMLSchema" xmlns:p="http://schemas.microsoft.com/office/2006/metadata/properties" xmlns:ns2="8153f9ac-e59a-426b-a15b-e8bacf5d4f99" xmlns:ns3="40e56490-e826-4ce1-8582-61b6aeb083a6" targetNamespace="http://schemas.microsoft.com/office/2006/metadata/properties" ma:root="true" ma:fieldsID="375e70638621d1ae94645430edeec2b7" ns2:_="" ns3:_="">
    <xsd:import namespace="8153f9ac-e59a-426b-a15b-e8bacf5d4f99"/>
    <xsd:import namespace="40e56490-e826-4ce1-8582-61b6aeb083a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53f9ac-e59a-426b-a15b-e8bacf5d4f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3427bf5-e7a3-42db-9c75-296961725ca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e56490-e826-4ce1-8582-61b6aeb083a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f9d55cc-7890-4f39-8469-bfe14274c829}" ma:internalName="TaxCatchAll" ma:showField="CatchAllData" ma:web="40e56490-e826-4ce1-8582-61b6aeb083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A64DEA-D989-4D00-914D-3F72781D6FD3}">
  <ds:schemaRefs>
    <ds:schemaRef ds:uri="http://schemas.microsoft.com/sharepoint/v3/contenttype/forms"/>
  </ds:schemaRefs>
</ds:datastoreItem>
</file>

<file path=customXml/itemProps2.xml><?xml version="1.0" encoding="utf-8"?>
<ds:datastoreItem xmlns:ds="http://schemas.openxmlformats.org/officeDocument/2006/customXml" ds:itemID="{796A6CF6-7B75-4529-AE89-264F15CB9F95}">
  <ds:schemaRefs>
    <ds:schemaRef ds:uri="http://schemas.microsoft.com/office/2006/documentManagement/types"/>
    <ds:schemaRef ds:uri="http://schemas.openxmlformats.org/package/2006/metadata/core-properties"/>
    <ds:schemaRef ds:uri="http://purl.org/dc/elements/1.1/"/>
    <ds:schemaRef ds:uri="41ef29fd-d1b0-4150-b362-49ace1340d74"/>
    <ds:schemaRef ds:uri="http://schemas.microsoft.com/office/infopath/2007/PartnerControls"/>
    <ds:schemaRef ds:uri="http://purl.org/dc/dcmitype/"/>
    <ds:schemaRef ds:uri="5c8d45e5-9e86-4c59-a160-d3ce58dc81a1"/>
    <ds:schemaRef ds:uri="http://schemas.microsoft.com/office/2006/metadata/properties"/>
    <ds:schemaRef ds:uri="http://www.w3.org/XML/1998/namespace"/>
    <ds:schemaRef ds:uri="http://purl.org/dc/terms/"/>
    <ds:schemaRef ds:uri="8153f9ac-e59a-426b-a15b-e8bacf5d4f99"/>
    <ds:schemaRef ds:uri="40e56490-e826-4ce1-8582-61b6aeb083a6"/>
  </ds:schemaRefs>
</ds:datastoreItem>
</file>

<file path=customXml/itemProps3.xml><?xml version="1.0" encoding="utf-8"?>
<ds:datastoreItem xmlns:ds="http://schemas.openxmlformats.org/officeDocument/2006/customXml" ds:itemID="{E0EE964D-C399-406D-A899-856745E898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53f9ac-e59a-426b-a15b-e8bacf5d4f99"/>
    <ds:schemaRef ds:uri="40e56490-e826-4ce1-8582-61b6aeb083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1073</Words>
  <Application>Microsoft Office PowerPoint</Application>
  <PresentationFormat>Custom</PresentationFormat>
  <Paragraphs>192</Paragraphs>
  <Slides>18</Slides>
  <Notes>15</Notes>
  <HiddenSlides>0</HiddenSlides>
  <MMClips>0</MMClip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21_BasicWhite</vt:lpstr>
      <vt:lpstr>22_BasicWhite</vt:lpstr>
      <vt:lpstr>23_BasicWhite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AccountsIQ</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AccountsIQ</dc:title>
  <dc:subject/>
  <dc:creator>Elaine Birch</dc:creator>
  <cp:keywords/>
  <dc:description/>
  <cp:lastModifiedBy>Freya Ballan-Whitfield</cp:lastModifiedBy>
  <cp:revision>2</cp:revision>
  <dcterms:modified xsi:type="dcterms:W3CDTF">2026-03-19T10:14:22Z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0x01010079A3BD4337237141BE49743F30880AA8</vt:lpwstr>
  </property>
  <property fmtid="{D5CDD505-2E9C-101B-9397-08002B2CF9AE}" pid="3" name="MediaServiceImageTags">
    <vt:lpwstr/>
  </property>
</Properties>
</file>