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5" r:id="rId13"/>
    <p:sldId id="266" r:id="rId14"/>
    <p:sldId id="267" r:id="rId15"/>
    <p:sldId id="268" r:id="rId16"/>
  </p:sldIdLst>
  <p:sldSz cx="18288000" cy="10287000"/>
  <p:notesSz cx="6858000" cy="9144000"/>
  <p:embeddedFontLst>
    <p:embeddedFont>
      <p:font typeface="Canva Sans" panose="020B0604020202020204" charset="0"/>
      <p:regular r:id="rId17"/>
    </p:embeddedFont>
    <p:embeddedFont>
      <p:font typeface="Inter" panose="020B0604020202020204" charset="0"/>
      <p:regular r:id="rId18"/>
    </p:embeddedFont>
    <p:embeddedFont>
      <p:font typeface="Inter Bold" panose="020B0604020202020204" charset="0"/>
      <p:regular r:id="rId19"/>
    </p:embeddedFont>
    <p:embeddedFont>
      <p:font typeface="Inter Semi-Bold" panose="020B0604020202020204" charset="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74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4C1335F-FC74-F427-6705-69B984306981}" v="2" dt="2025-11-19T13:57:10.851"/>
    <p1510:client id="{F652F537-D211-47CF-84BC-E1E8D20B863B}" v="30" dt="2025-11-19T14:33:58.2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2" d="100"/>
          <a:sy n="52" d="100"/>
        </p:scale>
        <p:origin x="850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2.fntdata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1.fntdata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4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font" Target="fonts/font3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41692" y="-1227445"/>
            <a:ext cx="20073033" cy="12154476"/>
          </a:xfrm>
          <a:custGeom>
            <a:avLst/>
            <a:gdLst/>
            <a:ahLst/>
            <a:cxnLst/>
            <a:rect l="l" t="t" r="r" b="b"/>
            <a:pathLst>
              <a:path w="20073033" h="12154476">
                <a:moveTo>
                  <a:pt x="0" y="0"/>
                </a:moveTo>
                <a:lnTo>
                  <a:pt x="20073032" y="0"/>
                </a:lnTo>
                <a:lnTo>
                  <a:pt x="20073032" y="12154476"/>
                </a:lnTo>
                <a:lnTo>
                  <a:pt x="0" y="121544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9959" b="-19959"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" name="Freeform 3"/>
          <p:cNvSpPr/>
          <p:nvPr/>
        </p:nvSpPr>
        <p:spPr>
          <a:xfrm>
            <a:off x="381494" y="4413286"/>
            <a:ext cx="17381890" cy="5649114"/>
          </a:xfrm>
          <a:custGeom>
            <a:avLst/>
            <a:gdLst/>
            <a:ahLst/>
            <a:cxnLst/>
            <a:rect l="l" t="t" r="r" b="b"/>
            <a:pathLst>
              <a:path w="17381890" h="5649114">
                <a:moveTo>
                  <a:pt x="0" y="0"/>
                </a:moveTo>
                <a:lnTo>
                  <a:pt x="17381890" y="0"/>
                </a:lnTo>
                <a:lnTo>
                  <a:pt x="17381890" y="5649114"/>
                </a:lnTo>
                <a:lnTo>
                  <a:pt x="0" y="56491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5" name="Freeform 5"/>
          <p:cNvSpPr/>
          <p:nvPr/>
        </p:nvSpPr>
        <p:spPr>
          <a:xfrm>
            <a:off x="1028700" y="538203"/>
            <a:ext cx="980993" cy="490497"/>
          </a:xfrm>
          <a:custGeom>
            <a:avLst/>
            <a:gdLst/>
            <a:ahLst/>
            <a:cxnLst/>
            <a:rect l="l" t="t" r="r" b="b"/>
            <a:pathLst>
              <a:path w="980993" h="490497">
                <a:moveTo>
                  <a:pt x="0" y="0"/>
                </a:moveTo>
                <a:lnTo>
                  <a:pt x="980993" y="0"/>
                </a:lnTo>
                <a:lnTo>
                  <a:pt x="980993" y="490497"/>
                </a:lnTo>
                <a:lnTo>
                  <a:pt x="0" y="4904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6" name="Group 6"/>
          <p:cNvGrpSpPr/>
          <p:nvPr/>
        </p:nvGrpSpPr>
        <p:grpSpPr>
          <a:xfrm>
            <a:off x="486015" y="9619495"/>
            <a:ext cx="3086100" cy="595493"/>
            <a:chOff x="0" y="0"/>
            <a:chExt cx="812800" cy="15683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156838"/>
            </a:xfrm>
            <a:custGeom>
              <a:avLst/>
              <a:gdLst/>
              <a:ahLst/>
              <a:cxnLst/>
              <a:rect l="l" t="t" r="r" b="b"/>
              <a:pathLst>
                <a:path w="812800" h="156838">
                  <a:moveTo>
                    <a:pt x="78419" y="0"/>
                  </a:moveTo>
                  <a:lnTo>
                    <a:pt x="734381" y="0"/>
                  </a:lnTo>
                  <a:cubicBezTo>
                    <a:pt x="755179" y="0"/>
                    <a:pt x="775125" y="8262"/>
                    <a:pt x="789832" y="22968"/>
                  </a:cubicBezTo>
                  <a:cubicBezTo>
                    <a:pt x="804538" y="37675"/>
                    <a:pt x="812800" y="57621"/>
                    <a:pt x="812800" y="78419"/>
                  </a:cubicBezTo>
                  <a:lnTo>
                    <a:pt x="812800" y="78419"/>
                  </a:lnTo>
                  <a:cubicBezTo>
                    <a:pt x="812800" y="121728"/>
                    <a:pt x="777691" y="156838"/>
                    <a:pt x="734381" y="156838"/>
                  </a:cubicBezTo>
                  <a:lnTo>
                    <a:pt x="78419" y="156838"/>
                  </a:lnTo>
                  <a:cubicBezTo>
                    <a:pt x="57621" y="156838"/>
                    <a:pt x="37675" y="148576"/>
                    <a:pt x="22968" y="133869"/>
                  </a:cubicBezTo>
                  <a:cubicBezTo>
                    <a:pt x="8262" y="119163"/>
                    <a:pt x="0" y="99217"/>
                    <a:pt x="0" y="78419"/>
                  </a:cubicBezTo>
                  <a:lnTo>
                    <a:pt x="0" y="78419"/>
                  </a:lnTo>
                  <a:cubicBezTo>
                    <a:pt x="0" y="57621"/>
                    <a:pt x="8262" y="37675"/>
                    <a:pt x="22968" y="22968"/>
                  </a:cubicBezTo>
                  <a:cubicBezTo>
                    <a:pt x="37675" y="8262"/>
                    <a:pt x="57621" y="0"/>
                    <a:pt x="78419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1949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486015" y="1321016"/>
            <a:ext cx="17549636" cy="18630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  <a:spcBef>
                <a:spcPct val="0"/>
              </a:spcBef>
            </a:pPr>
            <a:r>
              <a:rPr lang="en-US" sz="5399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Webinar: Modern finance for charities – challenges facing CFOs and how to tackle them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86015" y="9777542"/>
            <a:ext cx="2401014" cy="174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000">
                <a:solidFill>
                  <a:srgbClr val="688AFF"/>
                </a:solidFill>
                <a:latin typeface="Inter"/>
                <a:ea typeface="Inter"/>
                <a:cs typeface="Inter"/>
                <a:sym typeface="Inter"/>
              </a:rPr>
              <a:t>Presented by Elaine Birch and Alex Oppe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57684" y="33747"/>
            <a:ext cx="18545684" cy="10219508"/>
          </a:xfrm>
          <a:custGeom>
            <a:avLst/>
            <a:gdLst/>
            <a:ahLst/>
            <a:cxnLst/>
            <a:rect l="l" t="t" r="r" b="b"/>
            <a:pathLst>
              <a:path w="18545684" h="12748117">
                <a:moveTo>
                  <a:pt x="0" y="0"/>
                </a:moveTo>
                <a:lnTo>
                  <a:pt x="18545684" y="0"/>
                </a:lnTo>
                <a:lnTo>
                  <a:pt x="18545684" y="12748117"/>
                </a:lnTo>
                <a:lnTo>
                  <a:pt x="0" y="127481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9" b="-1159"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" name="Freeform 3"/>
          <p:cNvSpPr/>
          <p:nvPr/>
        </p:nvSpPr>
        <p:spPr>
          <a:xfrm>
            <a:off x="628387" y="799338"/>
            <a:ext cx="16952850" cy="8947022"/>
          </a:xfrm>
          <a:custGeom>
            <a:avLst/>
            <a:gdLst/>
            <a:ahLst/>
            <a:cxnLst/>
            <a:rect l="l" t="t" r="r" b="b"/>
            <a:pathLst>
              <a:path w="16952850" h="8947022">
                <a:moveTo>
                  <a:pt x="0" y="0"/>
                </a:moveTo>
                <a:lnTo>
                  <a:pt x="16952850" y="0"/>
                </a:lnTo>
                <a:lnTo>
                  <a:pt x="16952850" y="8947022"/>
                </a:lnTo>
                <a:lnTo>
                  <a:pt x="0" y="89470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159" b="-1159"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4" name="Group 4"/>
          <p:cNvGrpSpPr/>
          <p:nvPr/>
        </p:nvGrpSpPr>
        <p:grpSpPr>
          <a:xfrm>
            <a:off x="3548948" y="4123798"/>
            <a:ext cx="1157309" cy="670591"/>
            <a:chOff x="0" y="0"/>
            <a:chExt cx="304806" cy="17661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04806" cy="176616"/>
            </a:xfrm>
            <a:custGeom>
              <a:avLst/>
              <a:gdLst/>
              <a:ahLst/>
              <a:cxnLst/>
              <a:rect l="l" t="t" r="r" b="b"/>
              <a:pathLst>
                <a:path w="304806" h="176616">
                  <a:moveTo>
                    <a:pt x="88308" y="0"/>
                  </a:moveTo>
                  <a:lnTo>
                    <a:pt x="216497" y="0"/>
                  </a:lnTo>
                  <a:cubicBezTo>
                    <a:pt x="265269" y="0"/>
                    <a:pt x="304806" y="39537"/>
                    <a:pt x="304806" y="88308"/>
                  </a:cubicBezTo>
                  <a:lnTo>
                    <a:pt x="304806" y="88308"/>
                  </a:lnTo>
                  <a:cubicBezTo>
                    <a:pt x="304806" y="111729"/>
                    <a:pt x="295502" y="134191"/>
                    <a:pt x="278941" y="150752"/>
                  </a:cubicBezTo>
                  <a:cubicBezTo>
                    <a:pt x="262380" y="167313"/>
                    <a:pt x="239918" y="176616"/>
                    <a:pt x="216497" y="176616"/>
                  </a:cubicBezTo>
                  <a:lnTo>
                    <a:pt x="88308" y="176616"/>
                  </a:lnTo>
                  <a:cubicBezTo>
                    <a:pt x="64887" y="176616"/>
                    <a:pt x="42426" y="167313"/>
                    <a:pt x="25865" y="150752"/>
                  </a:cubicBezTo>
                  <a:cubicBezTo>
                    <a:pt x="9304" y="134191"/>
                    <a:pt x="0" y="111729"/>
                    <a:pt x="0" y="88308"/>
                  </a:cubicBezTo>
                  <a:lnTo>
                    <a:pt x="0" y="88308"/>
                  </a:lnTo>
                  <a:cubicBezTo>
                    <a:pt x="0" y="64887"/>
                    <a:pt x="9304" y="42426"/>
                    <a:pt x="25865" y="25865"/>
                  </a:cubicBezTo>
                  <a:cubicBezTo>
                    <a:pt x="42426" y="9304"/>
                    <a:pt x="64887" y="0"/>
                    <a:pt x="88308" y="0"/>
                  </a:cubicBezTo>
                  <a:close/>
                </a:path>
              </a:pathLst>
            </a:custGeom>
            <a:solidFill>
              <a:srgbClr val="F5F5F5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304806" cy="2147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3548948" y="2280611"/>
            <a:ext cx="1157309" cy="565412"/>
            <a:chOff x="0" y="0"/>
            <a:chExt cx="304806" cy="14891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04806" cy="148915"/>
            </a:xfrm>
            <a:custGeom>
              <a:avLst/>
              <a:gdLst/>
              <a:ahLst/>
              <a:cxnLst/>
              <a:rect l="l" t="t" r="r" b="b"/>
              <a:pathLst>
                <a:path w="304806" h="148915">
                  <a:moveTo>
                    <a:pt x="74458" y="0"/>
                  </a:moveTo>
                  <a:lnTo>
                    <a:pt x="230348" y="0"/>
                  </a:lnTo>
                  <a:cubicBezTo>
                    <a:pt x="271470" y="0"/>
                    <a:pt x="304806" y="33336"/>
                    <a:pt x="304806" y="74458"/>
                  </a:cubicBezTo>
                  <a:lnTo>
                    <a:pt x="304806" y="74458"/>
                  </a:lnTo>
                  <a:cubicBezTo>
                    <a:pt x="304806" y="94205"/>
                    <a:pt x="296961" y="113143"/>
                    <a:pt x="282998" y="127107"/>
                  </a:cubicBezTo>
                  <a:cubicBezTo>
                    <a:pt x="269034" y="141070"/>
                    <a:pt x="250095" y="148915"/>
                    <a:pt x="230348" y="148915"/>
                  </a:cubicBezTo>
                  <a:lnTo>
                    <a:pt x="74458" y="148915"/>
                  </a:lnTo>
                  <a:cubicBezTo>
                    <a:pt x="54710" y="148915"/>
                    <a:pt x="35772" y="141070"/>
                    <a:pt x="21808" y="127107"/>
                  </a:cubicBezTo>
                  <a:cubicBezTo>
                    <a:pt x="7845" y="113143"/>
                    <a:pt x="0" y="94205"/>
                    <a:pt x="0" y="74458"/>
                  </a:cubicBezTo>
                  <a:lnTo>
                    <a:pt x="0" y="74458"/>
                  </a:lnTo>
                  <a:cubicBezTo>
                    <a:pt x="0" y="54710"/>
                    <a:pt x="7845" y="35772"/>
                    <a:pt x="21808" y="21808"/>
                  </a:cubicBezTo>
                  <a:cubicBezTo>
                    <a:pt x="35772" y="7845"/>
                    <a:pt x="54710" y="0"/>
                    <a:pt x="74458" y="0"/>
                  </a:cubicBezTo>
                  <a:close/>
                </a:path>
              </a:pathLst>
            </a:custGeom>
            <a:solidFill>
              <a:srgbClr val="F5F5F5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04806" cy="1870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3621919" y="2312277"/>
            <a:ext cx="1011367" cy="6389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1"/>
              </a:lnSpc>
              <a:spcBef>
                <a:spcPct val="0"/>
              </a:spcBef>
            </a:pPr>
            <a:r>
              <a:rPr lang="en-US" sz="3693">
                <a:solidFill>
                  <a:srgbClr val="615C66"/>
                </a:solidFill>
                <a:latin typeface="Inter"/>
                <a:ea typeface="Inter"/>
                <a:cs typeface="Inter"/>
                <a:sym typeface="Inter"/>
              </a:rPr>
              <a:t>27%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609051" y="4218551"/>
            <a:ext cx="1037104" cy="6389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1"/>
              </a:lnSpc>
              <a:spcBef>
                <a:spcPct val="0"/>
              </a:spcBef>
            </a:pPr>
            <a:r>
              <a:rPr lang="en-US" sz="3693">
                <a:solidFill>
                  <a:srgbClr val="3653F5"/>
                </a:solidFill>
                <a:latin typeface="Inter"/>
                <a:ea typeface="Inter"/>
                <a:cs typeface="Inter"/>
                <a:sym typeface="Inter"/>
              </a:rPr>
              <a:t>28%</a:t>
            </a:r>
          </a:p>
        </p:txBody>
      </p:sp>
      <p:sp>
        <p:nvSpPr>
          <p:cNvPr id="12" name="Freeform 12"/>
          <p:cNvSpPr/>
          <p:nvPr/>
        </p:nvSpPr>
        <p:spPr>
          <a:xfrm>
            <a:off x="16290891" y="33746"/>
            <a:ext cx="1936819" cy="1531183"/>
          </a:xfrm>
          <a:custGeom>
            <a:avLst/>
            <a:gdLst/>
            <a:ahLst/>
            <a:cxnLst/>
            <a:rect l="l" t="t" r="r" b="b"/>
            <a:pathLst>
              <a:path w="1936819" h="1531183">
                <a:moveTo>
                  <a:pt x="0" y="0"/>
                </a:moveTo>
                <a:lnTo>
                  <a:pt x="1936818" y="0"/>
                </a:lnTo>
                <a:lnTo>
                  <a:pt x="1936818" y="1531184"/>
                </a:lnTo>
                <a:lnTo>
                  <a:pt x="0" y="15311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68580"/>
            <a:ext cx="17904235" cy="9936851"/>
          </a:xfrm>
          <a:custGeom>
            <a:avLst/>
            <a:gdLst/>
            <a:ahLst/>
            <a:cxnLst/>
            <a:rect l="l" t="t" r="r" b="b"/>
            <a:pathLst>
              <a:path w="17904235" h="9936851">
                <a:moveTo>
                  <a:pt x="0" y="0"/>
                </a:moveTo>
                <a:lnTo>
                  <a:pt x="17904235" y="0"/>
                </a:lnTo>
                <a:lnTo>
                  <a:pt x="17904235" y="9936851"/>
                </a:lnTo>
                <a:lnTo>
                  <a:pt x="0" y="99368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" name="Freeform 3"/>
          <p:cNvSpPr/>
          <p:nvPr/>
        </p:nvSpPr>
        <p:spPr>
          <a:xfrm>
            <a:off x="16333208" y="524697"/>
            <a:ext cx="926092" cy="463046"/>
          </a:xfrm>
          <a:custGeom>
            <a:avLst/>
            <a:gdLst/>
            <a:ahLst/>
            <a:cxnLst/>
            <a:rect l="l" t="t" r="r" b="b"/>
            <a:pathLst>
              <a:path w="926092" h="463046">
                <a:moveTo>
                  <a:pt x="0" y="0"/>
                </a:moveTo>
                <a:lnTo>
                  <a:pt x="926092" y="0"/>
                </a:lnTo>
                <a:lnTo>
                  <a:pt x="926092" y="463046"/>
                </a:lnTo>
                <a:lnTo>
                  <a:pt x="0" y="4630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201" y="0"/>
            <a:ext cx="18278799" cy="10007642"/>
          </a:xfrm>
          <a:custGeom>
            <a:avLst/>
            <a:gdLst/>
            <a:ahLst/>
            <a:cxnLst/>
            <a:rect l="l" t="t" r="r" b="b"/>
            <a:pathLst>
              <a:path w="18278799" h="10007642">
                <a:moveTo>
                  <a:pt x="0" y="0"/>
                </a:moveTo>
                <a:lnTo>
                  <a:pt x="18278799" y="0"/>
                </a:lnTo>
                <a:lnTo>
                  <a:pt x="18278799" y="10007642"/>
                </a:lnTo>
                <a:lnTo>
                  <a:pt x="0" y="100076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28323" y="1028700"/>
            <a:ext cx="12894866" cy="4430421"/>
          </a:xfrm>
          <a:custGeom>
            <a:avLst/>
            <a:gdLst/>
            <a:ahLst/>
            <a:cxnLst/>
            <a:rect l="l" t="t" r="r" b="b"/>
            <a:pathLst>
              <a:path w="12894866" h="4430421">
                <a:moveTo>
                  <a:pt x="0" y="0"/>
                </a:moveTo>
                <a:lnTo>
                  <a:pt x="12894866" y="0"/>
                </a:lnTo>
                <a:lnTo>
                  <a:pt x="12894866" y="4430421"/>
                </a:lnTo>
                <a:lnTo>
                  <a:pt x="0" y="44304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30609"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" name="Freeform 4"/>
          <p:cNvSpPr/>
          <p:nvPr/>
        </p:nvSpPr>
        <p:spPr>
          <a:xfrm>
            <a:off x="756188" y="9774967"/>
            <a:ext cx="16929461" cy="317427"/>
          </a:xfrm>
          <a:custGeom>
            <a:avLst/>
            <a:gdLst/>
            <a:ahLst/>
            <a:cxnLst/>
            <a:rect l="l" t="t" r="r" b="b"/>
            <a:pathLst>
              <a:path w="16929461" h="317427">
                <a:moveTo>
                  <a:pt x="0" y="0"/>
                </a:moveTo>
                <a:lnTo>
                  <a:pt x="16929461" y="0"/>
                </a:lnTo>
                <a:lnTo>
                  <a:pt x="16929461" y="317427"/>
                </a:lnTo>
                <a:lnTo>
                  <a:pt x="0" y="3174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5" name="TextBox 5"/>
          <p:cNvSpPr txBox="1"/>
          <p:nvPr/>
        </p:nvSpPr>
        <p:spPr>
          <a:xfrm>
            <a:off x="5065303" y="6066815"/>
            <a:ext cx="4612097" cy="17354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619"/>
              </a:lnSpc>
            </a:pPr>
            <a:r>
              <a:rPr lang="en-US" sz="3600" b="1">
                <a:solidFill>
                  <a:srgbClr val="6B8DFF"/>
                </a:solidFill>
                <a:latin typeface="+mj-lt"/>
                <a:ea typeface="Inter Semi-Bold"/>
                <a:cs typeface="Inter Semi-Bold"/>
                <a:sym typeface="Inter Semi-Bold"/>
              </a:rPr>
              <a:t>Taylor Andrew</a:t>
            </a:r>
          </a:p>
          <a:p>
            <a:pPr algn="l">
              <a:lnSpc>
                <a:spcPts val="4619"/>
              </a:lnSpc>
            </a:pPr>
            <a:r>
              <a:rPr lang="en-US" sz="3600" b="1">
                <a:solidFill>
                  <a:srgbClr val="6B8DFF"/>
                </a:solidFill>
                <a:latin typeface="+mj-lt"/>
                <a:ea typeface="Inter Semi-Bold"/>
                <a:cs typeface="Inter Semi-Bold"/>
                <a:sym typeface="Inter Semi-Bold"/>
              </a:rPr>
              <a:t>Account Executive</a:t>
            </a:r>
          </a:p>
          <a:p>
            <a:pPr algn="l">
              <a:lnSpc>
                <a:spcPts val="4619"/>
              </a:lnSpc>
              <a:spcBef>
                <a:spcPct val="0"/>
              </a:spcBef>
            </a:pPr>
            <a:r>
              <a:rPr lang="en-US" sz="3600" b="1" err="1">
                <a:solidFill>
                  <a:srgbClr val="6B8DFF"/>
                </a:solidFill>
                <a:latin typeface="+mj-lt"/>
                <a:ea typeface="Inter Semi-Bold"/>
                <a:cs typeface="Inter Semi-Bold"/>
                <a:sym typeface="Inter Semi-Bold"/>
              </a:rPr>
              <a:t>AccountsIQ</a:t>
            </a:r>
            <a:endParaRPr lang="en-US" sz="3600" b="1">
              <a:solidFill>
                <a:srgbClr val="6B8DFF"/>
              </a:solidFill>
              <a:latin typeface="+mj-lt"/>
              <a:ea typeface="Inter Semi-Bold"/>
              <a:cs typeface="Inter Semi-Bold"/>
              <a:sym typeface="Inter Semi-Bold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6333208" y="524697"/>
            <a:ext cx="926092" cy="463046"/>
          </a:xfrm>
          <a:custGeom>
            <a:avLst/>
            <a:gdLst/>
            <a:ahLst/>
            <a:cxnLst/>
            <a:rect l="l" t="t" r="r" b="b"/>
            <a:pathLst>
              <a:path w="926092" h="463046">
                <a:moveTo>
                  <a:pt x="0" y="0"/>
                </a:moveTo>
                <a:lnTo>
                  <a:pt x="926092" y="0"/>
                </a:lnTo>
                <a:lnTo>
                  <a:pt x="926092" y="463046"/>
                </a:lnTo>
                <a:lnTo>
                  <a:pt x="0" y="4630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DC632F-36F8-D175-5566-1F26C97E99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400" y="5492395"/>
            <a:ext cx="3448477" cy="344847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64786" y="2138410"/>
            <a:ext cx="17308864" cy="7830087"/>
          </a:xfrm>
          <a:custGeom>
            <a:avLst/>
            <a:gdLst/>
            <a:ahLst/>
            <a:cxnLst/>
            <a:rect l="l" t="t" r="r" b="b"/>
            <a:pathLst>
              <a:path w="17308864" h="7830087">
                <a:moveTo>
                  <a:pt x="0" y="0"/>
                </a:moveTo>
                <a:lnTo>
                  <a:pt x="17308864" y="0"/>
                </a:lnTo>
                <a:lnTo>
                  <a:pt x="17308864" y="7830088"/>
                </a:lnTo>
                <a:lnTo>
                  <a:pt x="0" y="78300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86" r="-686"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3" name="Group 3"/>
          <p:cNvGrpSpPr/>
          <p:nvPr/>
        </p:nvGrpSpPr>
        <p:grpSpPr>
          <a:xfrm>
            <a:off x="270561" y="420777"/>
            <a:ext cx="17503089" cy="9143993"/>
            <a:chOff x="0" y="0"/>
            <a:chExt cx="5157583" cy="26944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157583" cy="2694433"/>
            </a:xfrm>
            <a:custGeom>
              <a:avLst/>
              <a:gdLst/>
              <a:ahLst/>
              <a:cxnLst/>
              <a:rect l="l" t="t" r="r" b="b"/>
              <a:pathLst>
                <a:path w="5157583" h="2694433">
                  <a:moveTo>
                    <a:pt x="22558" y="0"/>
                  </a:moveTo>
                  <a:lnTo>
                    <a:pt x="5135025" y="0"/>
                  </a:lnTo>
                  <a:cubicBezTo>
                    <a:pt x="5147483" y="0"/>
                    <a:pt x="5157583" y="10100"/>
                    <a:pt x="5157583" y="22558"/>
                  </a:cubicBezTo>
                  <a:lnTo>
                    <a:pt x="5157583" y="2671875"/>
                  </a:lnTo>
                  <a:cubicBezTo>
                    <a:pt x="5157583" y="2684333"/>
                    <a:pt x="5147483" y="2694433"/>
                    <a:pt x="5135025" y="2694433"/>
                  </a:cubicBezTo>
                  <a:lnTo>
                    <a:pt x="22558" y="2694433"/>
                  </a:lnTo>
                  <a:cubicBezTo>
                    <a:pt x="10100" y="2694433"/>
                    <a:pt x="0" y="2684333"/>
                    <a:pt x="0" y="2671875"/>
                  </a:cubicBezTo>
                  <a:lnTo>
                    <a:pt x="0" y="22558"/>
                  </a:lnTo>
                  <a:cubicBezTo>
                    <a:pt x="0" y="10100"/>
                    <a:pt x="10100" y="0"/>
                    <a:pt x="22558" y="0"/>
                  </a:cubicBezTo>
                  <a:close/>
                </a:path>
              </a:pathLst>
            </a:custGeom>
            <a:solidFill>
              <a:srgbClr val="ECF4FF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5157583" cy="27325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307105" y="3313491"/>
            <a:ext cx="3228498" cy="2544716"/>
            <a:chOff x="0" y="0"/>
            <a:chExt cx="951332" cy="74984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51332" cy="749844"/>
            </a:xfrm>
            <a:custGeom>
              <a:avLst/>
              <a:gdLst/>
              <a:ahLst/>
              <a:cxnLst/>
              <a:rect l="l" t="t" r="r" b="b"/>
              <a:pathLst>
                <a:path w="951332" h="749844">
                  <a:moveTo>
                    <a:pt x="122298" y="0"/>
                  </a:moveTo>
                  <a:lnTo>
                    <a:pt x="829034" y="0"/>
                  </a:lnTo>
                  <a:cubicBezTo>
                    <a:pt x="861470" y="0"/>
                    <a:pt x="892576" y="12885"/>
                    <a:pt x="915512" y="35820"/>
                  </a:cubicBezTo>
                  <a:cubicBezTo>
                    <a:pt x="938447" y="58755"/>
                    <a:pt x="951332" y="89862"/>
                    <a:pt x="951332" y="122298"/>
                  </a:cubicBezTo>
                  <a:lnTo>
                    <a:pt x="951332" y="627546"/>
                  </a:lnTo>
                  <a:cubicBezTo>
                    <a:pt x="951332" y="695089"/>
                    <a:pt x="896577" y="749844"/>
                    <a:pt x="829034" y="749844"/>
                  </a:cubicBezTo>
                  <a:lnTo>
                    <a:pt x="122298" y="749844"/>
                  </a:lnTo>
                  <a:cubicBezTo>
                    <a:pt x="89862" y="749844"/>
                    <a:pt x="58755" y="736959"/>
                    <a:pt x="35820" y="714024"/>
                  </a:cubicBezTo>
                  <a:cubicBezTo>
                    <a:pt x="12885" y="691089"/>
                    <a:pt x="0" y="659982"/>
                    <a:pt x="0" y="627546"/>
                  </a:cubicBezTo>
                  <a:lnTo>
                    <a:pt x="0" y="122298"/>
                  </a:lnTo>
                  <a:cubicBezTo>
                    <a:pt x="0" y="54755"/>
                    <a:pt x="54755" y="0"/>
                    <a:pt x="122298" y="0"/>
                  </a:cubicBezTo>
                  <a:close/>
                </a:path>
              </a:pathLst>
            </a:custGeom>
            <a:solidFill>
              <a:srgbClr val="3653F5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951332" cy="7879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4693508" y="3272675"/>
            <a:ext cx="7324975" cy="6171292"/>
          </a:xfrm>
          <a:custGeom>
            <a:avLst/>
            <a:gdLst/>
            <a:ahLst/>
            <a:cxnLst/>
            <a:rect l="l" t="t" r="r" b="b"/>
            <a:pathLst>
              <a:path w="7324975" h="6171292">
                <a:moveTo>
                  <a:pt x="0" y="0"/>
                </a:moveTo>
                <a:lnTo>
                  <a:pt x="7324975" y="0"/>
                </a:lnTo>
                <a:lnTo>
                  <a:pt x="7324975" y="6171291"/>
                </a:lnTo>
                <a:lnTo>
                  <a:pt x="0" y="617129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10" name="Freeform 10"/>
          <p:cNvSpPr/>
          <p:nvPr/>
        </p:nvSpPr>
        <p:spPr>
          <a:xfrm>
            <a:off x="13149537" y="3087008"/>
            <a:ext cx="4100238" cy="6356958"/>
          </a:xfrm>
          <a:custGeom>
            <a:avLst/>
            <a:gdLst/>
            <a:ahLst/>
            <a:cxnLst/>
            <a:rect l="l" t="t" r="r" b="b"/>
            <a:pathLst>
              <a:path w="4100238" h="6356958">
                <a:moveTo>
                  <a:pt x="0" y="0"/>
                </a:moveTo>
                <a:lnTo>
                  <a:pt x="4100238" y="0"/>
                </a:lnTo>
                <a:lnTo>
                  <a:pt x="4100238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11" name="Freeform 11"/>
          <p:cNvSpPr/>
          <p:nvPr/>
        </p:nvSpPr>
        <p:spPr>
          <a:xfrm>
            <a:off x="1066800" y="3275212"/>
            <a:ext cx="3664808" cy="2621275"/>
          </a:xfrm>
          <a:custGeom>
            <a:avLst/>
            <a:gdLst/>
            <a:ahLst/>
            <a:cxnLst/>
            <a:rect l="l" t="t" r="r" b="b"/>
            <a:pathLst>
              <a:path w="3664808" h="2621275">
                <a:moveTo>
                  <a:pt x="0" y="0"/>
                </a:moveTo>
                <a:lnTo>
                  <a:pt x="3664808" y="0"/>
                </a:lnTo>
                <a:lnTo>
                  <a:pt x="3664808" y="2621275"/>
                </a:lnTo>
                <a:lnTo>
                  <a:pt x="0" y="26212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12569" b="-4189"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12" name="Group 12"/>
          <p:cNvGrpSpPr/>
          <p:nvPr/>
        </p:nvGrpSpPr>
        <p:grpSpPr>
          <a:xfrm>
            <a:off x="1076325" y="3351771"/>
            <a:ext cx="3228498" cy="2544716"/>
            <a:chOff x="0" y="0"/>
            <a:chExt cx="951332" cy="74984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951332" cy="749844"/>
            </a:xfrm>
            <a:custGeom>
              <a:avLst/>
              <a:gdLst/>
              <a:ahLst/>
              <a:cxnLst/>
              <a:rect l="l" t="t" r="r" b="b"/>
              <a:pathLst>
                <a:path w="951332" h="749844">
                  <a:moveTo>
                    <a:pt x="122298" y="0"/>
                  </a:moveTo>
                  <a:lnTo>
                    <a:pt x="829034" y="0"/>
                  </a:lnTo>
                  <a:cubicBezTo>
                    <a:pt x="861470" y="0"/>
                    <a:pt x="892576" y="12885"/>
                    <a:pt x="915512" y="35820"/>
                  </a:cubicBezTo>
                  <a:cubicBezTo>
                    <a:pt x="938447" y="58755"/>
                    <a:pt x="951332" y="89862"/>
                    <a:pt x="951332" y="122298"/>
                  </a:cubicBezTo>
                  <a:lnTo>
                    <a:pt x="951332" y="627546"/>
                  </a:lnTo>
                  <a:cubicBezTo>
                    <a:pt x="951332" y="695089"/>
                    <a:pt x="896577" y="749844"/>
                    <a:pt x="829034" y="749844"/>
                  </a:cubicBezTo>
                  <a:lnTo>
                    <a:pt x="122298" y="749844"/>
                  </a:lnTo>
                  <a:cubicBezTo>
                    <a:pt x="89862" y="749844"/>
                    <a:pt x="58755" y="736959"/>
                    <a:pt x="35820" y="714024"/>
                  </a:cubicBezTo>
                  <a:cubicBezTo>
                    <a:pt x="12885" y="691089"/>
                    <a:pt x="0" y="659982"/>
                    <a:pt x="0" y="627546"/>
                  </a:cubicBezTo>
                  <a:lnTo>
                    <a:pt x="0" y="122298"/>
                  </a:lnTo>
                  <a:cubicBezTo>
                    <a:pt x="0" y="54755"/>
                    <a:pt x="54755" y="0"/>
                    <a:pt x="122298" y="0"/>
                  </a:cubicBezTo>
                  <a:close/>
                </a:path>
              </a:pathLst>
            </a:custGeom>
            <a:solidFill>
              <a:srgbClr val="426EFF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951332" cy="7879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5199656" y="4121852"/>
            <a:ext cx="1062784" cy="1144318"/>
            <a:chOff x="0" y="0"/>
            <a:chExt cx="279910" cy="30138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79910" cy="301384"/>
            </a:xfrm>
            <a:custGeom>
              <a:avLst/>
              <a:gdLst/>
              <a:ahLst/>
              <a:cxnLst/>
              <a:rect l="l" t="t" r="r" b="b"/>
              <a:pathLst>
                <a:path w="279910" h="301384">
                  <a:moveTo>
                    <a:pt x="139955" y="0"/>
                  </a:moveTo>
                  <a:lnTo>
                    <a:pt x="139955" y="0"/>
                  </a:lnTo>
                  <a:cubicBezTo>
                    <a:pt x="177073" y="0"/>
                    <a:pt x="212672" y="14745"/>
                    <a:pt x="238918" y="40992"/>
                  </a:cubicBezTo>
                  <a:cubicBezTo>
                    <a:pt x="265165" y="67239"/>
                    <a:pt x="279910" y="102837"/>
                    <a:pt x="279910" y="139955"/>
                  </a:cubicBezTo>
                  <a:lnTo>
                    <a:pt x="279910" y="161429"/>
                  </a:lnTo>
                  <a:cubicBezTo>
                    <a:pt x="279910" y="198547"/>
                    <a:pt x="265165" y="234146"/>
                    <a:pt x="238918" y="260392"/>
                  </a:cubicBezTo>
                  <a:cubicBezTo>
                    <a:pt x="212672" y="286639"/>
                    <a:pt x="177073" y="301384"/>
                    <a:pt x="139955" y="301384"/>
                  </a:cubicBezTo>
                  <a:lnTo>
                    <a:pt x="139955" y="301384"/>
                  </a:lnTo>
                  <a:cubicBezTo>
                    <a:pt x="102837" y="301384"/>
                    <a:pt x="67239" y="286639"/>
                    <a:pt x="40992" y="260392"/>
                  </a:cubicBezTo>
                  <a:cubicBezTo>
                    <a:pt x="14745" y="234146"/>
                    <a:pt x="0" y="198547"/>
                    <a:pt x="0" y="161429"/>
                  </a:cubicBezTo>
                  <a:lnTo>
                    <a:pt x="0" y="139955"/>
                  </a:lnTo>
                  <a:cubicBezTo>
                    <a:pt x="0" y="102837"/>
                    <a:pt x="14745" y="67239"/>
                    <a:pt x="40992" y="40992"/>
                  </a:cubicBezTo>
                  <a:cubicBezTo>
                    <a:pt x="67239" y="14745"/>
                    <a:pt x="102837" y="0"/>
                    <a:pt x="139955" y="0"/>
                  </a:cubicBezTo>
                  <a:close/>
                </a:path>
              </a:pathLst>
            </a:custGeom>
            <a:solidFill>
              <a:srgbClr val="1F2E5D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279910" cy="3394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5190339" y="7375120"/>
            <a:ext cx="1056558" cy="970784"/>
            <a:chOff x="0" y="0"/>
            <a:chExt cx="278270" cy="25568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78270" cy="255680"/>
            </a:xfrm>
            <a:custGeom>
              <a:avLst/>
              <a:gdLst/>
              <a:ahLst/>
              <a:cxnLst/>
              <a:rect l="l" t="t" r="r" b="b"/>
              <a:pathLst>
                <a:path w="278270" h="255680">
                  <a:moveTo>
                    <a:pt x="127840" y="0"/>
                  </a:moveTo>
                  <a:lnTo>
                    <a:pt x="150430" y="0"/>
                  </a:lnTo>
                  <a:cubicBezTo>
                    <a:pt x="184336" y="0"/>
                    <a:pt x="216852" y="13469"/>
                    <a:pt x="240827" y="37443"/>
                  </a:cubicBezTo>
                  <a:cubicBezTo>
                    <a:pt x="264802" y="61418"/>
                    <a:pt x="278270" y="93935"/>
                    <a:pt x="278270" y="127840"/>
                  </a:cubicBezTo>
                  <a:lnTo>
                    <a:pt x="278270" y="127840"/>
                  </a:lnTo>
                  <a:cubicBezTo>
                    <a:pt x="278270" y="161745"/>
                    <a:pt x="264802" y="194262"/>
                    <a:pt x="240827" y="218236"/>
                  </a:cubicBezTo>
                  <a:cubicBezTo>
                    <a:pt x="216852" y="242211"/>
                    <a:pt x="184336" y="255680"/>
                    <a:pt x="150430" y="255680"/>
                  </a:cubicBezTo>
                  <a:lnTo>
                    <a:pt x="127840" y="255680"/>
                  </a:lnTo>
                  <a:cubicBezTo>
                    <a:pt x="93935" y="255680"/>
                    <a:pt x="61418" y="242211"/>
                    <a:pt x="37443" y="218236"/>
                  </a:cubicBezTo>
                  <a:cubicBezTo>
                    <a:pt x="13469" y="194262"/>
                    <a:pt x="0" y="161745"/>
                    <a:pt x="0" y="127840"/>
                  </a:cubicBezTo>
                  <a:lnTo>
                    <a:pt x="0" y="127840"/>
                  </a:lnTo>
                  <a:cubicBezTo>
                    <a:pt x="0" y="93935"/>
                    <a:pt x="13469" y="61418"/>
                    <a:pt x="37443" y="37443"/>
                  </a:cubicBezTo>
                  <a:cubicBezTo>
                    <a:pt x="61418" y="13469"/>
                    <a:pt x="93935" y="0"/>
                    <a:pt x="127840" y="0"/>
                  </a:cubicBezTo>
                  <a:close/>
                </a:path>
              </a:pathLst>
            </a:custGeom>
            <a:solidFill>
              <a:srgbClr val="426EFF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278270" cy="2937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1332544" y="3520491"/>
            <a:ext cx="738829" cy="751120"/>
          </a:xfrm>
          <a:custGeom>
            <a:avLst/>
            <a:gdLst/>
            <a:ahLst/>
            <a:cxnLst/>
            <a:rect l="l" t="t" r="r" b="b"/>
            <a:pathLst>
              <a:path w="738829" h="751120">
                <a:moveTo>
                  <a:pt x="0" y="0"/>
                </a:moveTo>
                <a:lnTo>
                  <a:pt x="738829" y="0"/>
                </a:lnTo>
                <a:lnTo>
                  <a:pt x="738829" y="751120"/>
                </a:lnTo>
                <a:lnTo>
                  <a:pt x="0" y="7511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22" name="TextBox 22"/>
          <p:cNvSpPr txBox="1"/>
          <p:nvPr/>
        </p:nvSpPr>
        <p:spPr>
          <a:xfrm>
            <a:off x="1066800" y="1056774"/>
            <a:ext cx="19594543" cy="12872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72"/>
              </a:lnSpc>
            </a:pPr>
            <a:r>
              <a:rPr lang="en-US" sz="4194" b="1">
                <a:solidFill>
                  <a:srgbClr val="1F2E5D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Exploring the CFO mindset and what drives their decisions</a:t>
            </a:r>
          </a:p>
          <a:p>
            <a:pPr algn="l">
              <a:lnSpc>
                <a:spcPts val="4472"/>
              </a:lnSpc>
              <a:spcBef>
                <a:spcPct val="0"/>
              </a:spcBef>
            </a:pPr>
            <a:r>
              <a:rPr lang="en-US" sz="3194" b="1">
                <a:solidFill>
                  <a:srgbClr val="1F2E5D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Charity focus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4859000" y="4295702"/>
            <a:ext cx="1699754" cy="7078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966"/>
              </a:lnSpc>
              <a:spcBef>
                <a:spcPct val="0"/>
              </a:spcBef>
            </a:pPr>
            <a:r>
              <a:rPr lang="en-US" sz="40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96%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5056158" y="7487038"/>
            <a:ext cx="1403042" cy="6517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06"/>
              </a:lnSpc>
              <a:spcBef>
                <a:spcPct val="0"/>
              </a:spcBef>
            </a:pPr>
            <a:r>
              <a:rPr lang="en-US" sz="40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96</a:t>
            </a:r>
            <a:r>
              <a:rPr lang="en-US" sz="3933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%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353712" y="4939919"/>
            <a:ext cx="932498" cy="7699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86"/>
              </a:lnSpc>
              <a:spcBef>
                <a:spcPct val="0"/>
              </a:spcBef>
            </a:pPr>
            <a:r>
              <a:rPr lang="en-US" sz="4562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213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2481508" y="5188309"/>
            <a:ext cx="2250100" cy="549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30"/>
              </a:lnSpc>
            </a:pPr>
            <a:r>
              <a:rPr lang="en-US" sz="1362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Charities, Not For Profits </a:t>
            </a:r>
          </a:p>
          <a:p>
            <a:pPr algn="l">
              <a:lnSpc>
                <a:spcPts val="1430"/>
              </a:lnSpc>
            </a:pPr>
            <a:r>
              <a:rPr lang="en-US" sz="1362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and National Governing Bodies</a:t>
            </a:r>
          </a:p>
        </p:txBody>
      </p:sp>
      <p:sp>
        <p:nvSpPr>
          <p:cNvPr id="27" name="Freeform 27"/>
          <p:cNvSpPr/>
          <p:nvPr/>
        </p:nvSpPr>
        <p:spPr>
          <a:xfrm>
            <a:off x="16333208" y="524697"/>
            <a:ext cx="926092" cy="463046"/>
          </a:xfrm>
          <a:custGeom>
            <a:avLst/>
            <a:gdLst/>
            <a:ahLst/>
            <a:cxnLst/>
            <a:rect l="l" t="t" r="r" b="b"/>
            <a:pathLst>
              <a:path w="926092" h="463046">
                <a:moveTo>
                  <a:pt x="0" y="0"/>
                </a:moveTo>
                <a:lnTo>
                  <a:pt x="926092" y="0"/>
                </a:lnTo>
                <a:lnTo>
                  <a:pt x="926092" y="463046"/>
                </a:lnTo>
                <a:lnTo>
                  <a:pt x="0" y="46304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0693" y="-1407834"/>
            <a:ext cx="18743942" cy="13183239"/>
          </a:xfrm>
          <a:custGeom>
            <a:avLst/>
            <a:gdLst/>
            <a:ahLst/>
            <a:cxnLst/>
            <a:rect l="l" t="t" r="r" b="b"/>
            <a:pathLst>
              <a:path w="18743942" h="13183239">
                <a:moveTo>
                  <a:pt x="0" y="0"/>
                </a:moveTo>
                <a:lnTo>
                  <a:pt x="18743941" y="0"/>
                </a:lnTo>
                <a:lnTo>
                  <a:pt x="18743941" y="13183239"/>
                </a:lnTo>
                <a:lnTo>
                  <a:pt x="0" y="131832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" name="Freeform 3"/>
          <p:cNvSpPr/>
          <p:nvPr/>
        </p:nvSpPr>
        <p:spPr>
          <a:xfrm>
            <a:off x="325837" y="388909"/>
            <a:ext cx="17636326" cy="9589752"/>
          </a:xfrm>
          <a:custGeom>
            <a:avLst/>
            <a:gdLst/>
            <a:ahLst/>
            <a:cxnLst/>
            <a:rect l="l" t="t" r="r" b="b"/>
            <a:pathLst>
              <a:path w="17636326" h="9589752">
                <a:moveTo>
                  <a:pt x="0" y="0"/>
                </a:moveTo>
                <a:lnTo>
                  <a:pt x="17636326" y="0"/>
                </a:lnTo>
                <a:lnTo>
                  <a:pt x="17636326" y="9589752"/>
                </a:lnTo>
                <a:lnTo>
                  <a:pt x="0" y="95897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4" name="Group 4"/>
          <p:cNvGrpSpPr/>
          <p:nvPr/>
        </p:nvGrpSpPr>
        <p:grpSpPr>
          <a:xfrm>
            <a:off x="3785894" y="4510090"/>
            <a:ext cx="1456895" cy="1022440"/>
            <a:chOff x="0" y="0"/>
            <a:chExt cx="383709" cy="26928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83709" cy="269285"/>
            </a:xfrm>
            <a:custGeom>
              <a:avLst/>
              <a:gdLst/>
              <a:ahLst/>
              <a:cxnLst/>
              <a:rect l="l" t="t" r="r" b="b"/>
              <a:pathLst>
                <a:path w="383709" h="269285">
                  <a:moveTo>
                    <a:pt x="134642" y="0"/>
                  </a:moveTo>
                  <a:lnTo>
                    <a:pt x="249067" y="0"/>
                  </a:lnTo>
                  <a:cubicBezTo>
                    <a:pt x="323427" y="0"/>
                    <a:pt x="383709" y="60281"/>
                    <a:pt x="383709" y="134642"/>
                  </a:cubicBezTo>
                  <a:lnTo>
                    <a:pt x="383709" y="134642"/>
                  </a:lnTo>
                  <a:cubicBezTo>
                    <a:pt x="383709" y="209003"/>
                    <a:pt x="323427" y="269285"/>
                    <a:pt x="249067" y="269285"/>
                  </a:cubicBezTo>
                  <a:lnTo>
                    <a:pt x="134642" y="269285"/>
                  </a:lnTo>
                  <a:cubicBezTo>
                    <a:pt x="60281" y="269285"/>
                    <a:pt x="0" y="209003"/>
                    <a:pt x="0" y="134642"/>
                  </a:cubicBezTo>
                  <a:lnTo>
                    <a:pt x="0" y="134642"/>
                  </a:lnTo>
                  <a:cubicBezTo>
                    <a:pt x="0" y="60281"/>
                    <a:pt x="60281" y="0"/>
                    <a:pt x="134642" y="0"/>
                  </a:cubicBezTo>
                  <a:close/>
                </a:path>
              </a:pathLst>
            </a:custGeom>
            <a:solidFill>
              <a:srgbClr val="162C5E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383709" cy="3073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9848863" y="3052006"/>
            <a:ext cx="1639213" cy="4453830"/>
            <a:chOff x="0" y="0"/>
            <a:chExt cx="431727" cy="117302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31727" cy="1173025"/>
            </a:xfrm>
            <a:custGeom>
              <a:avLst/>
              <a:gdLst/>
              <a:ahLst/>
              <a:cxnLst/>
              <a:rect l="l" t="t" r="r" b="b"/>
              <a:pathLst>
                <a:path w="431727" h="1173025">
                  <a:moveTo>
                    <a:pt x="215863" y="0"/>
                  </a:moveTo>
                  <a:lnTo>
                    <a:pt x="215863" y="0"/>
                  </a:lnTo>
                  <a:cubicBezTo>
                    <a:pt x="273114" y="0"/>
                    <a:pt x="328020" y="22743"/>
                    <a:pt x="368502" y="63225"/>
                  </a:cubicBezTo>
                  <a:cubicBezTo>
                    <a:pt x="408984" y="103707"/>
                    <a:pt x="431727" y="158613"/>
                    <a:pt x="431727" y="215863"/>
                  </a:cubicBezTo>
                  <a:lnTo>
                    <a:pt x="431727" y="957162"/>
                  </a:lnTo>
                  <a:cubicBezTo>
                    <a:pt x="431727" y="1076380"/>
                    <a:pt x="335082" y="1173025"/>
                    <a:pt x="215863" y="1173025"/>
                  </a:cubicBezTo>
                  <a:lnTo>
                    <a:pt x="215863" y="1173025"/>
                  </a:lnTo>
                  <a:cubicBezTo>
                    <a:pt x="96645" y="1173025"/>
                    <a:pt x="0" y="1076380"/>
                    <a:pt x="0" y="957162"/>
                  </a:cubicBezTo>
                  <a:lnTo>
                    <a:pt x="0" y="215863"/>
                  </a:lnTo>
                  <a:cubicBezTo>
                    <a:pt x="0" y="96645"/>
                    <a:pt x="96645" y="0"/>
                    <a:pt x="215863" y="0"/>
                  </a:cubicBezTo>
                  <a:close/>
                </a:path>
              </a:pathLst>
            </a:custGeom>
            <a:solidFill>
              <a:srgbClr val="F5F5F5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31727" cy="1211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4436710" y="6433568"/>
            <a:ext cx="664206" cy="887674"/>
          </a:xfrm>
          <a:custGeom>
            <a:avLst/>
            <a:gdLst/>
            <a:ahLst/>
            <a:cxnLst/>
            <a:rect l="l" t="t" r="r" b="b"/>
            <a:pathLst>
              <a:path w="664206" h="887674">
                <a:moveTo>
                  <a:pt x="0" y="0"/>
                </a:moveTo>
                <a:lnTo>
                  <a:pt x="664206" y="0"/>
                </a:lnTo>
                <a:lnTo>
                  <a:pt x="664206" y="887674"/>
                </a:lnTo>
                <a:lnTo>
                  <a:pt x="0" y="8876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942286" t="-478220" r="-511292" b="-109640"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11" name="Group 11"/>
          <p:cNvGrpSpPr/>
          <p:nvPr/>
        </p:nvGrpSpPr>
        <p:grpSpPr>
          <a:xfrm>
            <a:off x="13604889" y="6516667"/>
            <a:ext cx="702270" cy="721476"/>
            <a:chOff x="0" y="0"/>
            <a:chExt cx="184960" cy="19001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84960" cy="190018"/>
            </a:xfrm>
            <a:custGeom>
              <a:avLst/>
              <a:gdLst/>
              <a:ahLst/>
              <a:cxnLst/>
              <a:rect l="l" t="t" r="r" b="b"/>
              <a:pathLst>
                <a:path w="184960" h="190018">
                  <a:moveTo>
                    <a:pt x="92480" y="0"/>
                  </a:moveTo>
                  <a:lnTo>
                    <a:pt x="92480" y="0"/>
                  </a:lnTo>
                  <a:cubicBezTo>
                    <a:pt x="117007" y="0"/>
                    <a:pt x="140530" y="9743"/>
                    <a:pt x="157873" y="27087"/>
                  </a:cubicBezTo>
                  <a:cubicBezTo>
                    <a:pt x="175217" y="44430"/>
                    <a:pt x="184960" y="67953"/>
                    <a:pt x="184960" y="92480"/>
                  </a:cubicBezTo>
                  <a:lnTo>
                    <a:pt x="184960" y="97538"/>
                  </a:lnTo>
                  <a:cubicBezTo>
                    <a:pt x="184960" y="122065"/>
                    <a:pt x="175217" y="145588"/>
                    <a:pt x="157873" y="162932"/>
                  </a:cubicBezTo>
                  <a:cubicBezTo>
                    <a:pt x="140530" y="180275"/>
                    <a:pt x="117007" y="190018"/>
                    <a:pt x="92480" y="190018"/>
                  </a:cubicBezTo>
                  <a:lnTo>
                    <a:pt x="92480" y="190018"/>
                  </a:lnTo>
                  <a:cubicBezTo>
                    <a:pt x="67953" y="190018"/>
                    <a:pt x="44430" y="180275"/>
                    <a:pt x="27087" y="162932"/>
                  </a:cubicBezTo>
                  <a:cubicBezTo>
                    <a:pt x="9743" y="145588"/>
                    <a:pt x="0" y="122065"/>
                    <a:pt x="0" y="97538"/>
                  </a:cubicBezTo>
                  <a:lnTo>
                    <a:pt x="0" y="92480"/>
                  </a:lnTo>
                  <a:cubicBezTo>
                    <a:pt x="0" y="67953"/>
                    <a:pt x="9743" y="44430"/>
                    <a:pt x="27087" y="27087"/>
                  </a:cubicBezTo>
                  <a:cubicBezTo>
                    <a:pt x="44430" y="9743"/>
                    <a:pt x="67953" y="0"/>
                    <a:pt x="92480" y="0"/>
                  </a:cubicBezTo>
                  <a:close/>
                </a:path>
              </a:pathLst>
            </a:custGeom>
            <a:solidFill>
              <a:srgbClr val="F5F5F5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84960" cy="2281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3278258" y="6809508"/>
            <a:ext cx="1167976" cy="199150"/>
          </a:xfrm>
          <a:custGeom>
            <a:avLst/>
            <a:gdLst/>
            <a:ahLst/>
            <a:cxnLst/>
            <a:rect l="l" t="t" r="r" b="b"/>
            <a:pathLst>
              <a:path w="1167976" h="199150">
                <a:moveTo>
                  <a:pt x="0" y="0"/>
                </a:moveTo>
                <a:lnTo>
                  <a:pt x="1167977" y="0"/>
                </a:lnTo>
                <a:lnTo>
                  <a:pt x="1167977" y="199150"/>
                </a:lnTo>
                <a:lnTo>
                  <a:pt x="0" y="1991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43791" t="-2251907" r="-366398" b="-625462"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15" name="Freeform 15"/>
          <p:cNvSpPr/>
          <p:nvPr/>
        </p:nvSpPr>
        <p:spPr>
          <a:xfrm>
            <a:off x="14817172" y="4034899"/>
            <a:ext cx="908813" cy="887872"/>
          </a:xfrm>
          <a:custGeom>
            <a:avLst/>
            <a:gdLst/>
            <a:ahLst/>
            <a:cxnLst/>
            <a:rect l="l" t="t" r="r" b="b"/>
            <a:pathLst>
              <a:path w="908813" h="887872">
                <a:moveTo>
                  <a:pt x="0" y="0"/>
                </a:moveTo>
                <a:lnTo>
                  <a:pt x="908813" y="0"/>
                </a:lnTo>
                <a:lnTo>
                  <a:pt x="908813" y="887872"/>
                </a:lnTo>
                <a:lnTo>
                  <a:pt x="0" y="8878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517419" t="-203709" r="-257636" b="-387231"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16" name="TextBox 16"/>
          <p:cNvSpPr txBox="1"/>
          <p:nvPr/>
        </p:nvSpPr>
        <p:spPr>
          <a:xfrm>
            <a:off x="3694788" y="4530265"/>
            <a:ext cx="1639212" cy="9180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587"/>
              </a:lnSpc>
              <a:spcBef>
                <a:spcPct val="0"/>
              </a:spcBef>
            </a:pPr>
            <a:r>
              <a:rPr lang="en-US" sz="541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96%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244320" y="3314483"/>
            <a:ext cx="1234559" cy="7204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66"/>
              </a:lnSpc>
              <a:spcBef>
                <a:spcPct val="0"/>
              </a:spcBef>
            </a:pPr>
            <a:r>
              <a:rPr lang="en-US" sz="4262" b="1">
                <a:solidFill>
                  <a:srgbClr val="615C66"/>
                </a:solidFill>
                <a:latin typeface="Inter Bold"/>
                <a:ea typeface="Inter Bold"/>
                <a:cs typeface="Inter Bold"/>
                <a:sym typeface="Inter Bold"/>
              </a:rPr>
              <a:t>38%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249082" y="5722676"/>
            <a:ext cx="1225034" cy="7204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66"/>
              </a:lnSpc>
              <a:spcBef>
                <a:spcPct val="0"/>
              </a:spcBef>
            </a:pPr>
            <a:r>
              <a:rPr lang="en-US" sz="4262" b="1">
                <a:solidFill>
                  <a:srgbClr val="3653F5"/>
                </a:solidFill>
                <a:latin typeface="Inter Bold"/>
                <a:ea typeface="Inter Bold"/>
                <a:cs typeface="Inter Bold"/>
                <a:sym typeface="Inter Bold"/>
              </a:rPr>
              <a:t>29%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237355" y="4916535"/>
            <a:ext cx="1248489" cy="7204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66"/>
              </a:lnSpc>
              <a:spcBef>
                <a:spcPct val="0"/>
              </a:spcBef>
            </a:pPr>
            <a:r>
              <a:rPr lang="en-US" sz="4262" b="1">
                <a:solidFill>
                  <a:srgbClr val="3653F5"/>
                </a:solidFill>
                <a:latin typeface="Inter Bold"/>
                <a:ea typeface="Inter Bold"/>
                <a:cs typeface="Inter Bold"/>
                <a:sym typeface="Inter Bold"/>
              </a:rPr>
              <a:t>30%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266644" y="6610350"/>
            <a:ext cx="1189911" cy="7204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66"/>
              </a:lnSpc>
              <a:spcBef>
                <a:spcPct val="0"/>
              </a:spcBef>
            </a:pPr>
            <a:r>
              <a:rPr lang="en-US" sz="4262" b="1">
                <a:solidFill>
                  <a:srgbClr val="615C66"/>
                </a:solidFill>
                <a:latin typeface="Inter Bold"/>
                <a:ea typeface="Inter Bold"/>
                <a:cs typeface="Inter Bold"/>
                <a:sym typeface="Inter Bold"/>
              </a:rPr>
              <a:t>27%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262060" y="4119918"/>
            <a:ext cx="1199078" cy="7204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66"/>
              </a:lnSpc>
              <a:spcBef>
                <a:spcPct val="0"/>
              </a:spcBef>
            </a:pPr>
            <a:r>
              <a:rPr lang="en-US" sz="4262" b="1">
                <a:solidFill>
                  <a:srgbClr val="3653F5"/>
                </a:solidFill>
                <a:latin typeface="Inter Bold"/>
                <a:ea typeface="Inter Bold"/>
                <a:cs typeface="Inter Bold"/>
                <a:sym typeface="Inter Bold"/>
              </a:rPr>
              <a:t>37%</a:t>
            </a:r>
          </a:p>
        </p:txBody>
      </p:sp>
      <p:sp>
        <p:nvSpPr>
          <p:cNvPr id="22" name="Freeform 22"/>
          <p:cNvSpPr/>
          <p:nvPr/>
        </p:nvSpPr>
        <p:spPr>
          <a:xfrm>
            <a:off x="14579585" y="5677049"/>
            <a:ext cx="910587" cy="887872"/>
          </a:xfrm>
          <a:custGeom>
            <a:avLst/>
            <a:gdLst/>
            <a:ahLst/>
            <a:cxnLst/>
            <a:rect l="l" t="t" r="r" b="b"/>
            <a:pathLst>
              <a:path w="910587" h="887872">
                <a:moveTo>
                  <a:pt x="0" y="0"/>
                </a:moveTo>
                <a:lnTo>
                  <a:pt x="910587" y="0"/>
                </a:lnTo>
                <a:lnTo>
                  <a:pt x="910587" y="887872"/>
                </a:lnTo>
                <a:lnTo>
                  <a:pt x="0" y="8878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542371" t="-203709" r="-229031" b="-387231"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23" name="Freeform 23"/>
          <p:cNvSpPr/>
          <p:nvPr/>
        </p:nvSpPr>
        <p:spPr>
          <a:xfrm>
            <a:off x="16290891" y="33746"/>
            <a:ext cx="1936819" cy="1531183"/>
          </a:xfrm>
          <a:custGeom>
            <a:avLst/>
            <a:gdLst/>
            <a:ahLst/>
            <a:cxnLst/>
            <a:rect l="l" t="t" r="r" b="b"/>
            <a:pathLst>
              <a:path w="1936819" h="1531183">
                <a:moveTo>
                  <a:pt x="0" y="0"/>
                </a:moveTo>
                <a:lnTo>
                  <a:pt x="1936818" y="0"/>
                </a:lnTo>
                <a:lnTo>
                  <a:pt x="1936818" y="1531184"/>
                </a:lnTo>
                <a:lnTo>
                  <a:pt x="0" y="15311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14350" y="2138410"/>
            <a:ext cx="17259300" cy="7701963"/>
          </a:xfrm>
          <a:custGeom>
            <a:avLst/>
            <a:gdLst/>
            <a:ahLst/>
            <a:cxnLst/>
            <a:rect l="l" t="t" r="r" b="b"/>
            <a:pathLst>
              <a:path w="17259300" h="7701963">
                <a:moveTo>
                  <a:pt x="0" y="0"/>
                </a:moveTo>
                <a:lnTo>
                  <a:pt x="17259300" y="0"/>
                </a:lnTo>
                <a:lnTo>
                  <a:pt x="17259300" y="7701963"/>
                </a:lnTo>
                <a:lnTo>
                  <a:pt x="0" y="770196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3" name="Group 3"/>
          <p:cNvGrpSpPr/>
          <p:nvPr/>
        </p:nvGrpSpPr>
        <p:grpSpPr>
          <a:xfrm>
            <a:off x="6997367" y="6407257"/>
            <a:ext cx="793527" cy="697158"/>
            <a:chOff x="0" y="0"/>
            <a:chExt cx="208995" cy="18361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8995" cy="183614"/>
            </a:xfrm>
            <a:custGeom>
              <a:avLst/>
              <a:gdLst/>
              <a:ahLst/>
              <a:cxnLst/>
              <a:rect l="l" t="t" r="r" b="b"/>
              <a:pathLst>
                <a:path w="208995" h="183614">
                  <a:moveTo>
                    <a:pt x="91807" y="0"/>
                  </a:moveTo>
                  <a:lnTo>
                    <a:pt x="117188" y="0"/>
                  </a:lnTo>
                  <a:cubicBezTo>
                    <a:pt x="141537" y="0"/>
                    <a:pt x="164888" y="9672"/>
                    <a:pt x="182105" y="26890"/>
                  </a:cubicBezTo>
                  <a:cubicBezTo>
                    <a:pt x="199322" y="44107"/>
                    <a:pt x="208995" y="67458"/>
                    <a:pt x="208995" y="91807"/>
                  </a:cubicBezTo>
                  <a:lnTo>
                    <a:pt x="208995" y="91807"/>
                  </a:lnTo>
                  <a:cubicBezTo>
                    <a:pt x="208995" y="116156"/>
                    <a:pt x="199322" y="139507"/>
                    <a:pt x="182105" y="156724"/>
                  </a:cubicBezTo>
                  <a:cubicBezTo>
                    <a:pt x="164888" y="173941"/>
                    <a:pt x="141537" y="183614"/>
                    <a:pt x="117188" y="183614"/>
                  </a:cubicBezTo>
                  <a:lnTo>
                    <a:pt x="91807" y="183614"/>
                  </a:lnTo>
                  <a:cubicBezTo>
                    <a:pt x="67458" y="183614"/>
                    <a:pt x="44107" y="173941"/>
                    <a:pt x="26890" y="156724"/>
                  </a:cubicBezTo>
                  <a:cubicBezTo>
                    <a:pt x="9672" y="139507"/>
                    <a:pt x="0" y="116156"/>
                    <a:pt x="0" y="91807"/>
                  </a:cubicBezTo>
                  <a:lnTo>
                    <a:pt x="0" y="91807"/>
                  </a:lnTo>
                  <a:cubicBezTo>
                    <a:pt x="0" y="67458"/>
                    <a:pt x="9672" y="44107"/>
                    <a:pt x="26890" y="26890"/>
                  </a:cubicBezTo>
                  <a:cubicBezTo>
                    <a:pt x="44107" y="9672"/>
                    <a:pt x="67458" y="0"/>
                    <a:pt x="91807" y="0"/>
                  </a:cubicBezTo>
                  <a:close/>
                </a:path>
              </a:pathLst>
            </a:custGeom>
            <a:solidFill>
              <a:srgbClr val="688AFF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08995" cy="2217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7114623" y="6548600"/>
            <a:ext cx="680986" cy="410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9"/>
              </a:lnSpc>
              <a:spcBef>
                <a:spcPct val="0"/>
              </a:spcBef>
            </a:pPr>
            <a:r>
              <a:rPr lang="en-US" sz="2406" b="1">
                <a:solidFill>
                  <a:srgbClr val="FFFFFF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23%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85800" y="613797"/>
            <a:ext cx="19594543" cy="712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72"/>
              </a:lnSpc>
              <a:spcBef>
                <a:spcPct val="0"/>
              </a:spcBef>
            </a:pPr>
            <a:r>
              <a:rPr lang="en-US" sz="4194" b="1">
                <a:solidFill>
                  <a:srgbClr val="1F2E5D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Long, painful implementations</a:t>
            </a:r>
          </a:p>
        </p:txBody>
      </p:sp>
      <p:sp>
        <p:nvSpPr>
          <p:cNvPr id="8" name="Freeform 8"/>
          <p:cNvSpPr/>
          <p:nvPr/>
        </p:nvSpPr>
        <p:spPr>
          <a:xfrm>
            <a:off x="16333208" y="565654"/>
            <a:ext cx="926092" cy="463046"/>
          </a:xfrm>
          <a:custGeom>
            <a:avLst/>
            <a:gdLst/>
            <a:ahLst/>
            <a:cxnLst/>
            <a:rect l="l" t="t" r="r" b="b"/>
            <a:pathLst>
              <a:path w="926092" h="463046">
                <a:moveTo>
                  <a:pt x="0" y="0"/>
                </a:moveTo>
                <a:lnTo>
                  <a:pt x="926092" y="0"/>
                </a:lnTo>
                <a:lnTo>
                  <a:pt x="926092" y="463046"/>
                </a:lnTo>
                <a:lnTo>
                  <a:pt x="0" y="4630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33745"/>
            <a:ext cx="18527745" cy="10253255"/>
          </a:xfrm>
          <a:custGeom>
            <a:avLst/>
            <a:gdLst/>
            <a:ahLst/>
            <a:cxnLst/>
            <a:rect l="l" t="t" r="r" b="b"/>
            <a:pathLst>
              <a:path w="18527745" h="13031181">
                <a:moveTo>
                  <a:pt x="0" y="0"/>
                </a:moveTo>
                <a:lnTo>
                  <a:pt x="18527745" y="0"/>
                </a:lnTo>
                <a:lnTo>
                  <a:pt x="18527745" y="13031181"/>
                </a:lnTo>
                <a:lnTo>
                  <a:pt x="0" y="130311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" name="Freeform 3"/>
          <p:cNvSpPr/>
          <p:nvPr/>
        </p:nvSpPr>
        <p:spPr>
          <a:xfrm>
            <a:off x="213736" y="577037"/>
            <a:ext cx="17045564" cy="9204604"/>
          </a:xfrm>
          <a:custGeom>
            <a:avLst/>
            <a:gdLst/>
            <a:ahLst/>
            <a:cxnLst/>
            <a:rect l="l" t="t" r="r" b="b"/>
            <a:pathLst>
              <a:path w="17045564" h="9204604">
                <a:moveTo>
                  <a:pt x="0" y="0"/>
                </a:moveTo>
                <a:lnTo>
                  <a:pt x="17045564" y="0"/>
                </a:lnTo>
                <a:lnTo>
                  <a:pt x="17045564" y="9204605"/>
                </a:lnTo>
                <a:lnTo>
                  <a:pt x="0" y="92046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4" name="Group 4"/>
          <p:cNvGrpSpPr/>
          <p:nvPr/>
        </p:nvGrpSpPr>
        <p:grpSpPr>
          <a:xfrm>
            <a:off x="1693911" y="3086552"/>
            <a:ext cx="2220082" cy="4907204"/>
            <a:chOff x="0" y="0"/>
            <a:chExt cx="555600" cy="122808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55600" cy="1228081"/>
            </a:xfrm>
            <a:custGeom>
              <a:avLst/>
              <a:gdLst/>
              <a:ahLst/>
              <a:cxnLst/>
              <a:rect l="l" t="t" r="r" b="b"/>
              <a:pathLst>
                <a:path w="555600" h="1228081">
                  <a:moveTo>
                    <a:pt x="177848" y="0"/>
                  </a:moveTo>
                  <a:lnTo>
                    <a:pt x="377751" y="0"/>
                  </a:lnTo>
                  <a:cubicBezTo>
                    <a:pt x="424920" y="0"/>
                    <a:pt x="470156" y="18738"/>
                    <a:pt x="503509" y="52091"/>
                  </a:cubicBezTo>
                  <a:cubicBezTo>
                    <a:pt x="536862" y="85444"/>
                    <a:pt x="555600" y="130680"/>
                    <a:pt x="555600" y="177848"/>
                  </a:cubicBezTo>
                  <a:lnTo>
                    <a:pt x="555600" y="1050233"/>
                  </a:lnTo>
                  <a:cubicBezTo>
                    <a:pt x="555600" y="1148456"/>
                    <a:pt x="475974" y="1228081"/>
                    <a:pt x="377751" y="1228081"/>
                  </a:cubicBezTo>
                  <a:lnTo>
                    <a:pt x="177848" y="1228081"/>
                  </a:lnTo>
                  <a:cubicBezTo>
                    <a:pt x="79625" y="1228081"/>
                    <a:pt x="0" y="1148456"/>
                    <a:pt x="0" y="1050233"/>
                  </a:cubicBezTo>
                  <a:lnTo>
                    <a:pt x="0" y="177848"/>
                  </a:lnTo>
                  <a:cubicBezTo>
                    <a:pt x="0" y="79625"/>
                    <a:pt x="79625" y="0"/>
                    <a:pt x="177848" y="0"/>
                  </a:cubicBezTo>
                  <a:close/>
                </a:path>
              </a:pathLst>
            </a:custGeom>
            <a:solidFill>
              <a:srgbClr val="F5F5F5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555600" cy="12661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4057557" y="3238614"/>
            <a:ext cx="4678961" cy="2072584"/>
            <a:chOff x="0" y="0"/>
            <a:chExt cx="1170940" cy="51863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170940" cy="518636"/>
            </a:xfrm>
            <a:custGeom>
              <a:avLst/>
              <a:gdLst/>
              <a:ahLst/>
              <a:cxnLst/>
              <a:rect l="l" t="t" r="r" b="b"/>
              <a:pathLst>
                <a:path w="1170940" h="518636">
                  <a:moveTo>
                    <a:pt x="1170940" y="23165"/>
                  </a:moveTo>
                  <a:lnTo>
                    <a:pt x="1170940" y="495472"/>
                  </a:lnTo>
                  <a:cubicBezTo>
                    <a:pt x="1170940" y="501615"/>
                    <a:pt x="1168499" y="507507"/>
                    <a:pt x="1164155" y="511852"/>
                  </a:cubicBezTo>
                  <a:cubicBezTo>
                    <a:pt x="1159811" y="516196"/>
                    <a:pt x="1153919" y="518636"/>
                    <a:pt x="1147775" y="518636"/>
                  </a:cubicBezTo>
                  <a:lnTo>
                    <a:pt x="23165" y="518636"/>
                  </a:lnTo>
                  <a:cubicBezTo>
                    <a:pt x="17021" y="518636"/>
                    <a:pt x="11129" y="516196"/>
                    <a:pt x="6785" y="511852"/>
                  </a:cubicBezTo>
                  <a:cubicBezTo>
                    <a:pt x="2441" y="507507"/>
                    <a:pt x="0" y="501615"/>
                    <a:pt x="0" y="495472"/>
                  </a:cubicBezTo>
                  <a:lnTo>
                    <a:pt x="0" y="23165"/>
                  </a:lnTo>
                  <a:cubicBezTo>
                    <a:pt x="0" y="17021"/>
                    <a:pt x="2441" y="11129"/>
                    <a:pt x="6785" y="6785"/>
                  </a:cubicBezTo>
                  <a:cubicBezTo>
                    <a:pt x="11129" y="2441"/>
                    <a:pt x="17021" y="0"/>
                    <a:pt x="23165" y="0"/>
                  </a:cubicBezTo>
                  <a:lnTo>
                    <a:pt x="1147775" y="0"/>
                  </a:lnTo>
                  <a:cubicBezTo>
                    <a:pt x="1153919" y="0"/>
                    <a:pt x="1159811" y="2441"/>
                    <a:pt x="1164155" y="6785"/>
                  </a:cubicBezTo>
                  <a:cubicBezTo>
                    <a:pt x="1168499" y="11129"/>
                    <a:pt x="1170940" y="17021"/>
                    <a:pt x="1170940" y="23165"/>
                  </a:cubicBezTo>
                  <a:close/>
                </a:path>
              </a:pathLst>
            </a:custGeom>
            <a:solidFill>
              <a:srgbClr val="DFE1E6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170940" cy="5567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952100" y="3454316"/>
            <a:ext cx="1919241" cy="11366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70"/>
              </a:lnSpc>
              <a:spcBef>
                <a:spcPct val="0"/>
              </a:spcBef>
            </a:pPr>
            <a:r>
              <a:rPr lang="en-US" sz="6693" b="1">
                <a:solidFill>
                  <a:srgbClr val="21305E"/>
                </a:solidFill>
                <a:latin typeface="Inter Bold"/>
                <a:ea typeface="Inter Bold"/>
                <a:cs typeface="Inter Bold"/>
                <a:sym typeface="Inter Bold"/>
              </a:rPr>
              <a:t>56%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637204" y="6104970"/>
            <a:ext cx="2553796" cy="11362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377"/>
              </a:lnSpc>
              <a:spcBef>
                <a:spcPct val="0"/>
              </a:spcBef>
            </a:pPr>
            <a:r>
              <a:rPr lang="en-US" sz="6698" b="1">
                <a:solidFill>
                  <a:srgbClr val="21305E"/>
                </a:solidFill>
                <a:latin typeface="Inter Bold"/>
                <a:ea typeface="Inter Bold"/>
                <a:cs typeface="Inter Bold"/>
                <a:sym typeface="Inter Bold"/>
              </a:rPr>
              <a:t>0.5%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4057557" y="3248639"/>
            <a:ext cx="2605567" cy="2062560"/>
            <a:chOff x="0" y="0"/>
            <a:chExt cx="652060" cy="51612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52060" cy="516128"/>
            </a:xfrm>
            <a:custGeom>
              <a:avLst/>
              <a:gdLst/>
              <a:ahLst/>
              <a:cxnLst/>
              <a:rect l="l" t="t" r="r" b="b"/>
              <a:pathLst>
                <a:path w="652060" h="516128">
                  <a:moveTo>
                    <a:pt x="652060" y="41598"/>
                  </a:moveTo>
                  <a:lnTo>
                    <a:pt x="652060" y="474530"/>
                  </a:lnTo>
                  <a:cubicBezTo>
                    <a:pt x="652060" y="485562"/>
                    <a:pt x="647677" y="496143"/>
                    <a:pt x="639876" y="503944"/>
                  </a:cubicBezTo>
                  <a:cubicBezTo>
                    <a:pt x="632075" y="511745"/>
                    <a:pt x="621494" y="516128"/>
                    <a:pt x="610462" y="516128"/>
                  </a:cubicBezTo>
                  <a:lnTo>
                    <a:pt x="41598" y="516128"/>
                  </a:lnTo>
                  <a:cubicBezTo>
                    <a:pt x="30566" y="516128"/>
                    <a:pt x="19985" y="511745"/>
                    <a:pt x="12184" y="503944"/>
                  </a:cubicBezTo>
                  <a:cubicBezTo>
                    <a:pt x="4383" y="496143"/>
                    <a:pt x="0" y="485562"/>
                    <a:pt x="0" y="474530"/>
                  </a:cubicBezTo>
                  <a:lnTo>
                    <a:pt x="0" y="41598"/>
                  </a:lnTo>
                  <a:cubicBezTo>
                    <a:pt x="0" y="30566"/>
                    <a:pt x="4383" y="19985"/>
                    <a:pt x="12184" y="12184"/>
                  </a:cubicBezTo>
                  <a:cubicBezTo>
                    <a:pt x="19985" y="4383"/>
                    <a:pt x="30566" y="0"/>
                    <a:pt x="41598" y="0"/>
                  </a:cubicBezTo>
                  <a:lnTo>
                    <a:pt x="610462" y="0"/>
                  </a:lnTo>
                  <a:cubicBezTo>
                    <a:pt x="621494" y="0"/>
                    <a:pt x="632075" y="4383"/>
                    <a:pt x="639876" y="12184"/>
                  </a:cubicBezTo>
                  <a:cubicBezTo>
                    <a:pt x="647677" y="19985"/>
                    <a:pt x="652060" y="30566"/>
                    <a:pt x="652060" y="41598"/>
                  </a:cubicBezTo>
                  <a:close/>
                </a:path>
              </a:pathLst>
            </a:custGeom>
            <a:solidFill>
              <a:srgbClr val="CDD4E0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652060" cy="5542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4263096" y="3238614"/>
            <a:ext cx="2400028" cy="2062560"/>
            <a:chOff x="0" y="0"/>
            <a:chExt cx="600622" cy="516128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00622" cy="516128"/>
            </a:xfrm>
            <a:custGeom>
              <a:avLst/>
              <a:gdLst/>
              <a:ahLst/>
              <a:cxnLst/>
              <a:rect l="l" t="t" r="r" b="b"/>
              <a:pathLst>
                <a:path w="600622" h="516128">
                  <a:moveTo>
                    <a:pt x="600622" y="0"/>
                  </a:moveTo>
                  <a:lnTo>
                    <a:pt x="600622" y="516128"/>
                  </a:lnTo>
                  <a:lnTo>
                    <a:pt x="0" y="5161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DD4E0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600622" cy="5542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4087629" y="5747076"/>
            <a:ext cx="4678961" cy="2072584"/>
            <a:chOff x="0" y="0"/>
            <a:chExt cx="1170940" cy="518636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170940" cy="518636"/>
            </a:xfrm>
            <a:custGeom>
              <a:avLst/>
              <a:gdLst/>
              <a:ahLst/>
              <a:cxnLst/>
              <a:rect l="l" t="t" r="r" b="b"/>
              <a:pathLst>
                <a:path w="1170940" h="518636">
                  <a:moveTo>
                    <a:pt x="1170940" y="23165"/>
                  </a:moveTo>
                  <a:lnTo>
                    <a:pt x="1170940" y="495472"/>
                  </a:lnTo>
                  <a:cubicBezTo>
                    <a:pt x="1170940" y="501615"/>
                    <a:pt x="1168499" y="507507"/>
                    <a:pt x="1164155" y="511852"/>
                  </a:cubicBezTo>
                  <a:cubicBezTo>
                    <a:pt x="1159811" y="516196"/>
                    <a:pt x="1153919" y="518636"/>
                    <a:pt x="1147775" y="518636"/>
                  </a:cubicBezTo>
                  <a:lnTo>
                    <a:pt x="23165" y="518636"/>
                  </a:lnTo>
                  <a:cubicBezTo>
                    <a:pt x="17021" y="518636"/>
                    <a:pt x="11129" y="516196"/>
                    <a:pt x="6785" y="511852"/>
                  </a:cubicBezTo>
                  <a:cubicBezTo>
                    <a:pt x="2441" y="507507"/>
                    <a:pt x="0" y="501615"/>
                    <a:pt x="0" y="495472"/>
                  </a:cubicBezTo>
                  <a:lnTo>
                    <a:pt x="0" y="23165"/>
                  </a:lnTo>
                  <a:cubicBezTo>
                    <a:pt x="0" y="17021"/>
                    <a:pt x="2441" y="11129"/>
                    <a:pt x="6785" y="6785"/>
                  </a:cubicBezTo>
                  <a:cubicBezTo>
                    <a:pt x="11129" y="2441"/>
                    <a:pt x="17021" y="0"/>
                    <a:pt x="23165" y="0"/>
                  </a:cubicBezTo>
                  <a:lnTo>
                    <a:pt x="1147775" y="0"/>
                  </a:lnTo>
                  <a:cubicBezTo>
                    <a:pt x="1153919" y="0"/>
                    <a:pt x="1159811" y="2441"/>
                    <a:pt x="1164155" y="6785"/>
                  </a:cubicBezTo>
                  <a:cubicBezTo>
                    <a:pt x="1168499" y="11129"/>
                    <a:pt x="1170940" y="17021"/>
                    <a:pt x="1170940" y="23165"/>
                  </a:cubicBezTo>
                  <a:close/>
                </a:path>
              </a:pathLst>
            </a:custGeom>
            <a:solidFill>
              <a:srgbClr val="DFE1E6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1170940" cy="5567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4164155" y="5747076"/>
            <a:ext cx="90217" cy="2062560"/>
            <a:chOff x="0" y="0"/>
            <a:chExt cx="22577" cy="516128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22577" cy="516128"/>
            </a:xfrm>
            <a:custGeom>
              <a:avLst/>
              <a:gdLst/>
              <a:ahLst/>
              <a:cxnLst/>
              <a:rect l="l" t="t" r="r" b="b"/>
              <a:pathLst>
                <a:path w="22577" h="516128">
                  <a:moveTo>
                    <a:pt x="22577" y="0"/>
                  </a:moveTo>
                  <a:lnTo>
                    <a:pt x="22577" y="516128"/>
                  </a:lnTo>
                  <a:lnTo>
                    <a:pt x="0" y="5161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DD4E0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22577" cy="5542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4067581" y="5747076"/>
            <a:ext cx="151707" cy="2052536"/>
            <a:chOff x="0" y="0"/>
            <a:chExt cx="37966" cy="51362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37966" cy="513620"/>
            </a:xfrm>
            <a:custGeom>
              <a:avLst/>
              <a:gdLst/>
              <a:ahLst/>
              <a:cxnLst/>
              <a:rect l="l" t="t" r="r" b="b"/>
              <a:pathLst>
                <a:path w="37966" h="513620">
                  <a:moveTo>
                    <a:pt x="37966" y="18983"/>
                  </a:moveTo>
                  <a:lnTo>
                    <a:pt x="37966" y="494637"/>
                  </a:lnTo>
                  <a:cubicBezTo>
                    <a:pt x="37966" y="499671"/>
                    <a:pt x="35966" y="504500"/>
                    <a:pt x="32406" y="508060"/>
                  </a:cubicBezTo>
                  <a:cubicBezTo>
                    <a:pt x="28846" y="511620"/>
                    <a:pt x="24017" y="513620"/>
                    <a:pt x="18983" y="513620"/>
                  </a:cubicBezTo>
                  <a:lnTo>
                    <a:pt x="18983" y="513620"/>
                  </a:lnTo>
                  <a:cubicBezTo>
                    <a:pt x="13948" y="513620"/>
                    <a:pt x="9120" y="511620"/>
                    <a:pt x="5560" y="508060"/>
                  </a:cubicBezTo>
                  <a:cubicBezTo>
                    <a:pt x="2000" y="504500"/>
                    <a:pt x="0" y="499671"/>
                    <a:pt x="0" y="494637"/>
                  </a:cubicBezTo>
                  <a:lnTo>
                    <a:pt x="0" y="18983"/>
                  </a:lnTo>
                  <a:cubicBezTo>
                    <a:pt x="0" y="13948"/>
                    <a:pt x="2000" y="9120"/>
                    <a:pt x="5560" y="5560"/>
                  </a:cubicBezTo>
                  <a:cubicBezTo>
                    <a:pt x="9120" y="2000"/>
                    <a:pt x="13948" y="0"/>
                    <a:pt x="18983" y="0"/>
                  </a:cubicBezTo>
                  <a:lnTo>
                    <a:pt x="18983" y="0"/>
                  </a:lnTo>
                  <a:cubicBezTo>
                    <a:pt x="29467" y="0"/>
                    <a:pt x="37966" y="8499"/>
                    <a:pt x="37966" y="18983"/>
                  </a:cubicBezTo>
                  <a:close/>
                </a:path>
              </a:pathLst>
            </a:custGeom>
            <a:solidFill>
              <a:srgbClr val="CDD4E0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38100"/>
              <a:ext cx="37966" cy="5517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4564678" y="6401944"/>
            <a:ext cx="3813086" cy="694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00"/>
              </a:lnSpc>
            </a:pPr>
            <a:r>
              <a:rPr lang="en-US" sz="2523" b="1">
                <a:solidFill>
                  <a:srgbClr val="21305E"/>
                </a:solidFill>
                <a:latin typeface="Inter Bold"/>
                <a:ea typeface="Inter Bold"/>
                <a:cs typeface="Inter Bold"/>
                <a:sym typeface="Inter Bold"/>
              </a:rPr>
              <a:t>Use all of their ERP’s functionality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564678" y="3976913"/>
            <a:ext cx="3813086" cy="694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00"/>
              </a:lnSpc>
            </a:pPr>
            <a:r>
              <a:rPr lang="en-US" sz="2523" b="1">
                <a:solidFill>
                  <a:srgbClr val="21305E"/>
                </a:solidFill>
                <a:latin typeface="Inter Bold"/>
                <a:ea typeface="Inter Bold"/>
                <a:cs typeface="Inter Bold"/>
                <a:sym typeface="Inter Bold"/>
              </a:rPr>
              <a:t>Use less than half </a:t>
            </a:r>
          </a:p>
          <a:p>
            <a:pPr algn="l">
              <a:lnSpc>
                <a:spcPts val="2700"/>
              </a:lnSpc>
            </a:pPr>
            <a:r>
              <a:rPr lang="en-US" sz="2523" b="1">
                <a:solidFill>
                  <a:srgbClr val="21305E"/>
                </a:solidFill>
                <a:latin typeface="Inter Bold"/>
                <a:ea typeface="Inter Bold"/>
                <a:cs typeface="Inter Bold"/>
                <a:sym typeface="Inter Bold"/>
              </a:rPr>
              <a:t>of their ERP’s features</a:t>
            </a:r>
          </a:p>
        </p:txBody>
      </p:sp>
      <p:sp>
        <p:nvSpPr>
          <p:cNvPr id="29" name="Freeform 29"/>
          <p:cNvSpPr/>
          <p:nvPr/>
        </p:nvSpPr>
        <p:spPr>
          <a:xfrm>
            <a:off x="16290891" y="33746"/>
            <a:ext cx="1936819" cy="1531183"/>
          </a:xfrm>
          <a:custGeom>
            <a:avLst/>
            <a:gdLst/>
            <a:ahLst/>
            <a:cxnLst/>
            <a:rect l="l" t="t" r="r" b="b"/>
            <a:pathLst>
              <a:path w="1936819" h="1531183">
                <a:moveTo>
                  <a:pt x="0" y="0"/>
                </a:moveTo>
                <a:lnTo>
                  <a:pt x="1936818" y="0"/>
                </a:lnTo>
                <a:lnTo>
                  <a:pt x="1936818" y="1531184"/>
                </a:lnTo>
                <a:lnTo>
                  <a:pt x="0" y="15311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18977" y="1305948"/>
            <a:ext cx="17650047" cy="8538210"/>
          </a:xfrm>
          <a:custGeom>
            <a:avLst/>
            <a:gdLst/>
            <a:ahLst/>
            <a:cxnLst/>
            <a:rect l="l" t="t" r="r" b="b"/>
            <a:pathLst>
              <a:path w="17650047" h="8538210">
                <a:moveTo>
                  <a:pt x="0" y="0"/>
                </a:moveTo>
                <a:lnTo>
                  <a:pt x="17650046" y="0"/>
                </a:lnTo>
                <a:lnTo>
                  <a:pt x="17650046" y="8538210"/>
                </a:lnTo>
                <a:lnTo>
                  <a:pt x="0" y="853821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3" name="Group 3"/>
          <p:cNvGrpSpPr/>
          <p:nvPr/>
        </p:nvGrpSpPr>
        <p:grpSpPr>
          <a:xfrm>
            <a:off x="2564632" y="7487776"/>
            <a:ext cx="1611082" cy="1595064"/>
            <a:chOff x="0" y="0"/>
            <a:chExt cx="424318" cy="4200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4318" cy="420099"/>
            </a:xfrm>
            <a:custGeom>
              <a:avLst/>
              <a:gdLst/>
              <a:ahLst/>
              <a:cxnLst/>
              <a:rect l="l" t="t" r="r" b="b"/>
              <a:pathLst>
                <a:path w="424318" h="420099">
                  <a:moveTo>
                    <a:pt x="210050" y="0"/>
                  </a:moveTo>
                  <a:lnTo>
                    <a:pt x="214268" y="0"/>
                  </a:lnTo>
                  <a:cubicBezTo>
                    <a:pt x="330276" y="0"/>
                    <a:pt x="424318" y="94042"/>
                    <a:pt x="424318" y="210050"/>
                  </a:cubicBezTo>
                  <a:lnTo>
                    <a:pt x="424318" y="210050"/>
                  </a:lnTo>
                  <a:cubicBezTo>
                    <a:pt x="424318" y="265758"/>
                    <a:pt x="402188" y="319185"/>
                    <a:pt x="362796" y="358577"/>
                  </a:cubicBezTo>
                  <a:cubicBezTo>
                    <a:pt x="323404" y="397969"/>
                    <a:pt x="269977" y="420099"/>
                    <a:pt x="214268" y="420099"/>
                  </a:cubicBezTo>
                  <a:lnTo>
                    <a:pt x="210050" y="420099"/>
                  </a:lnTo>
                  <a:cubicBezTo>
                    <a:pt x="154341" y="420099"/>
                    <a:pt x="100914" y="397969"/>
                    <a:pt x="61522" y="358577"/>
                  </a:cubicBezTo>
                  <a:cubicBezTo>
                    <a:pt x="22130" y="319185"/>
                    <a:pt x="0" y="265758"/>
                    <a:pt x="0" y="210050"/>
                  </a:cubicBezTo>
                  <a:lnTo>
                    <a:pt x="0" y="210050"/>
                  </a:lnTo>
                  <a:cubicBezTo>
                    <a:pt x="0" y="154341"/>
                    <a:pt x="22130" y="100914"/>
                    <a:pt x="61522" y="61522"/>
                  </a:cubicBezTo>
                  <a:cubicBezTo>
                    <a:pt x="100914" y="22130"/>
                    <a:pt x="154341" y="0"/>
                    <a:pt x="210050" y="0"/>
                  </a:cubicBezTo>
                  <a:close/>
                </a:path>
              </a:pathLst>
            </a:custGeom>
            <a:solidFill>
              <a:srgbClr val="162C5E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4318" cy="4581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614596" y="6846457"/>
            <a:ext cx="1204024" cy="1282637"/>
            <a:chOff x="0" y="0"/>
            <a:chExt cx="317109" cy="33781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17109" cy="337814"/>
            </a:xfrm>
            <a:custGeom>
              <a:avLst/>
              <a:gdLst/>
              <a:ahLst/>
              <a:cxnLst/>
              <a:rect l="l" t="t" r="r" b="b"/>
              <a:pathLst>
                <a:path w="317109" h="337814">
                  <a:moveTo>
                    <a:pt x="158555" y="0"/>
                  </a:moveTo>
                  <a:lnTo>
                    <a:pt x="158555" y="0"/>
                  </a:lnTo>
                  <a:cubicBezTo>
                    <a:pt x="200606" y="0"/>
                    <a:pt x="240935" y="16705"/>
                    <a:pt x="270670" y="46440"/>
                  </a:cubicBezTo>
                  <a:cubicBezTo>
                    <a:pt x="300404" y="76174"/>
                    <a:pt x="317109" y="116503"/>
                    <a:pt x="317109" y="158555"/>
                  </a:cubicBezTo>
                  <a:lnTo>
                    <a:pt x="317109" y="179259"/>
                  </a:lnTo>
                  <a:cubicBezTo>
                    <a:pt x="317109" y="221311"/>
                    <a:pt x="300404" y="261639"/>
                    <a:pt x="270670" y="291374"/>
                  </a:cubicBezTo>
                  <a:cubicBezTo>
                    <a:pt x="240935" y="321109"/>
                    <a:pt x="200606" y="337814"/>
                    <a:pt x="158555" y="337814"/>
                  </a:cubicBezTo>
                  <a:lnTo>
                    <a:pt x="158555" y="337814"/>
                  </a:lnTo>
                  <a:cubicBezTo>
                    <a:pt x="116503" y="337814"/>
                    <a:pt x="76174" y="321109"/>
                    <a:pt x="46440" y="291374"/>
                  </a:cubicBezTo>
                  <a:cubicBezTo>
                    <a:pt x="16705" y="261639"/>
                    <a:pt x="0" y="221311"/>
                    <a:pt x="0" y="179259"/>
                  </a:cubicBezTo>
                  <a:lnTo>
                    <a:pt x="0" y="158555"/>
                  </a:lnTo>
                  <a:cubicBezTo>
                    <a:pt x="0" y="116503"/>
                    <a:pt x="16705" y="76174"/>
                    <a:pt x="46440" y="46440"/>
                  </a:cubicBezTo>
                  <a:cubicBezTo>
                    <a:pt x="76174" y="16705"/>
                    <a:pt x="116503" y="0"/>
                    <a:pt x="158555" y="0"/>
                  </a:cubicBezTo>
                  <a:close/>
                </a:path>
              </a:pathLst>
            </a:custGeom>
            <a:solidFill>
              <a:srgbClr val="688BFF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17109" cy="3759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4676491" y="3021377"/>
            <a:ext cx="1142128" cy="1175790"/>
            <a:chOff x="0" y="0"/>
            <a:chExt cx="300807" cy="30967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00807" cy="309673"/>
            </a:xfrm>
            <a:custGeom>
              <a:avLst/>
              <a:gdLst/>
              <a:ahLst/>
              <a:cxnLst/>
              <a:rect l="l" t="t" r="r" b="b"/>
              <a:pathLst>
                <a:path w="300807" h="309673">
                  <a:moveTo>
                    <a:pt x="150404" y="0"/>
                  </a:moveTo>
                  <a:lnTo>
                    <a:pt x="150404" y="0"/>
                  </a:lnTo>
                  <a:cubicBezTo>
                    <a:pt x="233469" y="0"/>
                    <a:pt x="300807" y="67338"/>
                    <a:pt x="300807" y="150404"/>
                  </a:cubicBezTo>
                  <a:lnTo>
                    <a:pt x="300807" y="159269"/>
                  </a:lnTo>
                  <a:cubicBezTo>
                    <a:pt x="300807" y="242335"/>
                    <a:pt x="233469" y="309673"/>
                    <a:pt x="150404" y="309673"/>
                  </a:cubicBezTo>
                  <a:lnTo>
                    <a:pt x="150404" y="309673"/>
                  </a:lnTo>
                  <a:cubicBezTo>
                    <a:pt x="67338" y="309673"/>
                    <a:pt x="0" y="242335"/>
                    <a:pt x="0" y="159269"/>
                  </a:cubicBezTo>
                  <a:lnTo>
                    <a:pt x="0" y="150404"/>
                  </a:lnTo>
                  <a:cubicBezTo>
                    <a:pt x="0" y="67338"/>
                    <a:pt x="67338" y="0"/>
                    <a:pt x="150404" y="0"/>
                  </a:cubicBezTo>
                  <a:close/>
                </a:path>
              </a:pathLst>
            </a:custGeom>
            <a:solidFill>
              <a:srgbClr val="426EFF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300807" cy="3477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2564632" y="7750852"/>
            <a:ext cx="1509181" cy="8156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37"/>
              </a:lnSpc>
              <a:spcBef>
                <a:spcPct val="0"/>
              </a:spcBef>
            </a:pPr>
            <a:r>
              <a:rPr lang="en-US" sz="4955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46%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716686" y="7051570"/>
            <a:ext cx="1155025" cy="714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76"/>
              </a:lnSpc>
              <a:spcBef>
                <a:spcPct val="0"/>
              </a:spcBef>
            </a:pPr>
            <a:r>
              <a:rPr lang="en-US" sz="4126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43%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648200" y="3239882"/>
            <a:ext cx="1230029" cy="6844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76"/>
              </a:lnSpc>
              <a:spcBef>
                <a:spcPct val="0"/>
              </a:spcBef>
            </a:pPr>
            <a:r>
              <a:rPr lang="en-US" sz="4126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97%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35434" y="593339"/>
            <a:ext cx="19594543" cy="712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72"/>
              </a:lnSpc>
              <a:spcBef>
                <a:spcPct val="0"/>
              </a:spcBef>
            </a:pPr>
            <a:r>
              <a:rPr lang="en-US" sz="4194" b="1">
                <a:solidFill>
                  <a:srgbClr val="1F2E5D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Hidden costs</a:t>
            </a:r>
          </a:p>
        </p:txBody>
      </p:sp>
      <p:sp>
        <p:nvSpPr>
          <p:cNvPr id="16" name="Freeform 16"/>
          <p:cNvSpPr/>
          <p:nvPr/>
        </p:nvSpPr>
        <p:spPr>
          <a:xfrm>
            <a:off x="16333208" y="524697"/>
            <a:ext cx="926092" cy="463046"/>
          </a:xfrm>
          <a:custGeom>
            <a:avLst/>
            <a:gdLst/>
            <a:ahLst/>
            <a:cxnLst/>
            <a:rect l="l" t="t" r="r" b="b"/>
            <a:pathLst>
              <a:path w="926092" h="463046">
                <a:moveTo>
                  <a:pt x="0" y="0"/>
                </a:moveTo>
                <a:lnTo>
                  <a:pt x="926092" y="0"/>
                </a:lnTo>
                <a:lnTo>
                  <a:pt x="926092" y="463046"/>
                </a:lnTo>
                <a:lnTo>
                  <a:pt x="0" y="4630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" y="-1"/>
            <a:ext cx="18573249" cy="10287001"/>
          </a:xfrm>
          <a:custGeom>
            <a:avLst/>
            <a:gdLst/>
            <a:ahLst/>
            <a:cxnLst/>
            <a:rect l="l" t="t" r="r" b="b"/>
            <a:pathLst>
              <a:path w="18743942" h="13183239">
                <a:moveTo>
                  <a:pt x="0" y="0"/>
                </a:moveTo>
                <a:lnTo>
                  <a:pt x="18743941" y="0"/>
                </a:lnTo>
                <a:lnTo>
                  <a:pt x="18743941" y="13183239"/>
                </a:lnTo>
                <a:lnTo>
                  <a:pt x="0" y="131832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" name="Freeform 3"/>
          <p:cNvSpPr/>
          <p:nvPr/>
        </p:nvSpPr>
        <p:spPr>
          <a:xfrm>
            <a:off x="782365" y="3612037"/>
            <a:ext cx="9143062" cy="3062926"/>
          </a:xfrm>
          <a:custGeom>
            <a:avLst/>
            <a:gdLst/>
            <a:ahLst/>
            <a:cxnLst/>
            <a:rect l="l" t="t" r="r" b="b"/>
            <a:pathLst>
              <a:path w="9143062" h="3062926">
                <a:moveTo>
                  <a:pt x="0" y="0"/>
                </a:moveTo>
                <a:lnTo>
                  <a:pt x="9143062" y="0"/>
                </a:lnTo>
                <a:lnTo>
                  <a:pt x="9143062" y="3062926"/>
                </a:lnTo>
                <a:lnTo>
                  <a:pt x="0" y="30629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" name="Freeform 4"/>
          <p:cNvSpPr/>
          <p:nvPr/>
        </p:nvSpPr>
        <p:spPr>
          <a:xfrm>
            <a:off x="10434186" y="549491"/>
            <a:ext cx="7458215" cy="9250500"/>
          </a:xfrm>
          <a:custGeom>
            <a:avLst/>
            <a:gdLst/>
            <a:ahLst/>
            <a:cxnLst/>
            <a:rect l="l" t="t" r="r" b="b"/>
            <a:pathLst>
              <a:path w="7458215" h="9250500">
                <a:moveTo>
                  <a:pt x="0" y="0"/>
                </a:moveTo>
                <a:lnTo>
                  <a:pt x="7458215" y="0"/>
                </a:lnTo>
                <a:lnTo>
                  <a:pt x="7458215" y="9250500"/>
                </a:lnTo>
                <a:lnTo>
                  <a:pt x="0" y="92505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5" name="Group 5"/>
          <p:cNvGrpSpPr/>
          <p:nvPr/>
        </p:nvGrpSpPr>
        <p:grpSpPr>
          <a:xfrm>
            <a:off x="806748" y="3741178"/>
            <a:ext cx="1204218" cy="1741634"/>
            <a:chOff x="0" y="0"/>
            <a:chExt cx="317160" cy="45870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17160" cy="458702"/>
            </a:xfrm>
            <a:custGeom>
              <a:avLst/>
              <a:gdLst/>
              <a:ahLst/>
              <a:cxnLst/>
              <a:rect l="l" t="t" r="r" b="b"/>
              <a:pathLst>
                <a:path w="317160" h="458702">
                  <a:moveTo>
                    <a:pt x="158580" y="0"/>
                  </a:moveTo>
                  <a:lnTo>
                    <a:pt x="158580" y="0"/>
                  </a:lnTo>
                  <a:cubicBezTo>
                    <a:pt x="246161" y="0"/>
                    <a:pt x="317160" y="70999"/>
                    <a:pt x="317160" y="158580"/>
                  </a:cubicBezTo>
                  <a:lnTo>
                    <a:pt x="317160" y="300122"/>
                  </a:lnTo>
                  <a:cubicBezTo>
                    <a:pt x="317160" y="342180"/>
                    <a:pt x="300453" y="382515"/>
                    <a:pt x="270713" y="412255"/>
                  </a:cubicBezTo>
                  <a:cubicBezTo>
                    <a:pt x="240974" y="441994"/>
                    <a:pt x="200638" y="458702"/>
                    <a:pt x="158580" y="458702"/>
                  </a:cubicBezTo>
                  <a:lnTo>
                    <a:pt x="158580" y="458702"/>
                  </a:lnTo>
                  <a:cubicBezTo>
                    <a:pt x="116522" y="458702"/>
                    <a:pt x="76187" y="441994"/>
                    <a:pt x="46447" y="412255"/>
                  </a:cubicBezTo>
                  <a:cubicBezTo>
                    <a:pt x="16707" y="382515"/>
                    <a:pt x="0" y="342180"/>
                    <a:pt x="0" y="300122"/>
                  </a:cubicBezTo>
                  <a:lnTo>
                    <a:pt x="0" y="158580"/>
                  </a:lnTo>
                  <a:cubicBezTo>
                    <a:pt x="0" y="116522"/>
                    <a:pt x="16707" y="76187"/>
                    <a:pt x="46447" y="46447"/>
                  </a:cubicBezTo>
                  <a:cubicBezTo>
                    <a:pt x="76187" y="16707"/>
                    <a:pt x="116522" y="0"/>
                    <a:pt x="158580" y="0"/>
                  </a:cubicBezTo>
                  <a:close/>
                </a:path>
              </a:pathLst>
            </a:custGeom>
            <a:solidFill>
              <a:srgbClr val="F5F5F5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17160" cy="4968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191007" y="6027570"/>
            <a:ext cx="567120" cy="482322"/>
            <a:chOff x="0" y="0"/>
            <a:chExt cx="149365" cy="12703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49365" cy="127031"/>
            </a:xfrm>
            <a:custGeom>
              <a:avLst/>
              <a:gdLst/>
              <a:ahLst/>
              <a:cxnLst/>
              <a:rect l="l" t="t" r="r" b="b"/>
              <a:pathLst>
                <a:path w="149365" h="127031">
                  <a:moveTo>
                    <a:pt x="63516" y="0"/>
                  </a:moveTo>
                  <a:lnTo>
                    <a:pt x="85849" y="0"/>
                  </a:lnTo>
                  <a:cubicBezTo>
                    <a:pt x="120928" y="0"/>
                    <a:pt x="149365" y="28437"/>
                    <a:pt x="149365" y="63516"/>
                  </a:cubicBezTo>
                  <a:lnTo>
                    <a:pt x="149365" y="63516"/>
                  </a:lnTo>
                  <a:cubicBezTo>
                    <a:pt x="149365" y="98594"/>
                    <a:pt x="120928" y="127031"/>
                    <a:pt x="85849" y="127031"/>
                  </a:cubicBezTo>
                  <a:lnTo>
                    <a:pt x="63516" y="127031"/>
                  </a:lnTo>
                  <a:cubicBezTo>
                    <a:pt x="28437" y="127031"/>
                    <a:pt x="0" y="98594"/>
                    <a:pt x="0" y="63516"/>
                  </a:cubicBezTo>
                  <a:lnTo>
                    <a:pt x="0" y="63516"/>
                  </a:lnTo>
                  <a:cubicBezTo>
                    <a:pt x="0" y="28437"/>
                    <a:pt x="28437" y="0"/>
                    <a:pt x="63516" y="0"/>
                  </a:cubicBezTo>
                  <a:close/>
                </a:path>
              </a:pathLst>
            </a:custGeom>
            <a:solidFill>
              <a:srgbClr val="F5F5F5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49365" cy="1651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240133" y="5277486"/>
            <a:ext cx="567120" cy="482322"/>
            <a:chOff x="0" y="0"/>
            <a:chExt cx="149365" cy="12703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49365" cy="127031"/>
            </a:xfrm>
            <a:custGeom>
              <a:avLst/>
              <a:gdLst/>
              <a:ahLst/>
              <a:cxnLst/>
              <a:rect l="l" t="t" r="r" b="b"/>
              <a:pathLst>
                <a:path w="149365" h="127031">
                  <a:moveTo>
                    <a:pt x="63516" y="0"/>
                  </a:moveTo>
                  <a:lnTo>
                    <a:pt x="85849" y="0"/>
                  </a:lnTo>
                  <a:cubicBezTo>
                    <a:pt x="120928" y="0"/>
                    <a:pt x="149365" y="28437"/>
                    <a:pt x="149365" y="63516"/>
                  </a:cubicBezTo>
                  <a:lnTo>
                    <a:pt x="149365" y="63516"/>
                  </a:lnTo>
                  <a:cubicBezTo>
                    <a:pt x="149365" y="98594"/>
                    <a:pt x="120928" y="127031"/>
                    <a:pt x="85849" y="127031"/>
                  </a:cubicBezTo>
                  <a:lnTo>
                    <a:pt x="63516" y="127031"/>
                  </a:lnTo>
                  <a:cubicBezTo>
                    <a:pt x="28437" y="127031"/>
                    <a:pt x="0" y="98594"/>
                    <a:pt x="0" y="63516"/>
                  </a:cubicBezTo>
                  <a:lnTo>
                    <a:pt x="0" y="63516"/>
                  </a:lnTo>
                  <a:cubicBezTo>
                    <a:pt x="0" y="28437"/>
                    <a:pt x="28437" y="0"/>
                    <a:pt x="63516" y="0"/>
                  </a:cubicBezTo>
                  <a:close/>
                </a:path>
              </a:pathLst>
            </a:custGeom>
            <a:solidFill>
              <a:srgbClr val="F5F5F5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49365" cy="1651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2594479" y="771228"/>
            <a:ext cx="1153301" cy="8487072"/>
            <a:chOff x="0" y="0"/>
            <a:chExt cx="303750" cy="223527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03750" cy="2235278"/>
            </a:xfrm>
            <a:custGeom>
              <a:avLst/>
              <a:gdLst/>
              <a:ahLst/>
              <a:cxnLst/>
              <a:rect l="l" t="t" r="r" b="b"/>
              <a:pathLst>
                <a:path w="303750" h="2235278">
                  <a:moveTo>
                    <a:pt x="151875" y="0"/>
                  </a:moveTo>
                  <a:lnTo>
                    <a:pt x="151875" y="0"/>
                  </a:lnTo>
                  <a:cubicBezTo>
                    <a:pt x="235753" y="0"/>
                    <a:pt x="303750" y="67997"/>
                    <a:pt x="303750" y="151875"/>
                  </a:cubicBezTo>
                  <a:lnTo>
                    <a:pt x="303750" y="2083403"/>
                  </a:lnTo>
                  <a:cubicBezTo>
                    <a:pt x="303750" y="2167281"/>
                    <a:pt x="235753" y="2235278"/>
                    <a:pt x="151875" y="2235278"/>
                  </a:cubicBezTo>
                  <a:lnTo>
                    <a:pt x="151875" y="2235278"/>
                  </a:lnTo>
                  <a:cubicBezTo>
                    <a:pt x="67997" y="2235278"/>
                    <a:pt x="0" y="2167281"/>
                    <a:pt x="0" y="2083403"/>
                  </a:cubicBezTo>
                  <a:lnTo>
                    <a:pt x="0" y="151875"/>
                  </a:lnTo>
                  <a:cubicBezTo>
                    <a:pt x="0" y="67997"/>
                    <a:pt x="67997" y="0"/>
                    <a:pt x="151875" y="0"/>
                  </a:cubicBezTo>
                  <a:close/>
                </a:path>
              </a:pathLst>
            </a:custGeom>
            <a:solidFill>
              <a:srgbClr val="F5F5F5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303750" cy="22733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473550" y="9443496"/>
            <a:ext cx="2284578" cy="356495"/>
          </a:xfrm>
          <a:custGeom>
            <a:avLst/>
            <a:gdLst/>
            <a:ahLst/>
            <a:cxnLst/>
            <a:rect l="l" t="t" r="r" b="b"/>
            <a:pathLst>
              <a:path w="2284578" h="356495">
                <a:moveTo>
                  <a:pt x="0" y="0"/>
                </a:moveTo>
                <a:lnTo>
                  <a:pt x="2284578" y="0"/>
                </a:lnTo>
                <a:lnTo>
                  <a:pt x="2284578" y="356495"/>
                </a:lnTo>
                <a:lnTo>
                  <a:pt x="0" y="3564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18" name="Freeform 18"/>
          <p:cNvSpPr/>
          <p:nvPr/>
        </p:nvSpPr>
        <p:spPr>
          <a:xfrm>
            <a:off x="7081638" y="9478494"/>
            <a:ext cx="5169140" cy="426454"/>
          </a:xfrm>
          <a:custGeom>
            <a:avLst/>
            <a:gdLst/>
            <a:ahLst/>
            <a:cxnLst/>
            <a:rect l="l" t="t" r="r" b="b"/>
            <a:pathLst>
              <a:path w="5169140" h="426454">
                <a:moveTo>
                  <a:pt x="0" y="0"/>
                </a:moveTo>
                <a:lnTo>
                  <a:pt x="5169140" y="0"/>
                </a:lnTo>
                <a:lnTo>
                  <a:pt x="5169140" y="426454"/>
                </a:lnTo>
                <a:lnTo>
                  <a:pt x="0" y="42645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19" name="TextBox 19"/>
          <p:cNvSpPr txBox="1"/>
          <p:nvPr/>
        </p:nvSpPr>
        <p:spPr>
          <a:xfrm>
            <a:off x="945873" y="3849482"/>
            <a:ext cx="1263927" cy="6844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76"/>
              </a:lnSpc>
              <a:spcBef>
                <a:spcPct val="0"/>
              </a:spcBef>
            </a:pPr>
            <a:r>
              <a:rPr lang="en-US" sz="4126" b="1">
                <a:solidFill>
                  <a:srgbClr val="3653F5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62%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45873" y="4381500"/>
            <a:ext cx="1245134" cy="6844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76"/>
              </a:lnSpc>
              <a:spcBef>
                <a:spcPct val="0"/>
              </a:spcBef>
            </a:pPr>
            <a:r>
              <a:rPr lang="en-US" sz="4126" b="1">
                <a:solidFill>
                  <a:srgbClr val="1F2E5D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24%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191007" y="6092132"/>
            <a:ext cx="618437" cy="3150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82"/>
              </a:lnSpc>
              <a:spcBef>
                <a:spcPct val="0"/>
              </a:spcBef>
            </a:pPr>
            <a:r>
              <a:rPr lang="en-US" sz="1844" b="1">
                <a:solidFill>
                  <a:srgbClr val="1F2E5D"/>
                </a:solidFill>
                <a:latin typeface="Inter Bold"/>
                <a:ea typeface="Inter Bold"/>
                <a:cs typeface="Inter Bold"/>
                <a:sym typeface="Inter Bold"/>
              </a:rPr>
              <a:t>24%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133601" y="5444711"/>
            <a:ext cx="655186" cy="3150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82"/>
              </a:lnSpc>
              <a:spcBef>
                <a:spcPct val="0"/>
              </a:spcBef>
            </a:pPr>
            <a:r>
              <a:rPr lang="en-US" sz="1844" b="1">
                <a:solidFill>
                  <a:srgbClr val="1F2E5D"/>
                </a:solidFill>
                <a:latin typeface="Inter Bold"/>
                <a:ea typeface="Inter Bold"/>
                <a:cs typeface="Inter Bold"/>
                <a:sym typeface="Inter Bold"/>
              </a:rPr>
              <a:t>62%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2748426" y="962025"/>
            <a:ext cx="897374" cy="547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2"/>
              </a:lnSpc>
              <a:spcBef>
                <a:spcPct val="0"/>
              </a:spcBef>
            </a:pPr>
            <a:r>
              <a:rPr lang="en-US" sz="3194" b="1">
                <a:solidFill>
                  <a:srgbClr val="1F2E5D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22%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2700502" y="1760930"/>
            <a:ext cx="948870" cy="5475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72"/>
              </a:lnSpc>
              <a:spcBef>
                <a:spcPct val="0"/>
              </a:spcBef>
            </a:pPr>
            <a:r>
              <a:rPr lang="en-US" sz="3194" b="1">
                <a:solidFill>
                  <a:srgbClr val="1F2E5D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29%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2748426" y="2621012"/>
            <a:ext cx="897374" cy="547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2"/>
              </a:lnSpc>
              <a:spcBef>
                <a:spcPct val="0"/>
              </a:spcBef>
            </a:pPr>
            <a:r>
              <a:rPr lang="en-US" sz="3194" b="1">
                <a:solidFill>
                  <a:srgbClr val="3653F5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22%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2749795" y="3479160"/>
            <a:ext cx="894636" cy="547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2"/>
              </a:lnSpc>
              <a:spcBef>
                <a:spcPct val="0"/>
              </a:spcBef>
            </a:pPr>
            <a:r>
              <a:rPr lang="en-US" sz="3194" b="1">
                <a:solidFill>
                  <a:srgbClr val="3653F5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25%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2700502" y="4301983"/>
            <a:ext cx="904518" cy="5475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72"/>
              </a:lnSpc>
              <a:spcBef>
                <a:spcPct val="0"/>
              </a:spcBef>
            </a:pPr>
            <a:r>
              <a:rPr lang="en-US" sz="3194" b="1">
                <a:solidFill>
                  <a:srgbClr val="3FAA93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21%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2744854" y="5108066"/>
            <a:ext cx="860166" cy="5475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72"/>
              </a:lnSpc>
              <a:spcBef>
                <a:spcPct val="0"/>
              </a:spcBef>
            </a:pPr>
            <a:r>
              <a:rPr lang="en-US" sz="3194" b="1">
                <a:solidFill>
                  <a:srgbClr val="76747E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21%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2748426" y="5966214"/>
            <a:ext cx="897374" cy="547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2"/>
              </a:lnSpc>
              <a:spcBef>
                <a:spcPct val="0"/>
              </a:spcBef>
            </a:pPr>
            <a:r>
              <a:rPr lang="en-US" sz="3194" b="1">
                <a:solidFill>
                  <a:srgbClr val="76747E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22%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2748426" y="6786263"/>
            <a:ext cx="897374" cy="547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2"/>
              </a:lnSpc>
              <a:spcBef>
                <a:spcPct val="0"/>
              </a:spcBef>
            </a:pPr>
            <a:r>
              <a:rPr lang="en-US" sz="3194" b="1">
                <a:solidFill>
                  <a:srgbClr val="76747E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22%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2749795" y="7644411"/>
            <a:ext cx="894636" cy="547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2"/>
              </a:lnSpc>
              <a:spcBef>
                <a:spcPct val="0"/>
              </a:spcBef>
            </a:pPr>
            <a:r>
              <a:rPr lang="en-US" sz="3194" b="1">
                <a:solidFill>
                  <a:srgbClr val="688BFF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25%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2785632" y="8502560"/>
            <a:ext cx="962147" cy="5475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72"/>
              </a:lnSpc>
              <a:spcBef>
                <a:spcPct val="0"/>
              </a:spcBef>
            </a:pPr>
            <a:r>
              <a:rPr lang="en-US" sz="3194" b="1">
                <a:solidFill>
                  <a:srgbClr val="688BFF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18%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683059" y="604272"/>
            <a:ext cx="9751127" cy="1588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32"/>
              </a:lnSpc>
              <a:spcBef>
                <a:spcPct val="0"/>
              </a:spcBef>
            </a:pPr>
            <a:r>
              <a:rPr lang="en-US" sz="4594" b="1">
                <a:solidFill>
                  <a:srgbClr val="FFFFFF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What’s keeping finance leaders up at night?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81112" y="710517"/>
            <a:ext cx="17053106" cy="9315259"/>
          </a:xfrm>
          <a:custGeom>
            <a:avLst/>
            <a:gdLst/>
            <a:ahLst/>
            <a:cxnLst/>
            <a:rect l="l" t="t" r="r" b="b"/>
            <a:pathLst>
              <a:path w="17053106" h="9315259">
                <a:moveTo>
                  <a:pt x="0" y="0"/>
                </a:moveTo>
                <a:lnTo>
                  <a:pt x="17053106" y="0"/>
                </a:lnTo>
                <a:lnTo>
                  <a:pt x="17053106" y="9315260"/>
                </a:lnTo>
                <a:lnTo>
                  <a:pt x="0" y="93152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3" name="Group 3"/>
          <p:cNvGrpSpPr/>
          <p:nvPr/>
        </p:nvGrpSpPr>
        <p:grpSpPr>
          <a:xfrm>
            <a:off x="1785017" y="2759029"/>
            <a:ext cx="2279054" cy="469754"/>
            <a:chOff x="0" y="0"/>
            <a:chExt cx="588010" cy="1211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8010" cy="121199"/>
            </a:xfrm>
            <a:custGeom>
              <a:avLst/>
              <a:gdLst/>
              <a:ahLst/>
              <a:cxnLst/>
              <a:rect l="l" t="t" r="r" b="b"/>
              <a:pathLst>
                <a:path w="588010" h="121199">
                  <a:moveTo>
                    <a:pt x="60600" y="0"/>
                  </a:moveTo>
                  <a:lnTo>
                    <a:pt x="527410" y="0"/>
                  </a:lnTo>
                  <a:cubicBezTo>
                    <a:pt x="560879" y="0"/>
                    <a:pt x="588010" y="27131"/>
                    <a:pt x="588010" y="60600"/>
                  </a:cubicBezTo>
                  <a:lnTo>
                    <a:pt x="588010" y="60600"/>
                  </a:lnTo>
                  <a:cubicBezTo>
                    <a:pt x="588010" y="94068"/>
                    <a:pt x="560879" y="121199"/>
                    <a:pt x="527410" y="121199"/>
                  </a:cubicBezTo>
                  <a:lnTo>
                    <a:pt x="60600" y="121199"/>
                  </a:lnTo>
                  <a:cubicBezTo>
                    <a:pt x="27131" y="121199"/>
                    <a:pt x="0" y="94068"/>
                    <a:pt x="0" y="60600"/>
                  </a:cubicBezTo>
                  <a:lnTo>
                    <a:pt x="0" y="60600"/>
                  </a:lnTo>
                  <a:cubicBezTo>
                    <a:pt x="0" y="27131"/>
                    <a:pt x="27131" y="0"/>
                    <a:pt x="60600" y="0"/>
                  </a:cubicBezTo>
                  <a:close/>
                </a:path>
              </a:pathLst>
            </a:custGeom>
            <a:solidFill>
              <a:srgbClr val="CDD4E0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588010" cy="1592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785017" y="5607217"/>
            <a:ext cx="2279054" cy="469754"/>
            <a:chOff x="0" y="0"/>
            <a:chExt cx="588010" cy="1211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88010" cy="121199"/>
            </a:xfrm>
            <a:custGeom>
              <a:avLst/>
              <a:gdLst/>
              <a:ahLst/>
              <a:cxnLst/>
              <a:rect l="l" t="t" r="r" b="b"/>
              <a:pathLst>
                <a:path w="588010" h="121199">
                  <a:moveTo>
                    <a:pt x="60600" y="0"/>
                  </a:moveTo>
                  <a:lnTo>
                    <a:pt x="527410" y="0"/>
                  </a:lnTo>
                  <a:cubicBezTo>
                    <a:pt x="560879" y="0"/>
                    <a:pt x="588010" y="27131"/>
                    <a:pt x="588010" y="60600"/>
                  </a:cubicBezTo>
                  <a:lnTo>
                    <a:pt x="588010" y="60600"/>
                  </a:lnTo>
                  <a:cubicBezTo>
                    <a:pt x="588010" y="94068"/>
                    <a:pt x="560879" y="121199"/>
                    <a:pt x="527410" y="121199"/>
                  </a:cubicBezTo>
                  <a:lnTo>
                    <a:pt x="60600" y="121199"/>
                  </a:lnTo>
                  <a:cubicBezTo>
                    <a:pt x="27131" y="121199"/>
                    <a:pt x="0" y="94068"/>
                    <a:pt x="0" y="60600"/>
                  </a:cubicBezTo>
                  <a:lnTo>
                    <a:pt x="0" y="60600"/>
                  </a:lnTo>
                  <a:cubicBezTo>
                    <a:pt x="0" y="27131"/>
                    <a:pt x="27131" y="0"/>
                    <a:pt x="60600" y="0"/>
                  </a:cubicBezTo>
                  <a:close/>
                </a:path>
              </a:pathLst>
            </a:custGeom>
            <a:solidFill>
              <a:srgbClr val="CDD4E0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588010" cy="1592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926067" y="4043883"/>
            <a:ext cx="2279054" cy="469754"/>
            <a:chOff x="0" y="0"/>
            <a:chExt cx="588010" cy="12119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88010" cy="121199"/>
            </a:xfrm>
            <a:custGeom>
              <a:avLst/>
              <a:gdLst/>
              <a:ahLst/>
              <a:cxnLst/>
              <a:rect l="l" t="t" r="r" b="b"/>
              <a:pathLst>
                <a:path w="588010" h="121199">
                  <a:moveTo>
                    <a:pt x="60600" y="0"/>
                  </a:moveTo>
                  <a:lnTo>
                    <a:pt x="527410" y="0"/>
                  </a:lnTo>
                  <a:cubicBezTo>
                    <a:pt x="560879" y="0"/>
                    <a:pt x="588010" y="27131"/>
                    <a:pt x="588010" y="60600"/>
                  </a:cubicBezTo>
                  <a:lnTo>
                    <a:pt x="588010" y="60600"/>
                  </a:lnTo>
                  <a:cubicBezTo>
                    <a:pt x="588010" y="94068"/>
                    <a:pt x="560879" y="121199"/>
                    <a:pt x="527410" y="121199"/>
                  </a:cubicBezTo>
                  <a:lnTo>
                    <a:pt x="60600" y="121199"/>
                  </a:lnTo>
                  <a:cubicBezTo>
                    <a:pt x="27131" y="121199"/>
                    <a:pt x="0" y="94068"/>
                    <a:pt x="0" y="60600"/>
                  </a:cubicBezTo>
                  <a:lnTo>
                    <a:pt x="0" y="60600"/>
                  </a:lnTo>
                  <a:cubicBezTo>
                    <a:pt x="0" y="27131"/>
                    <a:pt x="27131" y="0"/>
                    <a:pt x="60600" y="0"/>
                  </a:cubicBezTo>
                  <a:close/>
                </a:path>
              </a:pathLst>
            </a:custGeom>
            <a:solidFill>
              <a:srgbClr val="CDD4E0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588010" cy="1592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905000" y="2692354"/>
            <a:ext cx="1183647" cy="5081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316"/>
              </a:lnSpc>
              <a:spcBef>
                <a:spcPct val="0"/>
              </a:spcBef>
            </a:pPr>
            <a:r>
              <a:rPr lang="en-US" sz="3083" b="1">
                <a:solidFill>
                  <a:srgbClr val="22305F"/>
                </a:solidFill>
                <a:latin typeface="Inter Bold"/>
                <a:ea typeface="Inter Bold"/>
                <a:cs typeface="Inter Bold"/>
                <a:sym typeface="Inter Bold"/>
              </a:rPr>
              <a:t>28%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926067" y="7156245"/>
            <a:ext cx="2279054" cy="469754"/>
            <a:chOff x="0" y="0"/>
            <a:chExt cx="588010" cy="12119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588010" cy="121199"/>
            </a:xfrm>
            <a:custGeom>
              <a:avLst/>
              <a:gdLst/>
              <a:ahLst/>
              <a:cxnLst/>
              <a:rect l="l" t="t" r="r" b="b"/>
              <a:pathLst>
                <a:path w="588010" h="121199">
                  <a:moveTo>
                    <a:pt x="60600" y="0"/>
                  </a:moveTo>
                  <a:lnTo>
                    <a:pt x="527410" y="0"/>
                  </a:lnTo>
                  <a:cubicBezTo>
                    <a:pt x="560879" y="0"/>
                    <a:pt x="588010" y="27131"/>
                    <a:pt x="588010" y="60600"/>
                  </a:cubicBezTo>
                  <a:lnTo>
                    <a:pt x="588010" y="60600"/>
                  </a:lnTo>
                  <a:cubicBezTo>
                    <a:pt x="588010" y="94068"/>
                    <a:pt x="560879" y="121199"/>
                    <a:pt x="527410" y="121199"/>
                  </a:cubicBezTo>
                  <a:lnTo>
                    <a:pt x="60600" y="121199"/>
                  </a:lnTo>
                  <a:cubicBezTo>
                    <a:pt x="27131" y="121199"/>
                    <a:pt x="0" y="94068"/>
                    <a:pt x="0" y="60600"/>
                  </a:cubicBezTo>
                  <a:lnTo>
                    <a:pt x="0" y="60600"/>
                  </a:lnTo>
                  <a:cubicBezTo>
                    <a:pt x="0" y="27131"/>
                    <a:pt x="27131" y="0"/>
                    <a:pt x="60600" y="0"/>
                  </a:cubicBezTo>
                  <a:close/>
                </a:path>
              </a:pathLst>
            </a:custGeom>
            <a:solidFill>
              <a:srgbClr val="CDD4E0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588010" cy="1592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1419814" y="2759029"/>
            <a:ext cx="611871" cy="2137021"/>
            <a:chOff x="0" y="0"/>
            <a:chExt cx="157867" cy="55136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57867" cy="551365"/>
            </a:xfrm>
            <a:custGeom>
              <a:avLst/>
              <a:gdLst/>
              <a:ahLst/>
              <a:cxnLst/>
              <a:rect l="l" t="t" r="r" b="b"/>
              <a:pathLst>
                <a:path w="157867" h="551365">
                  <a:moveTo>
                    <a:pt x="78933" y="0"/>
                  </a:moveTo>
                  <a:lnTo>
                    <a:pt x="78933" y="0"/>
                  </a:lnTo>
                  <a:cubicBezTo>
                    <a:pt x="122527" y="0"/>
                    <a:pt x="157867" y="35340"/>
                    <a:pt x="157867" y="78933"/>
                  </a:cubicBezTo>
                  <a:lnTo>
                    <a:pt x="157867" y="472431"/>
                  </a:lnTo>
                  <a:cubicBezTo>
                    <a:pt x="157867" y="493366"/>
                    <a:pt x="149550" y="513443"/>
                    <a:pt x="134748" y="528246"/>
                  </a:cubicBezTo>
                  <a:cubicBezTo>
                    <a:pt x="119945" y="543048"/>
                    <a:pt x="99868" y="551365"/>
                    <a:pt x="78933" y="551365"/>
                  </a:cubicBezTo>
                  <a:lnTo>
                    <a:pt x="78933" y="551365"/>
                  </a:lnTo>
                  <a:cubicBezTo>
                    <a:pt x="35340" y="551365"/>
                    <a:pt x="0" y="516025"/>
                    <a:pt x="0" y="472431"/>
                  </a:cubicBezTo>
                  <a:lnTo>
                    <a:pt x="0" y="78933"/>
                  </a:lnTo>
                  <a:cubicBezTo>
                    <a:pt x="0" y="57999"/>
                    <a:pt x="8316" y="37922"/>
                    <a:pt x="23119" y="23119"/>
                  </a:cubicBezTo>
                  <a:cubicBezTo>
                    <a:pt x="37922" y="8316"/>
                    <a:pt x="57999" y="0"/>
                    <a:pt x="78933" y="0"/>
                  </a:cubicBezTo>
                  <a:close/>
                </a:path>
              </a:pathLst>
            </a:custGeom>
            <a:solidFill>
              <a:srgbClr val="CDD4E0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157867" cy="5894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2029575" y="3986375"/>
            <a:ext cx="860866" cy="532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16"/>
              </a:lnSpc>
              <a:spcBef>
                <a:spcPct val="0"/>
              </a:spcBef>
            </a:pPr>
            <a:r>
              <a:rPr lang="en-US" sz="3083" b="1">
                <a:solidFill>
                  <a:srgbClr val="22305F"/>
                </a:solidFill>
                <a:latin typeface="Inter Bold"/>
                <a:ea typeface="Inter Bold"/>
                <a:cs typeface="Inter Bold"/>
                <a:sym typeface="Inter Bold"/>
              </a:rPr>
              <a:t>27%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021858" y="5535959"/>
            <a:ext cx="876302" cy="532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16"/>
              </a:lnSpc>
              <a:spcBef>
                <a:spcPct val="0"/>
              </a:spcBef>
            </a:pPr>
            <a:r>
              <a:rPr lang="en-US" sz="3083" b="1">
                <a:solidFill>
                  <a:srgbClr val="22305F"/>
                </a:solidFill>
                <a:latin typeface="Inter Bold"/>
                <a:ea typeface="Inter Bold"/>
                <a:cs typeface="Inter Bold"/>
                <a:sym typeface="Inter Bold"/>
              </a:rPr>
              <a:t>25%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056193" y="7094710"/>
            <a:ext cx="807632" cy="532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16"/>
              </a:lnSpc>
              <a:spcBef>
                <a:spcPct val="0"/>
              </a:spcBef>
            </a:pPr>
            <a:r>
              <a:rPr lang="en-US" sz="3083" b="1">
                <a:solidFill>
                  <a:srgbClr val="22305F"/>
                </a:solidFill>
                <a:latin typeface="Inter Bold"/>
                <a:ea typeface="Inter Bold"/>
                <a:cs typeface="Inter Bold"/>
                <a:sym typeface="Inter Bold"/>
              </a:rPr>
              <a:t>19%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1379728" y="3002783"/>
            <a:ext cx="736072" cy="4115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69"/>
              </a:lnSpc>
              <a:spcBef>
                <a:spcPct val="0"/>
              </a:spcBef>
            </a:pPr>
            <a:r>
              <a:rPr lang="en-US" sz="2407" b="1">
                <a:solidFill>
                  <a:srgbClr val="3653F5"/>
                </a:solidFill>
                <a:latin typeface="Inter Bold"/>
                <a:ea typeface="Inter Bold"/>
                <a:cs typeface="Inter Bold"/>
                <a:sym typeface="Inter Bold"/>
              </a:rPr>
              <a:t>28%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1379822" y="3539449"/>
            <a:ext cx="735978" cy="4115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69"/>
              </a:lnSpc>
              <a:spcBef>
                <a:spcPct val="0"/>
              </a:spcBef>
            </a:pPr>
            <a:r>
              <a:rPr lang="en-US" sz="2407" b="1">
                <a:solidFill>
                  <a:srgbClr val="1F2E5D"/>
                </a:solidFill>
                <a:latin typeface="Inter Bold"/>
                <a:ea typeface="Inter Bold"/>
                <a:cs typeface="Inter Bold"/>
                <a:sym typeface="Inter Bold"/>
              </a:rPr>
              <a:t>26%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1410516" y="4049177"/>
            <a:ext cx="630467" cy="411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9"/>
              </a:lnSpc>
              <a:spcBef>
                <a:spcPct val="0"/>
              </a:spcBef>
            </a:pPr>
            <a:r>
              <a:rPr lang="en-US" sz="2407" b="1">
                <a:solidFill>
                  <a:srgbClr val="688BFF"/>
                </a:solidFill>
                <a:latin typeface="Inter Bold"/>
                <a:ea typeface="Inter Bold"/>
                <a:cs typeface="Inter Bold"/>
                <a:sym typeface="Inter Bold"/>
              </a:rPr>
              <a:t>19%</a:t>
            </a:r>
          </a:p>
        </p:txBody>
      </p:sp>
      <p:sp>
        <p:nvSpPr>
          <p:cNvPr id="25" name="Freeform 25"/>
          <p:cNvSpPr/>
          <p:nvPr/>
        </p:nvSpPr>
        <p:spPr>
          <a:xfrm>
            <a:off x="16323683" y="543747"/>
            <a:ext cx="926092" cy="463046"/>
          </a:xfrm>
          <a:custGeom>
            <a:avLst/>
            <a:gdLst/>
            <a:ahLst/>
            <a:cxnLst/>
            <a:rect l="l" t="t" r="r" b="b"/>
            <a:pathLst>
              <a:path w="926092" h="463046">
                <a:moveTo>
                  <a:pt x="0" y="0"/>
                </a:moveTo>
                <a:lnTo>
                  <a:pt x="926092" y="0"/>
                </a:lnTo>
                <a:lnTo>
                  <a:pt x="926092" y="463046"/>
                </a:lnTo>
                <a:lnTo>
                  <a:pt x="0" y="4630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c8d45e5-9e86-4c59-a160-d3ce58dc81a1">
      <Terms xmlns="http://schemas.microsoft.com/office/infopath/2007/PartnerControls"/>
    </lcf76f155ced4ddcb4097134ff3c332f>
    <TaxCatchAll xmlns="41ef29fd-d1b0-4150-b362-49ace1340d74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AE7D3E7606B114FB38FA7B71F4E7968" ma:contentTypeVersion="21" ma:contentTypeDescription="Create a new document." ma:contentTypeScope="" ma:versionID="3c4954fbcc2e6036b272ead7bdd5dacb">
  <xsd:schema xmlns:xsd="http://www.w3.org/2001/XMLSchema" xmlns:xs="http://www.w3.org/2001/XMLSchema" xmlns:p="http://schemas.microsoft.com/office/2006/metadata/properties" xmlns:ns2="5c8d45e5-9e86-4c59-a160-d3ce58dc81a1" xmlns:ns3="41ef29fd-d1b0-4150-b362-49ace1340d74" targetNamespace="http://schemas.microsoft.com/office/2006/metadata/properties" ma:root="true" ma:fieldsID="9a83081ba447b7605565573bdd0f8de4" ns2:_="" ns3:_="">
    <xsd:import namespace="5c8d45e5-9e86-4c59-a160-d3ce58dc81a1"/>
    <xsd:import namespace="41ef29fd-d1b0-4150-b362-49ace1340d7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3:TaxCatchAll" minOccurs="0"/>
                <xsd:element ref="ns2:lcf76f155ced4ddcb4097134ff3c332f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8d45e5-9e86-4c59-a160-d3ce58dc81a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7ed739b8-6972-4507-bc30-160730734c8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ef29fd-d1b0-4150-b362-49ace1340d74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3d396a38-28ea-4692-a2a3-2bce02bbd204}" ma:internalName="TaxCatchAll" ma:showField="CatchAllData" ma:web="41ef29fd-d1b0-4150-b362-49ace1340d7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BC22E00-541A-42A2-AC3C-DF88F719202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FC503D9-0553-4591-B6F6-BA1AB044D2CF}">
  <ds:schemaRefs>
    <ds:schemaRef ds:uri="41ef29fd-d1b0-4150-b362-49ace1340d74"/>
    <ds:schemaRef ds:uri="5c8d45e5-9e86-4c59-a160-d3ce58dc81a1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BF189522-9487-490B-839C-83C4BBF806B6}">
  <ds:schemaRefs>
    <ds:schemaRef ds:uri="41ef29fd-d1b0-4150-b362-49ace1340d74"/>
    <ds:schemaRef ds:uri="5c8d45e5-9e86-4c59-a160-d3ce58dc81a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150</Words>
  <Application>Microsoft Office PowerPoint</Application>
  <PresentationFormat>Custom</PresentationFormat>
  <Paragraphs>53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Canva Sans</vt:lpstr>
      <vt:lpstr>Calibri</vt:lpstr>
      <vt:lpstr>Inter</vt:lpstr>
      <vt:lpstr>Inter Semi-Bold</vt:lpstr>
      <vt:lpstr>Inter Bold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WebinarPresentation_20/11</dc:title>
  <dc:creator>Elaine Birch</dc:creator>
  <cp:lastModifiedBy>Angela Hamilton</cp:lastModifiedBy>
  <cp:revision>2</cp:revision>
  <dcterms:created xsi:type="dcterms:W3CDTF">2006-08-16T00:00:00Z</dcterms:created>
  <dcterms:modified xsi:type="dcterms:W3CDTF">2025-11-27T15:39:52Z</dcterms:modified>
  <dc:identifier>DAG4-b9wyQM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0x0101002AE7D3E7606B114FB38FA7B71F4E7968</vt:lpwstr>
  </property>
  <property fmtid="{D5CDD505-2E9C-101B-9397-08002B2CF9AE}" pid="3" name="MediaServiceImageTags">
    <vt:lpwstr/>
  </property>
</Properties>
</file>