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Masters/slideMaster1.xml" ContentType="application/vnd.openxmlformats-officedocument.presentationml.slideMaster+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44.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6"/>
  </p:notesMasterIdLst>
  <p:sldIdLst>
    <p:sldId id="256" r:id="rId2"/>
    <p:sldId id="272" r:id="rId3"/>
    <p:sldId id="273" r:id="rId4"/>
    <p:sldId id="270" r:id="rId5"/>
    <p:sldId id="286" r:id="rId6"/>
    <p:sldId id="267" r:id="rId7"/>
    <p:sldId id="328" r:id="rId8"/>
    <p:sldId id="327" r:id="rId9"/>
    <p:sldId id="287" r:id="rId10"/>
    <p:sldId id="257" r:id="rId11"/>
    <p:sldId id="276" r:id="rId12"/>
    <p:sldId id="275" r:id="rId13"/>
    <p:sldId id="293" r:id="rId14"/>
    <p:sldId id="279" r:id="rId15"/>
    <p:sldId id="281" r:id="rId16"/>
    <p:sldId id="289" r:id="rId17"/>
    <p:sldId id="290" r:id="rId18"/>
    <p:sldId id="291" r:id="rId19"/>
    <p:sldId id="292" r:id="rId20"/>
    <p:sldId id="294" r:id="rId21"/>
    <p:sldId id="322" r:id="rId22"/>
    <p:sldId id="321" r:id="rId23"/>
    <p:sldId id="282" r:id="rId24"/>
    <p:sldId id="288" r:id="rId25"/>
    <p:sldId id="329" r:id="rId26"/>
    <p:sldId id="295" r:id="rId27"/>
    <p:sldId id="278" r:id="rId28"/>
    <p:sldId id="265" r:id="rId29"/>
    <p:sldId id="274" r:id="rId30"/>
    <p:sldId id="284" r:id="rId31"/>
    <p:sldId id="296" r:id="rId32"/>
    <p:sldId id="283" r:id="rId33"/>
    <p:sldId id="269" r:id="rId34"/>
    <p:sldId id="297" r:id="rId35"/>
    <p:sldId id="271" r:id="rId36"/>
    <p:sldId id="268" r:id="rId37"/>
    <p:sldId id="285" r:id="rId38"/>
    <p:sldId id="300" r:id="rId39"/>
    <p:sldId id="301" r:id="rId40"/>
    <p:sldId id="302" r:id="rId41"/>
    <p:sldId id="299" r:id="rId42"/>
    <p:sldId id="319" r:id="rId43"/>
    <p:sldId id="303" r:id="rId44"/>
    <p:sldId id="304" r:id="rId45"/>
    <p:sldId id="305" r:id="rId46"/>
    <p:sldId id="306" r:id="rId47"/>
    <p:sldId id="298" r:id="rId48"/>
    <p:sldId id="307" r:id="rId49"/>
    <p:sldId id="308" r:id="rId50"/>
    <p:sldId id="309" r:id="rId51"/>
    <p:sldId id="310" r:id="rId52"/>
    <p:sldId id="311" r:id="rId53"/>
    <p:sldId id="312" r:id="rId54"/>
    <p:sldId id="313" r:id="rId55"/>
    <p:sldId id="315" r:id="rId56"/>
    <p:sldId id="314" r:id="rId57"/>
    <p:sldId id="316" r:id="rId58"/>
    <p:sldId id="317" r:id="rId59"/>
    <p:sldId id="323" r:id="rId60"/>
    <p:sldId id="324" r:id="rId61"/>
    <p:sldId id="325" r:id="rId62"/>
    <p:sldId id="318" r:id="rId63"/>
    <p:sldId id="326" r:id="rId64"/>
    <p:sldId id="262" r:id="rId65"/>
  </p:sldIdLst>
  <p:sldSz cx="9144000" cy="5143500" type="screen16x9"/>
  <p:notesSz cx="6858000" cy="9144000"/>
  <p:embeddedFontLst>
    <p:embeddedFont>
      <p:font typeface="Cambria" panose="02040503050406030204" pitchFamily="18" charset="0"/>
      <p:regular r:id="rId67"/>
      <p:bold r:id="rId68"/>
      <p:italic r:id="rId69"/>
      <p:boldItalic r:id="rId70"/>
    </p:embeddedFont>
    <p:embeddedFont>
      <p:font typeface="Oswald" panose="00000500000000000000" pitchFamily="2" charset="0"/>
      <p:regular r:id="rId71"/>
      <p:bold r:id="rId72"/>
    </p:embeddedFont>
    <p:embeddedFont>
      <p:font typeface="Segoe UI" panose="020B0502040204020203" pitchFamily="34" charset="0"/>
      <p:regular r:id="rId73"/>
      <p:bold r:id="rId74"/>
      <p:italic r:id="rId75"/>
      <p:boldItalic r:id="rId76"/>
    </p:embeddedFont>
    <p:embeddedFont>
      <p:font typeface="Source Code Pro" panose="020B0509030403020204" pitchFamily="49" charset="0"/>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0" autoAdjust="0"/>
    <p:restoredTop sz="86807" autoAdjust="0"/>
  </p:normalViewPr>
  <p:slideViewPr>
    <p:cSldViewPr snapToGrid="0">
      <p:cViewPr varScale="1">
        <p:scale>
          <a:sx n="116" d="100"/>
          <a:sy n="116" d="100"/>
        </p:scale>
        <p:origin x="834"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presProps" Target="presProps.xml"/><Relationship Id="rId86"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notesMaster" Target="notesMasters/notesMaster1.xml"/><Relationship Id="rId87" Type="http://schemas.openxmlformats.org/officeDocument/2006/relationships/customXml" Target="../customXml/item3.xml"/><Relationship Id="rId61" Type="http://schemas.openxmlformats.org/officeDocument/2006/relationships/slide" Target="slides/slide60.xml"/><Relationship Id="rId8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ubmed.ncbi.nlm.nih.gov/15541453"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CECEC690-B68D-D96F-48D0-42F8A6B24C23}"/>
            </a:ext>
          </a:extLst>
        </p:cNvPr>
        <p:cNvGrpSpPr/>
        <p:nvPr/>
      </p:nvGrpSpPr>
      <p:grpSpPr>
        <a:xfrm>
          <a:off x="0" y="0"/>
          <a:ext cx="0" cy="0"/>
          <a:chOff x="0" y="0"/>
          <a:chExt cx="0" cy="0"/>
        </a:xfrm>
      </p:grpSpPr>
      <p:sp>
        <p:nvSpPr>
          <p:cNvPr id="65" name="Google Shape;65;g36695565baf_0_53:notes">
            <a:extLst>
              <a:ext uri="{FF2B5EF4-FFF2-40B4-BE49-F238E27FC236}">
                <a16:creationId xmlns:a16="http://schemas.microsoft.com/office/drawing/2014/main" id="{19DBC154-7E93-A180-F9DA-DCAF82FDB40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6695565baf_0_53:notes">
            <a:extLst>
              <a:ext uri="{FF2B5EF4-FFF2-40B4-BE49-F238E27FC236}">
                <a16:creationId xmlns:a16="http://schemas.microsoft.com/office/drawing/2014/main" id="{19D241C9-95F1-6509-49D1-9621494AAB2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8821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D8339C2C-9CF6-FD30-9101-ACD3C8375FBF}"/>
            </a:ext>
          </a:extLst>
        </p:cNvPr>
        <p:cNvGrpSpPr/>
        <p:nvPr/>
      </p:nvGrpSpPr>
      <p:grpSpPr>
        <a:xfrm>
          <a:off x="0" y="0"/>
          <a:ext cx="0" cy="0"/>
          <a:chOff x="0" y="0"/>
          <a:chExt cx="0" cy="0"/>
        </a:xfrm>
      </p:grpSpPr>
      <p:sp>
        <p:nvSpPr>
          <p:cNvPr id="65" name="Google Shape;65;g36695565baf_0_53:notes">
            <a:extLst>
              <a:ext uri="{FF2B5EF4-FFF2-40B4-BE49-F238E27FC236}">
                <a16:creationId xmlns:a16="http://schemas.microsoft.com/office/drawing/2014/main" id="{3B0B7A97-F1FB-3690-6B20-848A037E1E2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6695565baf_0_53:notes">
            <a:extLst>
              <a:ext uri="{FF2B5EF4-FFF2-40B4-BE49-F238E27FC236}">
                <a16:creationId xmlns:a16="http://schemas.microsoft.com/office/drawing/2014/main" id="{FA75448B-354C-FC43-C350-D59D68BDF14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Source of 1 in 10 stat: </a:t>
            </a:r>
            <a:r>
              <a:rPr lang="it-IT" b="0" i="0" dirty="0">
                <a:solidFill>
                  <a:srgbClr val="303030"/>
                </a:solidFill>
                <a:effectLst/>
                <a:latin typeface="Cambria" panose="02040503050406030204" pitchFamily="18" charset="0"/>
              </a:rPr>
              <a:t>Giudice LC, Kao LC. Endometriosis. </a:t>
            </a:r>
            <a:r>
              <a:rPr lang="it-IT" b="0" i="1" dirty="0">
                <a:solidFill>
                  <a:srgbClr val="303030"/>
                </a:solidFill>
                <a:effectLst/>
                <a:latin typeface="Cambria" panose="02040503050406030204" pitchFamily="18" charset="0"/>
              </a:rPr>
              <a:t>Lancet. </a:t>
            </a:r>
            <a:r>
              <a:rPr lang="it-IT" b="0" i="0" dirty="0">
                <a:solidFill>
                  <a:srgbClr val="303030"/>
                </a:solidFill>
                <a:effectLst/>
                <a:latin typeface="Cambria" panose="02040503050406030204" pitchFamily="18" charset="0"/>
              </a:rPr>
              <a:t>2004;364(9447):1789–99. [</a:t>
            </a:r>
            <a:r>
              <a:rPr lang="it-IT" b="0" i="0" u="sng" dirty="0">
                <a:solidFill>
                  <a:srgbClr val="205493"/>
                </a:solidFill>
                <a:effectLst/>
                <a:latin typeface="Cambria" panose="02040503050406030204" pitchFamily="18" charset="0"/>
                <a:hlinkClick r:id="rId3"/>
              </a:rPr>
              <a:t>PubMed</a:t>
            </a:r>
            <a:r>
              <a:rPr lang="it-IT" b="0" i="0" dirty="0">
                <a:solidFill>
                  <a:srgbClr val="303030"/>
                </a:solidFill>
                <a:effectLst/>
                <a:latin typeface="Cambria" panose="02040503050406030204" pitchFamily="18" charset="0"/>
              </a:rPr>
              <a:t>] </a:t>
            </a:r>
            <a:endParaRPr lang="en-GB"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67106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a:extLst>
            <a:ext uri="{FF2B5EF4-FFF2-40B4-BE49-F238E27FC236}">
              <a16:creationId xmlns:a16="http://schemas.microsoft.com/office/drawing/2014/main" id="{1B142F81-DF10-22FA-4CEC-12BE6D6B5C69}"/>
            </a:ext>
          </a:extLst>
        </p:cNvPr>
        <p:cNvGrpSpPr/>
        <p:nvPr/>
      </p:nvGrpSpPr>
      <p:grpSpPr>
        <a:xfrm>
          <a:off x="0" y="0"/>
          <a:ext cx="0" cy="0"/>
          <a:chOff x="0" y="0"/>
          <a:chExt cx="0" cy="0"/>
        </a:xfrm>
      </p:grpSpPr>
      <p:sp>
        <p:nvSpPr>
          <p:cNvPr id="71" name="Google Shape;71;g36695565baf_0_58:notes">
            <a:extLst>
              <a:ext uri="{FF2B5EF4-FFF2-40B4-BE49-F238E27FC236}">
                <a16:creationId xmlns:a16="http://schemas.microsoft.com/office/drawing/2014/main" id="{7D65D880-26E3-DEEF-D77B-8B0EAFB247C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6695565baf_0_58:notes">
            <a:extLst>
              <a:ext uri="{FF2B5EF4-FFF2-40B4-BE49-F238E27FC236}">
                <a16:creationId xmlns:a16="http://schemas.microsoft.com/office/drawing/2014/main" id="{A862D0A8-4818-277D-FD4B-5D675D86959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5658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7B6BAC3A-FC2C-2332-1CDF-F61E59B05071}"/>
            </a:ext>
          </a:extLst>
        </p:cNvPr>
        <p:cNvGrpSpPr/>
        <p:nvPr/>
      </p:nvGrpSpPr>
      <p:grpSpPr>
        <a:xfrm>
          <a:off x="0" y="0"/>
          <a:ext cx="0" cy="0"/>
          <a:chOff x="0" y="0"/>
          <a:chExt cx="0" cy="0"/>
        </a:xfrm>
      </p:grpSpPr>
      <p:sp>
        <p:nvSpPr>
          <p:cNvPr id="65" name="Google Shape;65;g36695565baf_0_53:notes">
            <a:extLst>
              <a:ext uri="{FF2B5EF4-FFF2-40B4-BE49-F238E27FC236}">
                <a16:creationId xmlns:a16="http://schemas.microsoft.com/office/drawing/2014/main" id="{84BE86C7-1045-B909-489F-0782E8524C1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6695565baf_0_53:notes">
            <a:extLst>
              <a:ext uri="{FF2B5EF4-FFF2-40B4-BE49-F238E27FC236}">
                <a16:creationId xmlns:a16="http://schemas.microsoft.com/office/drawing/2014/main" id="{4CCC0699-618A-C249-9905-A7E87C23719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4024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F07F6AFC-1FC9-FC21-6284-0B903557DD88}"/>
            </a:ext>
          </a:extLst>
        </p:cNvPr>
        <p:cNvGrpSpPr/>
        <p:nvPr/>
      </p:nvGrpSpPr>
      <p:grpSpPr>
        <a:xfrm>
          <a:off x="0" y="0"/>
          <a:ext cx="0" cy="0"/>
          <a:chOff x="0" y="0"/>
          <a:chExt cx="0" cy="0"/>
        </a:xfrm>
      </p:grpSpPr>
      <p:sp>
        <p:nvSpPr>
          <p:cNvPr id="65" name="Google Shape;65;g36695565baf_0_53:notes">
            <a:extLst>
              <a:ext uri="{FF2B5EF4-FFF2-40B4-BE49-F238E27FC236}">
                <a16:creationId xmlns:a16="http://schemas.microsoft.com/office/drawing/2014/main" id="{F6ABA6B3-22C5-66BF-F433-EE1F81F2A1F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6695565baf_0_53:notes">
            <a:extLst>
              <a:ext uri="{FF2B5EF4-FFF2-40B4-BE49-F238E27FC236}">
                <a16:creationId xmlns:a16="http://schemas.microsoft.com/office/drawing/2014/main" id="{395A873B-09D1-77AC-1328-C18CE29CC08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499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DAAFCFEE-CAC8-6759-3524-58DD795C8E90}"/>
            </a:ext>
          </a:extLst>
        </p:cNvPr>
        <p:cNvGrpSpPr/>
        <p:nvPr/>
      </p:nvGrpSpPr>
      <p:grpSpPr>
        <a:xfrm>
          <a:off x="0" y="0"/>
          <a:ext cx="0" cy="0"/>
          <a:chOff x="0" y="0"/>
          <a:chExt cx="0" cy="0"/>
        </a:xfrm>
      </p:grpSpPr>
      <p:sp>
        <p:nvSpPr>
          <p:cNvPr id="65" name="Google Shape;65;g36695565baf_0_53:notes">
            <a:extLst>
              <a:ext uri="{FF2B5EF4-FFF2-40B4-BE49-F238E27FC236}">
                <a16:creationId xmlns:a16="http://schemas.microsoft.com/office/drawing/2014/main" id="{D72893FD-FB27-AD1F-1CB1-2E7EBDB0139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6695565baf_0_53:notes">
            <a:extLst>
              <a:ext uri="{FF2B5EF4-FFF2-40B4-BE49-F238E27FC236}">
                <a16:creationId xmlns:a16="http://schemas.microsoft.com/office/drawing/2014/main" id="{F87ECF0E-1617-7723-EA65-3A5F64B8EDB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9878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0AE95637-8412-E767-FE60-DD4892578D52}"/>
            </a:ext>
          </a:extLst>
        </p:cNvPr>
        <p:cNvGrpSpPr/>
        <p:nvPr/>
      </p:nvGrpSpPr>
      <p:grpSpPr>
        <a:xfrm>
          <a:off x="0" y="0"/>
          <a:ext cx="0" cy="0"/>
          <a:chOff x="0" y="0"/>
          <a:chExt cx="0" cy="0"/>
        </a:xfrm>
      </p:grpSpPr>
      <p:sp>
        <p:nvSpPr>
          <p:cNvPr id="65" name="Google Shape;65;g36695565baf_0_53:notes">
            <a:extLst>
              <a:ext uri="{FF2B5EF4-FFF2-40B4-BE49-F238E27FC236}">
                <a16:creationId xmlns:a16="http://schemas.microsoft.com/office/drawing/2014/main" id="{5C16CCF5-E891-67EF-572E-9925436B216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6695565baf_0_53:notes">
            <a:extLst>
              <a:ext uri="{FF2B5EF4-FFF2-40B4-BE49-F238E27FC236}">
                <a16:creationId xmlns:a16="http://schemas.microsoft.com/office/drawing/2014/main" id="{5462180A-A675-BBAC-A09B-A8BA44973D5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1304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275A32E1-AFEC-8018-393C-488A6ECCDF4F}"/>
            </a:ext>
          </a:extLst>
        </p:cNvPr>
        <p:cNvGrpSpPr/>
        <p:nvPr/>
      </p:nvGrpSpPr>
      <p:grpSpPr>
        <a:xfrm>
          <a:off x="0" y="0"/>
          <a:ext cx="0" cy="0"/>
          <a:chOff x="0" y="0"/>
          <a:chExt cx="0" cy="0"/>
        </a:xfrm>
      </p:grpSpPr>
      <p:sp>
        <p:nvSpPr>
          <p:cNvPr id="65" name="Google Shape;65;g36695565baf_0_53:notes">
            <a:extLst>
              <a:ext uri="{FF2B5EF4-FFF2-40B4-BE49-F238E27FC236}">
                <a16:creationId xmlns:a16="http://schemas.microsoft.com/office/drawing/2014/main" id="{CE05416B-5CB3-06EC-AA12-47A325FBBF6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6695565baf_0_53:notes">
            <a:extLst>
              <a:ext uri="{FF2B5EF4-FFF2-40B4-BE49-F238E27FC236}">
                <a16:creationId xmlns:a16="http://schemas.microsoft.com/office/drawing/2014/main" id="{02637C9B-866D-0725-C68D-357A0FCC192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Home is about being “sent home” meaning dismissed by doctors or staying home to avoid flooding in public. House is also about not leaving the house.</a:t>
            </a:r>
            <a:endParaRPr lang="en-GB"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938379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D69FE1E1-D342-E658-8648-714E2C55DFA6}"/>
            </a:ext>
          </a:extLst>
        </p:cNvPr>
        <p:cNvGrpSpPr/>
        <p:nvPr/>
      </p:nvGrpSpPr>
      <p:grpSpPr>
        <a:xfrm>
          <a:off x="0" y="0"/>
          <a:ext cx="0" cy="0"/>
          <a:chOff x="0" y="0"/>
          <a:chExt cx="0" cy="0"/>
        </a:xfrm>
      </p:grpSpPr>
      <p:sp>
        <p:nvSpPr>
          <p:cNvPr id="65" name="Google Shape;65;g36695565baf_0_53:notes">
            <a:extLst>
              <a:ext uri="{FF2B5EF4-FFF2-40B4-BE49-F238E27FC236}">
                <a16:creationId xmlns:a16="http://schemas.microsoft.com/office/drawing/2014/main" id="{26CFD2E2-30C5-3C99-BE49-F13642EEB50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6695565baf_0_53:notes">
            <a:extLst>
              <a:ext uri="{FF2B5EF4-FFF2-40B4-BE49-F238E27FC236}">
                <a16:creationId xmlns:a16="http://schemas.microsoft.com/office/drawing/2014/main" id="{687717EC-0B33-B9E8-9166-0D11CC4E73D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50257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a:extLst>
            <a:ext uri="{FF2B5EF4-FFF2-40B4-BE49-F238E27FC236}">
              <a16:creationId xmlns:a16="http://schemas.microsoft.com/office/drawing/2014/main" id="{A7B84382-C7A3-6547-75B3-F9FDEFE1F009}"/>
            </a:ext>
          </a:extLst>
        </p:cNvPr>
        <p:cNvGrpSpPr/>
        <p:nvPr/>
      </p:nvGrpSpPr>
      <p:grpSpPr>
        <a:xfrm>
          <a:off x="0" y="0"/>
          <a:ext cx="0" cy="0"/>
          <a:chOff x="0" y="0"/>
          <a:chExt cx="0" cy="0"/>
        </a:xfrm>
      </p:grpSpPr>
      <p:sp>
        <p:nvSpPr>
          <p:cNvPr id="71" name="Google Shape;71;g36695565baf_0_58:notes">
            <a:extLst>
              <a:ext uri="{FF2B5EF4-FFF2-40B4-BE49-F238E27FC236}">
                <a16:creationId xmlns:a16="http://schemas.microsoft.com/office/drawing/2014/main" id="{A272852A-BCD1-2B96-968E-51AD8628E3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6695565baf_0_58:notes">
            <a:extLst>
              <a:ext uri="{FF2B5EF4-FFF2-40B4-BE49-F238E27FC236}">
                <a16:creationId xmlns:a16="http://schemas.microsoft.com/office/drawing/2014/main" id="{338F202F-6B6D-AEBD-FDF1-E5D09B36B65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846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BEDF2EBA-EB3A-C784-F5FC-FF72F78537DE}"/>
            </a:ext>
          </a:extLst>
        </p:cNvPr>
        <p:cNvGrpSpPr/>
        <p:nvPr/>
      </p:nvGrpSpPr>
      <p:grpSpPr>
        <a:xfrm>
          <a:off x="0" y="0"/>
          <a:ext cx="0" cy="0"/>
          <a:chOff x="0" y="0"/>
          <a:chExt cx="0" cy="0"/>
        </a:xfrm>
      </p:grpSpPr>
      <p:sp>
        <p:nvSpPr>
          <p:cNvPr id="88" name="Google Shape;88;g36695565baf_0_75:notes">
            <a:extLst>
              <a:ext uri="{FF2B5EF4-FFF2-40B4-BE49-F238E27FC236}">
                <a16:creationId xmlns:a16="http://schemas.microsoft.com/office/drawing/2014/main" id="{D154BEB3-138B-E387-C252-2B0B4FA5F90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6695565baf_0_75:notes">
            <a:extLst>
              <a:ext uri="{FF2B5EF4-FFF2-40B4-BE49-F238E27FC236}">
                <a16:creationId xmlns:a16="http://schemas.microsoft.com/office/drawing/2014/main" id="{6AD4F255-533F-7471-A505-A3E3E3A3A89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7589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a:extLst>
            <a:ext uri="{FF2B5EF4-FFF2-40B4-BE49-F238E27FC236}">
              <a16:creationId xmlns:a16="http://schemas.microsoft.com/office/drawing/2014/main" id="{89ECAA93-CB09-0E82-31F1-ED592D2FA769}"/>
            </a:ext>
          </a:extLst>
        </p:cNvPr>
        <p:cNvGrpSpPr/>
        <p:nvPr/>
      </p:nvGrpSpPr>
      <p:grpSpPr>
        <a:xfrm>
          <a:off x="0" y="0"/>
          <a:ext cx="0" cy="0"/>
          <a:chOff x="0" y="0"/>
          <a:chExt cx="0" cy="0"/>
        </a:xfrm>
      </p:grpSpPr>
      <p:sp>
        <p:nvSpPr>
          <p:cNvPr id="71" name="Google Shape;71;g36695565baf_0_58:notes">
            <a:extLst>
              <a:ext uri="{FF2B5EF4-FFF2-40B4-BE49-F238E27FC236}">
                <a16:creationId xmlns:a16="http://schemas.microsoft.com/office/drawing/2014/main" id="{CFF71F86-74F6-99D2-6A4D-72C6216B326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6695565baf_0_58:notes">
            <a:extLst>
              <a:ext uri="{FF2B5EF4-FFF2-40B4-BE49-F238E27FC236}">
                <a16:creationId xmlns:a16="http://schemas.microsoft.com/office/drawing/2014/main" id="{E55A5B65-0B05-5C54-4698-2B7A786A171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17548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401B9372-6002-E03C-73F9-0DB66BD2B8B1}"/>
            </a:ext>
          </a:extLst>
        </p:cNvPr>
        <p:cNvGrpSpPr/>
        <p:nvPr/>
      </p:nvGrpSpPr>
      <p:grpSpPr>
        <a:xfrm>
          <a:off x="0" y="0"/>
          <a:ext cx="0" cy="0"/>
          <a:chOff x="0" y="0"/>
          <a:chExt cx="0" cy="0"/>
        </a:xfrm>
      </p:grpSpPr>
      <p:sp>
        <p:nvSpPr>
          <p:cNvPr id="65" name="Google Shape;65;g36695565baf_0_53:notes">
            <a:extLst>
              <a:ext uri="{FF2B5EF4-FFF2-40B4-BE49-F238E27FC236}">
                <a16:creationId xmlns:a16="http://schemas.microsoft.com/office/drawing/2014/main" id="{890CD873-E738-C7BC-4E0B-79AAE3DE99C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6695565baf_0_53:notes">
            <a:extLst>
              <a:ext uri="{FF2B5EF4-FFF2-40B4-BE49-F238E27FC236}">
                <a16:creationId xmlns:a16="http://schemas.microsoft.com/office/drawing/2014/main" id="{3947B49D-BA5E-6C29-F77B-9F7F6F7F928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5919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ECE1DD8F-49AE-31AE-68C3-0B90848A8A16}"/>
            </a:ext>
          </a:extLst>
        </p:cNvPr>
        <p:cNvGrpSpPr/>
        <p:nvPr/>
      </p:nvGrpSpPr>
      <p:grpSpPr>
        <a:xfrm>
          <a:off x="0" y="0"/>
          <a:ext cx="0" cy="0"/>
          <a:chOff x="0" y="0"/>
          <a:chExt cx="0" cy="0"/>
        </a:xfrm>
      </p:grpSpPr>
      <p:sp>
        <p:nvSpPr>
          <p:cNvPr id="65" name="Google Shape;65;g36695565baf_0_53:notes">
            <a:extLst>
              <a:ext uri="{FF2B5EF4-FFF2-40B4-BE49-F238E27FC236}">
                <a16:creationId xmlns:a16="http://schemas.microsoft.com/office/drawing/2014/main" id="{59E6DA65-ACE3-9DEC-8E03-E948E190AAB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6695565baf_0_53:notes">
            <a:extLst>
              <a:ext uri="{FF2B5EF4-FFF2-40B4-BE49-F238E27FC236}">
                <a16:creationId xmlns:a16="http://schemas.microsoft.com/office/drawing/2014/main" id="{A75683A0-000C-0CA8-FBFC-2498C2CF18A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https://pmc.ncbi.nlm.nih.gov/articles/PMC8340732/figure/fig2/ </a:t>
            </a:r>
            <a:endParaRPr dirty="0"/>
          </a:p>
        </p:txBody>
      </p:sp>
    </p:spTree>
    <p:extLst>
      <p:ext uri="{BB962C8B-B14F-4D97-AF65-F5344CB8AC3E}">
        <p14:creationId xmlns:p14="http://schemas.microsoft.com/office/powerpoint/2010/main" val="3358680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4E8314EC-5885-6038-B5FF-770890104B99}"/>
            </a:ext>
          </a:extLst>
        </p:cNvPr>
        <p:cNvGrpSpPr/>
        <p:nvPr/>
      </p:nvGrpSpPr>
      <p:grpSpPr>
        <a:xfrm>
          <a:off x="0" y="0"/>
          <a:ext cx="0" cy="0"/>
          <a:chOff x="0" y="0"/>
          <a:chExt cx="0" cy="0"/>
        </a:xfrm>
      </p:grpSpPr>
      <p:sp>
        <p:nvSpPr>
          <p:cNvPr id="65" name="Google Shape;65;g36695565baf_0_53:notes">
            <a:extLst>
              <a:ext uri="{FF2B5EF4-FFF2-40B4-BE49-F238E27FC236}">
                <a16:creationId xmlns:a16="http://schemas.microsoft.com/office/drawing/2014/main" id="{DA618E72-2F01-D1B6-321F-67CE732A65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6695565baf_0_53:notes">
            <a:extLst>
              <a:ext uri="{FF2B5EF4-FFF2-40B4-BE49-F238E27FC236}">
                <a16:creationId xmlns:a16="http://schemas.microsoft.com/office/drawing/2014/main" id="{0271A63D-0FF7-F34F-7BCD-495777699C0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https://pmc.ncbi.nlm.nih.gov/articles/PMC8340732/figure/fig2/ </a:t>
            </a:r>
            <a:endParaRPr dirty="0"/>
          </a:p>
        </p:txBody>
      </p:sp>
    </p:spTree>
    <p:extLst>
      <p:ext uri="{BB962C8B-B14F-4D97-AF65-F5344CB8AC3E}">
        <p14:creationId xmlns:p14="http://schemas.microsoft.com/office/powerpoint/2010/main" val="2703301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a:extLst>
            <a:ext uri="{FF2B5EF4-FFF2-40B4-BE49-F238E27FC236}">
              <a16:creationId xmlns:a16="http://schemas.microsoft.com/office/drawing/2014/main" id="{B08CF5F0-B4F6-1B71-E2F3-4E3BBA496B4A}"/>
            </a:ext>
          </a:extLst>
        </p:cNvPr>
        <p:cNvGrpSpPr/>
        <p:nvPr/>
      </p:nvGrpSpPr>
      <p:grpSpPr>
        <a:xfrm>
          <a:off x="0" y="0"/>
          <a:ext cx="0" cy="0"/>
          <a:chOff x="0" y="0"/>
          <a:chExt cx="0" cy="0"/>
        </a:xfrm>
      </p:grpSpPr>
      <p:sp>
        <p:nvSpPr>
          <p:cNvPr id="71" name="Google Shape;71;g36695565baf_0_58:notes">
            <a:extLst>
              <a:ext uri="{FF2B5EF4-FFF2-40B4-BE49-F238E27FC236}">
                <a16:creationId xmlns:a16="http://schemas.microsoft.com/office/drawing/2014/main" id="{C848152D-D909-A91D-263E-A18DFFADA16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6695565baf_0_58:notes">
            <a:extLst>
              <a:ext uri="{FF2B5EF4-FFF2-40B4-BE49-F238E27FC236}">
                <a16:creationId xmlns:a16="http://schemas.microsoft.com/office/drawing/2014/main" id="{47B46CE3-AFD8-F8F3-63CA-9C6C12F9A9E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08766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6EC029CC-ADDC-194C-6169-5145079C145C}"/>
            </a:ext>
          </a:extLst>
        </p:cNvPr>
        <p:cNvGrpSpPr/>
        <p:nvPr/>
      </p:nvGrpSpPr>
      <p:grpSpPr>
        <a:xfrm>
          <a:off x="0" y="0"/>
          <a:ext cx="0" cy="0"/>
          <a:chOff x="0" y="0"/>
          <a:chExt cx="0" cy="0"/>
        </a:xfrm>
      </p:grpSpPr>
      <p:sp>
        <p:nvSpPr>
          <p:cNvPr id="65" name="Google Shape;65;g36695565baf_0_53:notes">
            <a:extLst>
              <a:ext uri="{FF2B5EF4-FFF2-40B4-BE49-F238E27FC236}">
                <a16:creationId xmlns:a16="http://schemas.microsoft.com/office/drawing/2014/main" id="{4E00DD47-D008-4316-70FD-9D2371D081A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6695565baf_0_53:notes">
            <a:extLst>
              <a:ext uri="{FF2B5EF4-FFF2-40B4-BE49-F238E27FC236}">
                <a16:creationId xmlns:a16="http://schemas.microsoft.com/office/drawing/2014/main" id="{2F16B8C8-5112-60FD-6970-8006934EB06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44796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6695565baf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6695565baf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a:extLst>
            <a:ext uri="{FF2B5EF4-FFF2-40B4-BE49-F238E27FC236}">
              <a16:creationId xmlns:a16="http://schemas.microsoft.com/office/drawing/2014/main" id="{755F1E44-CDBD-993D-5EE1-3C6C0875E570}"/>
            </a:ext>
          </a:extLst>
        </p:cNvPr>
        <p:cNvGrpSpPr/>
        <p:nvPr/>
      </p:nvGrpSpPr>
      <p:grpSpPr>
        <a:xfrm>
          <a:off x="0" y="0"/>
          <a:ext cx="0" cy="0"/>
          <a:chOff x="0" y="0"/>
          <a:chExt cx="0" cy="0"/>
        </a:xfrm>
      </p:grpSpPr>
      <p:sp>
        <p:nvSpPr>
          <p:cNvPr id="111" name="Google Shape;111;g36695565baf_0_97:notes">
            <a:extLst>
              <a:ext uri="{FF2B5EF4-FFF2-40B4-BE49-F238E27FC236}">
                <a16:creationId xmlns:a16="http://schemas.microsoft.com/office/drawing/2014/main" id="{80776035-60E3-918D-79EE-C7DD07636AC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6695565baf_0_97:notes">
            <a:extLst>
              <a:ext uri="{FF2B5EF4-FFF2-40B4-BE49-F238E27FC236}">
                <a16:creationId xmlns:a16="http://schemas.microsoft.com/office/drawing/2014/main" id="{0C6EED43-D5B0-A807-13DB-ABA5CA6D031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40413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63CCF22E-42BF-C2A7-954C-FD5C39700845}"/>
            </a:ext>
          </a:extLst>
        </p:cNvPr>
        <p:cNvGrpSpPr/>
        <p:nvPr/>
      </p:nvGrpSpPr>
      <p:grpSpPr>
        <a:xfrm>
          <a:off x="0" y="0"/>
          <a:ext cx="0" cy="0"/>
          <a:chOff x="0" y="0"/>
          <a:chExt cx="0" cy="0"/>
        </a:xfrm>
      </p:grpSpPr>
      <p:sp>
        <p:nvSpPr>
          <p:cNvPr id="65" name="Google Shape;65;g36695565baf_0_53:notes">
            <a:extLst>
              <a:ext uri="{FF2B5EF4-FFF2-40B4-BE49-F238E27FC236}">
                <a16:creationId xmlns:a16="http://schemas.microsoft.com/office/drawing/2014/main" id="{D6A27E51-C1A6-4AFF-2169-4084A050461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6695565baf_0_53:notes">
            <a:extLst>
              <a:ext uri="{FF2B5EF4-FFF2-40B4-BE49-F238E27FC236}">
                <a16:creationId xmlns:a16="http://schemas.microsoft.com/office/drawing/2014/main" id="{5FF87030-D8DE-FE43-96C9-F7D6794A136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8078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a:extLst>
            <a:ext uri="{FF2B5EF4-FFF2-40B4-BE49-F238E27FC236}">
              <a16:creationId xmlns:a16="http://schemas.microsoft.com/office/drawing/2014/main" id="{03EE9CD0-4F1A-DF7A-BDB1-DBE1E2398CD1}"/>
            </a:ext>
          </a:extLst>
        </p:cNvPr>
        <p:cNvGrpSpPr/>
        <p:nvPr/>
      </p:nvGrpSpPr>
      <p:grpSpPr>
        <a:xfrm>
          <a:off x="0" y="0"/>
          <a:ext cx="0" cy="0"/>
          <a:chOff x="0" y="0"/>
          <a:chExt cx="0" cy="0"/>
        </a:xfrm>
      </p:grpSpPr>
      <p:sp>
        <p:nvSpPr>
          <p:cNvPr id="71" name="Google Shape;71;g36695565baf_0_58:notes">
            <a:extLst>
              <a:ext uri="{FF2B5EF4-FFF2-40B4-BE49-F238E27FC236}">
                <a16:creationId xmlns:a16="http://schemas.microsoft.com/office/drawing/2014/main" id="{30DFBDA3-E8D0-9747-0B83-C17207FB461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6695565baf_0_58:notes">
            <a:extLst>
              <a:ext uri="{FF2B5EF4-FFF2-40B4-BE49-F238E27FC236}">
                <a16:creationId xmlns:a16="http://schemas.microsoft.com/office/drawing/2014/main" id="{77C01F3C-8E92-3B4F-E171-5591FD6F896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209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E487C39F-B83E-E5BC-AB5B-86E560B89E87}"/>
            </a:ext>
          </a:extLst>
        </p:cNvPr>
        <p:cNvGrpSpPr/>
        <p:nvPr/>
      </p:nvGrpSpPr>
      <p:grpSpPr>
        <a:xfrm>
          <a:off x="0" y="0"/>
          <a:ext cx="0" cy="0"/>
          <a:chOff x="0" y="0"/>
          <a:chExt cx="0" cy="0"/>
        </a:xfrm>
      </p:grpSpPr>
      <p:sp>
        <p:nvSpPr>
          <p:cNvPr id="88" name="Google Shape;88;g36695565baf_0_75:notes">
            <a:extLst>
              <a:ext uri="{FF2B5EF4-FFF2-40B4-BE49-F238E27FC236}">
                <a16:creationId xmlns:a16="http://schemas.microsoft.com/office/drawing/2014/main" id="{9330F398-3DA0-C45A-19A4-9AAFE6E76A2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6695565baf_0_75:notes">
            <a:extLst>
              <a:ext uri="{FF2B5EF4-FFF2-40B4-BE49-F238E27FC236}">
                <a16:creationId xmlns:a16="http://schemas.microsoft.com/office/drawing/2014/main" id="{AFC495F2-07A5-4B58-EE4C-14FEF7ACCD5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13997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3941B58D-AE85-182F-92F9-DB61980A5B8C}"/>
            </a:ext>
          </a:extLst>
        </p:cNvPr>
        <p:cNvGrpSpPr/>
        <p:nvPr/>
      </p:nvGrpSpPr>
      <p:grpSpPr>
        <a:xfrm>
          <a:off x="0" y="0"/>
          <a:ext cx="0" cy="0"/>
          <a:chOff x="0" y="0"/>
          <a:chExt cx="0" cy="0"/>
        </a:xfrm>
      </p:grpSpPr>
      <p:sp>
        <p:nvSpPr>
          <p:cNvPr id="88" name="Google Shape;88;g36695565baf_0_75:notes">
            <a:extLst>
              <a:ext uri="{FF2B5EF4-FFF2-40B4-BE49-F238E27FC236}">
                <a16:creationId xmlns:a16="http://schemas.microsoft.com/office/drawing/2014/main" id="{F41658B1-1843-2918-39F6-899C846C292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6695565baf_0_75:notes">
            <a:extLst>
              <a:ext uri="{FF2B5EF4-FFF2-40B4-BE49-F238E27FC236}">
                <a16:creationId xmlns:a16="http://schemas.microsoft.com/office/drawing/2014/main" id="{470C6066-5188-CA96-1D11-8A8C8231072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71983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3998E833-5755-548C-BAC0-EC228D3CA065}"/>
            </a:ext>
          </a:extLst>
        </p:cNvPr>
        <p:cNvGrpSpPr/>
        <p:nvPr/>
      </p:nvGrpSpPr>
      <p:grpSpPr>
        <a:xfrm>
          <a:off x="0" y="0"/>
          <a:ext cx="0" cy="0"/>
          <a:chOff x="0" y="0"/>
          <a:chExt cx="0" cy="0"/>
        </a:xfrm>
      </p:grpSpPr>
      <p:sp>
        <p:nvSpPr>
          <p:cNvPr id="65" name="Google Shape;65;g36695565baf_0_53:notes">
            <a:extLst>
              <a:ext uri="{FF2B5EF4-FFF2-40B4-BE49-F238E27FC236}">
                <a16:creationId xmlns:a16="http://schemas.microsoft.com/office/drawing/2014/main" id="{DF8E3344-9255-7C7E-B4CB-5C97650159E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6695565baf_0_53:notes">
            <a:extLst>
              <a:ext uri="{FF2B5EF4-FFF2-40B4-BE49-F238E27FC236}">
                <a16:creationId xmlns:a16="http://schemas.microsoft.com/office/drawing/2014/main" id="{68B317EE-1DAC-9327-1B50-9C73AB5D9F1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62987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a:extLst>
            <a:ext uri="{FF2B5EF4-FFF2-40B4-BE49-F238E27FC236}">
              <a16:creationId xmlns:a16="http://schemas.microsoft.com/office/drawing/2014/main" id="{D48D3E02-94AE-DE13-E09F-1FF9C0DE430A}"/>
            </a:ext>
          </a:extLst>
        </p:cNvPr>
        <p:cNvGrpSpPr/>
        <p:nvPr/>
      </p:nvGrpSpPr>
      <p:grpSpPr>
        <a:xfrm>
          <a:off x="0" y="0"/>
          <a:ext cx="0" cy="0"/>
          <a:chOff x="0" y="0"/>
          <a:chExt cx="0" cy="0"/>
        </a:xfrm>
      </p:grpSpPr>
      <p:sp>
        <p:nvSpPr>
          <p:cNvPr id="71" name="Google Shape;71;g36695565baf_0_58:notes">
            <a:extLst>
              <a:ext uri="{FF2B5EF4-FFF2-40B4-BE49-F238E27FC236}">
                <a16:creationId xmlns:a16="http://schemas.microsoft.com/office/drawing/2014/main" id="{B5E5D08C-3E1B-429C-2AF8-FC822F8D25B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6695565baf_0_58:notes">
            <a:extLst>
              <a:ext uri="{FF2B5EF4-FFF2-40B4-BE49-F238E27FC236}">
                <a16:creationId xmlns:a16="http://schemas.microsoft.com/office/drawing/2014/main" id="{88807096-A852-B70E-EA9D-96F007A8A0C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66342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0596839B-2207-E6AA-8092-27665B4D9088}"/>
            </a:ext>
          </a:extLst>
        </p:cNvPr>
        <p:cNvGrpSpPr/>
        <p:nvPr/>
      </p:nvGrpSpPr>
      <p:grpSpPr>
        <a:xfrm>
          <a:off x="0" y="0"/>
          <a:ext cx="0" cy="0"/>
          <a:chOff x="0" y="0"/>
          <a:chExt cx="0" cy="0"/>
        </a:xfrm>
      </p:grpSpPr>
      <p:sp>
        <p:nvSpPr>
          <p:cNvPr id="88" name="Google Shape;88;g36695565baf_0_75:notes">
            <a:extLst>
              <a:ext uri="{FF2B5EF4-FFF2-40B4-BE49-F238E27FC236}">
                <a16:creationId xmlns:a16="http://schemas.microsoft.com/office/drawing/2014/main" id="{D8492FB8-4B4C-B5DE-F1F1-49AFD26EC87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6695565baf_0_75:notes">
            <a:extLst>
              <a:ext uri="{FF2B5EF4-FFF2-40B4-BE49-F238E27FC236}">
                <a16:creationId xmlns:a16="http://schemas.microsoft.com/office/drawing/2014/main" id="{FCE882F2-0074-1932-F71A-B4BD8D198A4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32147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06495BDC-0268-5E0A-D431-AAE64F67F07A}"/>
            </a:ext>
          </a:extLst>
        </p:cNvPr>
        <p:cNvGrpSpPr/>
        <p:nvPr/>
      </p:nvGrpSpPr>
      <p:grpSpPr>
        <a:xfrm>
          <a:off x="0" y="0"/>
          <a:ext cx="0" cy="0"/>
          <a:chOff x="0" y="0"/>
          <a:chExt cx="0" cy="0"/>
        </a:xfrm>
      </p:grpSpPr>
      <p:sp>
        <p:nvSpPr>
          <p:cNvPr id="65" name="Google Shape;65;g36695565baf_0_53:notes">
            <a:extLst>
              <a:ext uri="{FF2B5EF4-FFF2-40B4-BE49-F238E27FC236}">
                <a16:creationId xmlns:a16="http://schemas.microsoft.com/office/drawing/2014/main" id="{002064B7-2916-8944-3FAB-83E4073B997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6695565baf_0_53:notes">
            <a:extLst>
              <a:ext uri="{FF2B5EF4-FFF2-40B4-BE49-F238E27FC236}">
                <a16:creationId xmlns:a16="http://schemas.microsoft.com/office/drawing/2014/main" id="{AA15AB5E-8C13-6AD6-2E37-0DFC4A0F5CB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27224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2B48D066-CA13-4260-EFF0-4DB6FEFB8780}"/>
            </a:ext>
          </a:extLst>
        </p:cNvPr>
        <p:cNvGrpSpPr/>
        <p:nvPr/>
      </p:nvGrpSpPr>
      <p:grpSpPr>
        <a:xfrm>
          <a:off x="0" y="0"/>
          <a:ext cx="0" cy="0"/>
          <a:chOff x="0" y="0"/>
          <a:chExt cx="0" cy="0"/>
        </a:xfrm>
      </p:grpSpPr>
      <p:sp>
        <p:nvSpPr>
          <p:cNvPr id="65" name="Google Shape;65;g36695565baf_0_53:notes">
            <a:extLst>
              <a:ext uri="{FF2B5EF4-FFF2-40B4-BE49-F238E27FC236}">
                <a16:creationId xmlns:a16="http://schemas.microsoft.com/office/drawing/2014/main" id="{BEA3EC44-7663-E422-C9FF-A4690952161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6695565baf_0_53:notes">
            <a:extLst>
              <a:ext uri="{FF2B5EF4-FFF2-40B4-BE49-F238E27FC236}">
                <a16:creationId xmlns:a16="http://schemas.microsoft.com/office/drawing/2014/main" id="{66567178-3BA2-9F7A-A047-2136423D820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34893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The Wellbeing of Women team then convened a co-design workshop, inviting women with personal experience of menstrual health conditions, GPs, </a:t>
            </a:r>
            <a:r>
              <a:rPr lang="en-US" sz="1100" b="0" i="0" u="none" strike="noStrike" cap="none" dirty="0" err="1">
                <a:solidFill>
                  <a:srgbClr val="000000"/>
                </a:solidFill>
                <a:effectLst/>
                <a:latin typeface="Arial"/>
                <a:ea typeface="Arial"/>
                <a:cs typeface="Arial"/>
                <a:sym typeface="Arial"/>
              </a:rPr>
              <a:t>gynaecologists</a:t>
            </a:r>
            <a:r>
              <a:rPr lang="en-US" sz="1100" b="0" i="0" u="none" strike="noStrike" cap="none" dirty="0">
                <a:solidFill>
                  <a:srgbClr val="000000"/>
                </a:solidFill>
                <a:effectLst/>
                <a:latin typeface="Arial"/>
                <a:ea typeface="Arial"/>
                <a:cs typeface="Arial"/>
                <a:sym typeface="Arial"/>
              </a:rPr>
              <a:t> and menstrual health researchers.</a:t>
            </a:r>
          </a:p>
          <a:p>
            <a:r>
              <a:rPr lang="en-US" sz="1100" b="0" i="0" u="none" strike="noStrike" cap="none" dirty="0">
                <a:solidFill>
                  <a:srgbClr val="000000"/>
                </a:solidFill>
                <a:effectLst/>
                <a:latin typeface="Arial"/>
                <a:ea typeface="Arial"/>
                <a:cs typeface="Arial"/>
                <a:sym typeface="Arial"/>
              </a:rPr>
              <a:t>In the workshop we gathered needs from all parties, deeply discussing what would be helpful, what would make women feel heard, what information was essential to GPs to streamline their subsequent conversations with patients, and what advice should be given – to inform accurately, without alarming women. This allowed us to capture a broad range of ideas. </a:t>
            </a:r>
            <a:r>
              <a:rPr lang="en-US" dirty="0"/>
              <a:t>First we set the scene, sharing the insights from the campaign research, strategy and objectives – highlighting the problems surrounding menstrual health that all participants were well aware of. </a:t>
            </a:r>
            <a:endParaRPr lang="en-GB" dirty="0"/>
          </a:p>
        </p:txBody>
      </p:sp>
    </p:spTree>
    <p:extLst>
      <p:ext uri="{BB962C8B-B14F-4D97-AF65-F5344CB8AC3E}">
        <p14:creationId xmlns:p14="http://schemas.microsoft.com/office/powerpoint/2010/main" val="22328947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Then we shared…</a:t>
            </a:r>
            <a:endParaRPr lang="en-GB" dirty="0"/>
          </a:p>
        </p:txBody>
      </p:sp>
    </p:spTree>
    <p:extLst>
      <p:ext uri="{BB962C8B-B14F-4D97-AF65-F5344CB8AC3E}">
        <p14:creationId xmlns:p14="http://schemas.microsoft.com/office/powerpoint/2010/main" val="10844167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was the NHS web pages, other charity web pages, and NHS ‘decision maker’ tools – which were usually PDFs like this one – Making a decision about managing heavy periods. </a:t>
            </a:r>
            <a:endParaRPr lang="en-GB" dirty="0"/>
          </a:p>
        </p:txBody>
      </p:sp>
    </p:spTree>
    <p:extLst>
      <p:ext uri="{BB962C8B-B14F-4D97-AF65-F5344CB8AC3E}">
        <p14:creationId xmlns:p14="http://schemas.microsoft.com/office/powerpoint/2010/main" val="26446888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Simple, short and straightforward language</a:t>
            </a:r>
            <a:endParaRPr lang="en-GB" dirty="0"/>
          </a:p>
        </p:txBody>
      </p:sp>
    </p:spTree>
    <p:extLst>
      <p:ext uri="{BB962C8B-B14F-4D97-AF65-F5344CB8AC3E}">
        <p14:creationId xmlns:p14="http://schemas.microsoft.com/office/powerpoint/2010/main" val="2239312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63516A53-0DED-922C-17FF-4FAACE9FE12C}"/>
            </a:ext>
          </a:extLst>
        </p:cNvPr>
        <p:cNvGrpSpPr/>
        <p:nvPr/>
      </p:nvGrpSpPr>
      <p:grpSpPr>
        <a:xfrm>
          <a:off x="0" y="0"/>
          <a:ext cx="0" cy="0"/>
          <a:chOff x="0" y="0"/>
          <a:chExt cx="0" cy="0"/>
        </a:xfrm>
      </p:grpSpPr>
      <p:sp>
        <p:nvSpPr>
          <p:cNvPr id="88" name="Google Shape;88;g36695565baf_0_75:notes">
            <a:extLst>
              <a:ext uri="{FF2B5EF4-FFF2-40B4-BE49-F238E27FC236}">
                <a16:creationId xmlns:a16="http://schemas.microsoft.com/office/drawing/2014/main" id="{7923032F-B4CB-68A1-5484-309598C06B7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6695565baf_0_75:notes">
            <a:extLst>
              <a:ext uri="{FF2B5EF4-FFF2-40B4-BE49-F238E27FC236}">
                <a16:creationId xmlns:a16="http://schemas.microsoft.com/office/drawing/2014/main" id="{0E4822D8-A463-64F9-85F2-FE9FDA5F1C6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Led by women’s voices – that’s key - </a:t>
            </a:r>
            <a:endParaRPr dirty="0"/>
          </a:p>
        </p:txBody>
      </p:sp>
    </p:spTree>
    <p:extLst>
      <p:ext uri="{BB962C8B-B14F-4D97-AF65-F5344CB8AC3E}">
        <p14:creationId xmlns:p14="http://schemas.microsoft.com/office/powerpoint/2010/main" val="13437433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Daye symptom checker – too complex, long and detailed.</a:t>
            </a:r>
          </a:p>
          <a:p>
            <a:r>
              <a:rPr lang="en-US" dirty="0"/>
              <a:t>For profit, private health checks advised as the next step.</a:t>
            </a:r>
            <a:endParaRPr lang="en-GB" dirty="0"/>
          </a:p>
        </p:txBody>
      </p:sp>
    </p:spTree>
    <p:extLst>
      <p:ext uri="{BB962C8B-B14F-4D97-AF65-F5344CB8AC3E}">
        <p14:creationId xmlns:p14="http://schemas.microsoft.com/office/powerpoint/2010/main" val="34196118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Pay to view full report.</a:t>
            </a:r>
            <a:endParaRPr lang="en-GB" dirty="0"/>
          </a:p>
        </p:txBody>
      </p:sp>
    </p:spTree>
    <p:extLst>
      <p:ext uri="{BB962C8B-B14F-4D97-AF65-F5344CB8AC3E}">
        <p14:creationId xmlns:p14="http://schemas.microsoft.com/office/powerpoint/2010/main" val="37898459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6F5DF233-5828-99CC-48B5-6D1D5D422260}"/>
            </a:ext>
          </a:extLst>
        </p:cNvPr>
        <p:cNvGrpSpPr/>
        <p:nvPr/>
      </p:nvGrpSpPr>
      <p:grpSpPr>
        <a:xfrm>
          <a:off x="0" y="0"/>
          <a:ext cx="0" cy="0"/>
          <a:chOff x="0" y="0"/>
          <a:chExt cx="0" cy="0"/>
        </a:xfrm>
      </p:grpSpPr>
      <p:sp>
        <p:nvSpPr>
          <p:cNvPr id="117" name="Google Shape;117;g36695565baf_0_102:notes">
            <a:extLst>
              <a:ext uri="{FF2B5EF4-FFF2-40B4-BE49-F238E27FC236}">
                <a16:creationId xmlns:a16="http://schemas.microsoft.com/office/drawing/2014/main" id="{375D0D81-1521-0D76-9AB7-84299576D48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6695565baf_0_102:notes">
            <a:extLst>
              <a:ext uri="{FF2B5EF4-FFF2-40B4-BE49-F238E27FC236}">
                <a16:creationId xmlns:a16="http://schemas.microsoft.com/office/drawing/2014/main" id="{B9FB88F6-7E86-FE3D-D6DE-5B8BEC0615A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74777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42791405-9A56-ED6E-F30D-D8B67B0823B5}"/>
            </a:ext>
          </a:extLst>
        </p:cNvPr>
        <p:cNvGrpSpPr/>
        <p:nvPr/>
      </p:nvGrpSpPr>
      <p:grpSpPr>
        <a:xfrm>
          <a:off x="0" y="0"/>
          <a:ext cx="0" cy="0"/>
          <a:chOff x="0" y="0"/>
          <a:chExt cx="0" cy="0"/>
        </a:xfrm>
      </p:grpSpPr>
      <p:sp>
        <p:nvSpPr>
          <p:cNvPr id="117" name="Google Shape;117;g36695565baf_0_102:notes">
            <a:extLst>
              <a:ext uri="{FF2B5EF4-FFF2-40B4-BE49-F238E27FC236}">
                <a16:creationId xmlns:a16="http://schemas.microsoft.com/office/drawing/2014/main" id="{4C8416EA-8786-44DD-D90A-DE3E4DBDF0B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6695565baf_0_102:notes">
            <a:extLst>
              <a:ext uri="{FF2B5EF4-FFF2-40B4-BE49-F238E27FC236}">
                <a16:creationId xmlns:a16="http://schemas.microsoft.com/office/drawing/2014/main" id="{814A0144-5631-9105-D6FA-C5D8EF53E61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6746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DFFB3639-660F-373C-B5BF-3216E5CD8521}"/>
            </a:ext>
          </a:extLst>
        </p:cNvPr>
        <p:cNvGrpSpPr/>
        <p:nvPr/>
      </p:nvGrpSpPr>
      <p:grpSpPr>
        <a:xfrm>
          <a:off x="0" y="0"/>
          <a:ext cx="0" cy="0"/>
          <a:chOff x="0" y="0"/>
          <a:chExt cx="0" cy="0"/>
        </a:xfrm>
      </p:grpSpPr>
      <p:sp>
        <p:nvSpPr>
          <p:cNvPr id="117" name="Google Shape;117;g36695565baf_0_102:notes">
            <a:extLst>
              <a:ext uri="{FF2B5EF4-FFF2-40B4-BE49-F238E27FC236}">
                <a16:creationId xmlns:a16="http://schemas.microsoft.com/office/drawing/2014/main" id="{9803BC69-46CC-84AE-FBE1-52181F394BE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6695565baf_0_102:notes">
            <a:extLst>
              <a:ext uri="{FF2B5EF4-FFF2-40B4-BE49-F238E27FC236}">
                <a16:creationId xmlns:a16="http://schemas.microsoft.com/office/drawing/2014/main" id="{A453C9E3-C1A5-D773-8691-B8928E6A6E5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91473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EDD6AD06-0C12-404E-6EA3-A08797ED60B9}"/>
            </a:ext>
          </a:extLst>
        </p:cNvPr>
        <p:cNvGrpSpPr/>
        <p:nvPr/>
      </p:nvGrpSpPr>
      <p:grpSpPr>
        <a:xfrm>
          <a:off x="0" y="0"/>
          <a:ext cx="0" cy="0"/>
          <a:chOff x="0" y="0"/>
          <a:chExt cx="0" cy="0"/>
        </a:xfrm>
      </p:grpSpPr>
      <p:sp>
        <p:nvSpPr>
          <p:cNvPr id="117" name="Google Shape;117;g36695565baf_0_102:notes">
            <a:extLst>
              <a:ext uri="{FF2B5EF4-FFF2-40B4-BE49-F238E27FC236}">
                <a16:creationId xmlns:a16="http://schemas.microsoft.com/office/drawing/2014/main" id="{0D18BFF7-55A5-0585-143C-143907E53FC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6695565baf_0_102:notes">
            <a:extLst>
              <a:ext uri="{FF2B5EF4-FFF2-40B4-BE49-F238E27FC236}">
                <a16:creationId xmlns:a16="http://schemas.microsoft.com/office/drawing/2014/main" id="{F4DD8D64-CA0F-4F77-2F64-F5DD7D58BC7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55950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6695565baf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6695565baf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a:extLst>
            <a:ext uri="{FF2B5EF4-FFF2-40B4-BE49-F238E27FC236}">
              <a16:creationId xmlns:a16="http://schemas.microsoft.com/office/drawing/2014/main" id="{B5417B6E-DC50-22DC-1CC3-A6400B2004BE}"/>
            </a:ext>
          </a:extLst>
        </p:cNvPr>
        <p:cNvGrpSpPr/>
        <p:nvPr/>
      </p:nvGrpSpPr>
      <p:grpSpPr>
        <a:xfrm>
          <a:off x="0" y="0"/>
          <a:ext cx="0" cy="0"/>
          <a:chOff x="0" y="0"/>
          <a:chExt cx="0" cy="0"/>
        </a:xfrm>
      </p:grpSpPr>
      <p:sp>
        <p:nvSpPr>
          <p:cNvPr id="71" name="Google Shape;71;g36695565baf_0_58:notes">
            <a:extLst>
              <a:ext uri="{FF2B5EF4-FFF2-40B4-BE49-F238E27FC236}">
                <a16:creationId xmlns:a16="http://schemas.microsoft.com/office/drawing/2014/main" id="{D560065F-7EA3-5AB4-808D-AC835DAF1A6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6695565baf_0_58:notes">
            <a:extLst>
              <a:ext uri="{FF2B5EF4-FFF2-40B4-BE49-F238E27FC236}">
                <a16:creationId xmlns:a16="http://schemas.microsoft.com/office/drawing/2014/main" id="{EFBBEEF5-E536-0781-D6A6-D0A3D2A17C2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6471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a:extLst>
            <a:ext uri="{FF2B5EF4-FFF2-40B4-BE49-F238E27FC236}">
              <a16:creationId xmlns:a16="http://schemas.microsoft.com/office/drawing/2014/main" id="{C34BF6FA-C36E-9340-F986-6E0E86EDC0ED}"/>
            </a:ext>
          </a:extLst>
        </p:cNvPr>
        <p:cNvGrpSpPr/>
        <p:nvPr/>
      </p:nvGrpSpPr>
      <p:grpSpPr>
        <a:xfrm>
          <a:off x="0" y="0"/>
          <a:ext cx="0" cy="0"/>
          <a:chOff x="0" y="0"/>
          <a:chExt cx="0" cy="0"/>
        </a:xfrm>
      </p:grpSpPr>
      <p:sp>
        <p:nvSpPr>
          <p:cNvPr id="83" name="Google Shape;83;g36695565baf_0_69:notes">
            <a:extLst>
              <a:ext uri="{FF2B5EF4-FFF2-40B4-BE49-F238E27FC236}">
                <a16:creationId xmlns:a16="http://schemas.microsoft.com/office/drawing/2014/main" id="{2CC9D348-E39F-2C24-0AC6-E5018540B7A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6695565baf_0_69:notes">
            <a:extLst>
              <a:ext uri="{FF2B5EF4-FFF2-40B4-BE49-F238E27FC236}">
                <a16:creationId xmlns:a16="http://schemas.microsoft.com/office/drawing/2014/main" id="{8B2B509D-ACFB-FF57-B1EC-E79EACE3F3B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4093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Societal issues example – long gynae waiting lists, short GP appointments, equalities - barriers to under-represented groups</a:t>
            </a:r>
            <a:endParaRPr lang="en-GB" dirty="0"/>
          </a:p>
        </p:txBody>
      </p:sp>
    </p:spTree>
    <p:extLst>
      <p:ext uri="{BB962C8B-B14F-4D97-AF65-F5344CB8AC3E}">
        <p14:creationId xmlns:p14="http://schemas.microsoft.com/office/powerpoint/2010/main" val="3441351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a:extLst>
            <a:ext uri="{FF2B5EF4-FFF2-40B4-BE49-F238E27FC236}">
              <a16:creationId xmlns:a16="http://schemas.microsoft.com/office/drawing/2014/main" id="{F0F549EB-4D99-96D1-B90C-F6CF3D964E7D}"/>
            </a:ext>
          </a:extLst>
        </p:cNvPr>
        <p:cNvGrpSpPr/>
        <p:nvPr/>
      </p:nvGrpSpPr>
      <p:grpSpPr>
        <a:xfrm>
          <a:off x="0" y="0"/>
          <a:ext cx="0" cy="0"/>
          <a:chOff x="0" y="0"/>
          <a:chExt cx="0" cy="0"/>
        </a:xfrm>
      </p:grpSpPr>
      <p:sp>
        <p:nvSpPr>
          <p:cNvPr id="71" name="Google Shape;71;g36695565baf_0_58:notes">
            <a:extLst>
              <a:ext uri="{FF2B5EF4-FFF2-40B4-BE49-F238E27FC236}">
                <a16:creationId xmlns:a16="http://schemas.microsoft.com/office/drawing/2014/main" id="{D028C8A8-4B60-5757-E7D5-2DB4EC36B50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6695565baf_0_58:notes">
            <a:extLst>
              <a:ext uri="{FF2B5EF4-FFF2-40B4-BE49-F238E27FC236}">
                <a16:creationId xmlns:a16="http://schemas.microsoft.com/office/drawing/2014/main" id="{199D7F7B-FCF9-97FF-79AA-93DA4C15DBE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5908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6695565baf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6695565ba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10800000">
            <a:off x="4226100" y="2933550"/>
            <a:ext cx="691800" cy="3885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5" y="0"/>
            <a:ext cx="9144000" cy="3124200"/>
          </a:xfrm>
          <a:prstGeom prst="rect">
            <a:avLst/>
          </a:prstGeom>
          <a:solidFill>
            <a:srgbClr val="FF42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6000"/>
              <a:buNone/>
              <a:defRPr sz="60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endParaRPr/>
          </a:p>
        </p:txBody>
      </p:sp>
      <p:sp>
        <p:nvSpPr>
          <p:cNvPr id="13" name="Google Shape;13;p2"/>
          <p:cNvSpPr txBox="1">
            <a:spLocks noGrp="1"/>
          </p:cNvSpPr>
          <p:nvPr>
            <p:ph type="subTitle" idx="1"/>
          </p:nvPr>
        </p:nvSpPr>
        <p:spPr>
          <a:xfrm>
            <a:off x="411175" y="3398250"/>
            <a:ext cx="8282400" cy="1260600"/>
          </a:xfrm>
          <a:prstGeom prst="rect">
            <a:avLst/>
          </a:prstGeom>
        </p:spPr>
        <p:txBody>
          <a:bodyPr spcFirstLastPara="1" wrap="square" lIns="91425" tIns="91425" rIns="91425" bIns="91425" anchor="ctr" anchorCtr="0">
            <a:normAutofit/>
          </a:bodyPr>
          <a:lstStyle>
            <a:lvl1pPr lvl="0" algn="ctr">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3600"/>
              <a:buFont typeface="Oswald"/>
              <a:buNone/>
              <a:defRPr sz="3600">
                <a:latin typeface="Oswald"/>
                <a:ea typeface="Oswald"/>
                <a:cs typeface="Oswald"/>
                <a:sym typeface="Oswald"/>
              </a:defRPr>
            </a:lvl2pPr>
            <a:lvl3pPr lvl="2" algn="ctr">
              <a:lnSpc>
                <a:spcPct val="100000"/>
              </a:lnSpc>
              <a:spcBef>
                <a:spcPts val="0"/>
              </a:spcBef>
              <a:spcAft>
                <a:spcPts val="0"/>
              </a:spcAft>
              <a:buSzPts val="3600"/>
              <a:buFont typeface="Oswald"/>
              <a:buNone/>
              <a:defRPr sz="3600">
                <a:latin typeface="Oswald"/>
                <a:ea typeface="Oswald"/>
                <a:cs typeface="Oswald"/>
                <a:sym typeface="Oswald"/>
              </a:defRPr>
            </a:lvl3pPr>
            <a:lvl4pPr lvl="3" algn="ctr">
              <a:lnSpc>
                <a:spcPct val="100000"/>
              </a:lnSpc>
              <a:spcBef>
                <a:spcPts val="0"/>
              </a:spcBef>
              <a:spcAft>
                <a:spcPts val="0"/>
              </a:spcAft>
              <a:buSzPts val="3600"/>
              <a:buFont typeface="Oswald"/>
              <a:buNone/>
              <a:defRPr sz="3600">
                <a:latin typeface="Oswald"/>
                <a:ea typeface="Oswald"/>
                <a:cs typeface="Oswald"/>
                <a:sym typeface="Oswald"/>
              </a:defRPr>
            </a:lvl4pPr>
            <a:lvl5pPr lvl="4" algn="ctr">
              <a:lnSpc>
                <a:spcPct val="100000"/>
              </a:lnSpc>
              <a:spcBef>
                <a:spcPts val="0"/>
              </a:spcBef>
              <a:spcAft>
                <a:spcPts val="0"/>
              </a:spcAft>
              <a:buSzPts val="3600"/>
              <a:buFont typeface="Oswald"/>
              <a:buNone/>
              <a:defRPr sz="3600">
                <a:latin typeface="Oswald"/>
                <a:ea typeface="Oswald"/>
                <a:cs typeface="Oswald"/>
                <a:sym typeface="Oswald"/>
              </a:defRPr>
            </a:lvl5pPr>
            <a:lvl6pPr lvl="5" algn="ctr">
              <a:lnSpc>
                <a:spcPct val="100000"/>
              </a:lnSpc>
              <a:spcBef>
                <a:spcPts val="0"/>
              </a:spcBef>
              <a:spcAft>
                <a:spcPts val="0"/>
              </a:spcAft>
              <a:buSzPts val="3600"/>
              <a:buFont typeface="Oswald"/>
              <a:buNone/>
              <a:defRPr sz="3600">
                <a:latin typeface="Oswald"/>
                <a:ea typeface="Oswald"/>
                <a:cs typeface="Oswald"/>
                <a:sym typeface="Oswald"/>
              </a:defRPr>
            </a:lvl6pPr>
            <a:lvl7pPr lvl="6" algn="ctr">
              <a:lnSpc>
                <a:spcPct val="100000"/>
              </a:lnSpc>
              <a:spcBef>
                <a:spcPts val="0"/>
              </a:spcBef>
              <a:spcAft>
                <a:spcPts val="0"/>
              </a:spcAft>
              <a:buSzPts val="3600"/>
              <a:buFont typeface="Oswald"/>
              <a:buNone/>
              <a:defRPr sz="3600">
                <a:latin typeface="Oswald"/>
                <a:ea typeface="Oswald"/>
                <a:cs typeface="Oswald"/>
                <a:sym typeface="Oswald"/>
              </a:defRPr>
            </a:lvl7pPr>
            <a:lvl8pPr lvl="7" algn="ctr">
              <a:lnSpc>
                <a:spcPct val="100000"/>
              </a:lnSpc>
              <a:spcBef>
                <a:spcPts val="0"/>
              </a:spcBef>
              <a:spcAft>
                <a:spcPts val="0"/>
              </a:spcAft>
              <a:buSzPts val="3600"/>
              <a:buFont typeface="Oswald"/>
              <a:buNone/>
              <a:defRPr sz="3600">
                <a:latin typeface="Oswald"/>
                <a:ea typeface="Oswald"/>
                <a:cs typeface="Oswald"/>
                <a:sym typeface="Oswald"/>
              </a:defRPr>
            </a:lvl8pPr>
            <a:lvl9pPr lvl="8" algn="ctr">
              <a:lnSpc>
                <a:spcPct val="100000"/>
              </a:lnSpc>
              <a:spcBef>
                <a:spcPts val="0"/>
              </a:spcBef>
              <a:spcAft>
                <a:spcPts val="0"/>
              </a:spcAft>
              <a:buSzPts val="3600"/>
              <a:buFont typeface="Oswald"/>
              <a:buNone/>
              <a:defRPr sz="3600">
                <a:latin typeface="Oswald"/>
                <a:ea typeface="Oswald"/>
                <a:cs typeface="Oswald"/>
                <a:sym typeface="Oswald"/>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a:off x="0" y="1567350"/>
            <a:ext cx="9144000" cy="2008800"/>
          </a:xfrm>
          <a:prstGeom prst="rect">
            <a:avLst/>
          </a:prstGeom>
          <a:solidFill>
            <a:srgbClr val="FF42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430800" y="1889700"/>
            <a:ext cx="8282400" cy="15165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cxnSp>
        <p:nvCxnSpPr>
          <p:cNvPr id="20" name="Google Shape;20;p4"/>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1" name="Google Shape;21;p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cxnSp>
        <p:nvCxnSpPr>
          <p:cNvPr id="25" name="Google Shape;25;p5"/>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6" name="Google Shape;26;p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7" name="Google Shape;27;p5"/>
          <p:cNvSpPr txBox="1">
            <a:spLocks noGrp="1"/>
          </p:cNvSpPr>
          <p:nvPr>
            <p:ph type="body" idx="1"/>
          </p:nvPr>
        </p:nvSpPr>
        <p:spPr>
          <a:xfrm>
            <a:off x="311700" y="1468825"/>
            <a:ext cx="3999900" cy="3099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body" idx="2"/>
          </p:nvPr>
        </p:nvSpPr>
        <p:spPr>
          <a:xfrm>
            <a:off x="4832400" y="1468825"/>
            <a:ext cx="3999900" cy="3099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cxnSp>
        <p:nvCxnSpPr>
          <p:cNvPr id="34" name="Google Shape;34;p7"/>
          <p:cNvCxnSpPr/>
          <p:nvPr/>
        </p:nvCxnSpPr>
        <p:spPr>
          <a:xfrm>
            <a:off x="418675" y="1457787"/>
            <a:ext cx="614100" cy="0"/>
          </a:xfrm>
          <a:prstGeom prst="straightConnector1">
            <a:avLst/>
          </a:prstGeom>
          <a:noFill/>
          <a:ln w="19050" cap="flat" cmpd="sng">
            <a:solidFill>
              <a:schemeClr val="dk2"/>
            </a:solidFill>
            <a:prstDash val="lgDash"/>
            <a:round/>
            <a:headEnd type="none" w="sm" len="sm"/>
            <a:tailEnd type="none" w="sm" len="sm"/>
          </a:ln>
        </p:spPr>
      </p:cxnSp>
      <p:sp>
        <p:nvSpPr>
          <p:cNvPr id="35" name="Google Shape;35;p7"/>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 name="Google Shape;36;p7"/>
          <p:cNvSpPr txBox="1">
            <a:spLocks noGrp="1"/>
          </p:cNvSpPr>
          <p:nvPr>
            <p:ph type="body" idx="1"/>
          </p:nvPr>
        </p:nvSpPr>
        <p:spPr>
          <a:xfrm>
            <a:off x="311700" y="1618204"/>
            <a:ext cx="2808000" cy="29508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7" name="Google Shape;37;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31E9AC"/>
        </a:solidFill>
        <a:effectLst/>
      </p:bgPr>
    </p:bg>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490250" y="528900"/>
            <a:ext cx="5678100" cy="4085700"/>
          </a:xfrm>
          <a:prstGeom prst="rect">
            <a:avLst/>
          </a:prstGeom>
        </p:spPr>
        <p:txBody>
          <a:bodyPr spcFirstLastPara="1" wrap="square" lIns="91425" tIns="91425" rIns="91425" bIns="91425" anchor="ctr" anchorCtr="0">
            <a:normAutofit/>
          </a:bodyPr>
          <a:lstStyle>
            <a:lvl1pPr lvl="0">
              <a:spcBef>
                <a:spcPts val="0"/>
              </a:spcBef>
              <a:spcAft>
                <a:spcPts val="0"/>
              </a:spcAft>
              <a:buSzPts val="5400"/>
              <a:buNone/>
              <a:defRPr sz="5400"/>
            </a:lvl1pPr>
            <a:lvl2pPr lvl="1">
              <a:spcBef>
                <a:spcPts val="0"/>
              </a:spcBef>
              <a:spcAft>
                <a:spcPts val="0"/>
              </a:spcAft>
              <a:buClr>
                <a:schemeClr val="lt1"/>
              </a:buClr>
              <a:buSzPts val="5400"/>
              <a:buNone/>
              <a:defRPr sz="5400">
                <a:solidFill>
                  <a:schemeClr val="lt1"/>
                </a:solidFill>
              </a:defRPr>
            </a:lvl2pPr>
            <a:lvl3pPr lvl="2">
              <a:spcBef>
                <a:spcPts val="0"/>
              </a:spcBef>
              <a:spcAft>
                <a:spcPts val="0"/>
              </a:spcAft>
              <a:buClr>
                <a:schemeClr val="lt1"/>
              </a:buClr>
              <a:buSzPts val="5400"/>
              <a:buNone/>
              <a:defRPr sz="5400">
                <a:solidFill>
                  <a:schemeClr val="lt1"/>
                </a:solidFill>
              </a:defRPr>
            </a:lvl3pPr>
            <a:lvl4pPr lvl="3">
              <a:spcBef>
                <a:spcPts val="0"/>
              </a:spcBef>
              <a:spcAft>
                <a:spcPts val="0"/>
              </a:spcAft>
              <a:buClr>
                <a:schemeClr val="lt1"/>
              </a:buClr>
              <a:buSzPts val="5400"/>
              <a:buNone/>
              <a:defRPr sz="5400">
                <a:solidFill>
                  <a:schemeClr val="lt1"/>
                </a:solidFill>
              </a:defRPr>
            </a:lvl4pPr>
            <a:lvl5pPr lvl="4">
              <a:spcBef>
                <a:spcPts val="0"/>
              </a:spcBef>
              <a:spcAft>
                <a:spcPts val="0"/>
              </a:spcAft>
              <a:buClr>
                <a:schemeClr val="lt1"/>
              </a:buClr>
              <a:buSzPts val="5400"/>
              <a:buNone/>
              <a:defRPr sz="5400">
                <a:solidFill>
                  <a:schemeClr val="lt1"/>
                </a:solidFill>
              </a:defRPr>
            </a:lvl5pPr>
            <a:lvl6pPr lvl="5">
              <a:spcBef>
                <a:spcPts val="0"/>
              </a:spcBef>
              <a:spcAft>
                <a:spcPts val="0"/>
              </a:spcAft>
              <a:buClr>
                <a:schemeClr val="lt1"/>
              </a:buClr>
              <a:buSzPts val="5400"/>
              <a:buNone/>
              <a:defRPr sz="5400">
                <a:solidFill>
                  <a:schemeClr val="lt1"/>
                </a:solidFill>
              </a:defRPr>
            </a:lvl6pPr>
            <a:lvl7pPr lvl="6">
              <a:spcBef>
                <a:spcPts val="0"/>
              </a:spcBef>
              <a:spcAft>
                <a:spcPts val="0"/>
              </a:spcAft>
              <a:buClr>
                <a:schemeClr val="lt1"/>
              </a:buClr>
              <a:buSzPts val="5400"/>
              <a:buNone/>
              <a:defRPr sz="5400">
                <a:solidFill>
                  <a:schemeClr val="lt1"/>
                </a:solidFill>
              </a:defRPr>
            </a:lvl7pPr>
            <a:lvl8pPr lvl="7">
              <a:spcBef>
                <a:spcPts val="0"/>
              </a:spcBef>
              <a:spcAft>
                <a:spcPts val="0"/>
              </a:spcAft>
              <a:buClr>
                <a:schemeClr val="lt1"/>
              </a:buClr>
              <a:buSzPts val="5400"/>
              <a:buNone/>
              <a:defRPr sz="5400">
                <a:solidFill>
                  <a:schemeClr val="lt1"/>
                </a:solidFill>
              </a:defRPr>
            </a:lvl8pPr>
            <a:lvl9pPr lvl="8">
              <a:spcBef>
                <a:spcPts val="0"/>
              </a:spcBef>
              <a:spcAft>
                <a:spcPts val="0"/>
              </a:spcAft>
              <a:buClr>
                <a:schemeClr val="lt1"/>
              </a:buClr>
              <a:buSzPts val="5400"/>
              <a:buNone/>
              <a:defRPr sz="5400">
                <a:solidFill>
                  <a:schemeClr val="lt1"/>
                </a:solidFill>
              </a:defRPr>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cxnSp>
        <p:nvCxnSpPr>
          <p:cNvPr id="52" name="Google Shape;52;p11"/>
          <p:cNvCxnSpPr/>
          <p:nvPr/>
        </p:nvCxnSpPr>
        <p:spPr>
          <a:xfrm>
            <a:off x="413275" y="2988275"/>
            <a:ext cx="910500" cy="0"/>
          </a:xfrm>
          <a:prstGeom prst="straightConnector1">
            <a:avLst/>
          </a:prstGeom>
          <a:noFill/>
          <a:ln w="28575" cap="flat" cmpd="sng">
            <a:solidFill>
              <a:schemeClr val="dk1"/>
            </a:solidFill>
            <a:prstDash val="lgDash"/>
            <a:round/>
            <a:headEnd type="none" w="sm" len="sm"/>
            <a:tailEnd type="none" w="sm" len="sm"/>
          </a:ln>
        </p:spPr>
      </p:cxnSp>
      <p:sp>
        <p:nvSpPr>
          <p:cNvPr id="53" name="Google Shape;53;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spcBef>
                <a:spcPts val="0"/>
              </a:spcBef>
              <a:spcAft>
                <a:spcPts val="0"/>
              </a:spcAft>
              <a:buSzPts val="12000"/>
              <a:buNone/>
              <a:defRPr sz="120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54" name="Google Shape;54;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dern-writer">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72500"/>
            <a:ext cx="8520600" cy="7335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468825"/>
            <a:ext cx="8520600" cy="30999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Source Code Pro"/>
                <a:ea typeface="Source Code Pro"/>
                <a:cs typeface="Source Code Pro"/>
                <a:sym typeface="Source Code Pro"/>
              </a:defRPr>
            </a:lvl1pPr>
            <a:lvl2pPr lvl="1" algn="r">
              <a:buNone/>
              <a:defRPr sz="1000">
                <a:solidFill>
                  <a:schemeClr val="dk2"/>
                </a:solidFill>
                <a:latin typeface="Source Code Pro"/>
                <a:ea typeface="Source Code Pro"/>
                <a:cs typeface="Source Code Pro"/>
                <a:sym typeface="Source Code Pro"/>
              </a:defRPr>
            </a:lvl2pPr>
            <a:lvl3pPr lvl="2" algn="r">
              <a:buNone/>
              <a:defRPr sz="1000">
                <a:solidFill>
                  <a:schemeClr val="dk2"/>
                </a:solidFill>
                <a:latin typeface="Source Code Pro"/>
                <a:ea typeface="Source Code Pro"/>
                <a:cs typeface="Source Code Pro"/>
                <a:sym typeface="Source Code Pro"/>
              </a:defRPr>
            </a:lvl3pPr>
            <a:lvl4pPr lvl="3" algn="r">
              <a:buNone/>
              <a:defRPr sz="1000">
                <a:solidFill>
                  <a:schemeClr val="dk2"/>
                </a:solidFill>
                <a:latin typeface="Source Code Pro"/>
                <a:ea typeface="Source Code Pro"/>
                <a:cs typeface="Source Code Pro"/>
                <a:sym typeface="Source Code Pro"/>
              </a:defRPr>
            </a:lvl4pPr>
            <a:lvl5pPr lvl="4" algn="r">
              <a:buNone/>
              <a:defRPr sz="1000">
                <a:solidFill>
                  <a:schemeClr val="dk2"/>
                </a:solidFill>
                <a:latin typeface="Source Code Pro"/>
                <a:ea typeface="Source Code Pro"/>
                <a:cs typeface="Source Code Pro"/>
                <a:sym typeface="Source Code Pro"/>
              </a:defRPr>
            </a:lvl5pPr>
            <a:lvl6pPr lvl="5" algn="r">
              <a:buNone/>
              <a:defRPr sz="1000">
                <a:solidFill>
                  <a:schemeClr val="dk2"/>
                </a:solidFill>
                <a:latin typeface="Source Code Pro"/>
                <a:ea typeface="Source Code Pro"/>
                <a:cs typeface="Source Code Pro"/>
                <a:sym typeface="Source Code Pro"/>
              </a:defRPr>
            </a:lvl6pPr>
            <a:lvl7pPr lvl="6" algn="r">
              <a:buNone/>
              <a:defRPr sz="1000">
                <a:solidFill>
                  <a:schemeClr val="dk2"/>
                </a:solidFill>
                <a:latin typeface="Source Code Pro"/>
                <a:ea typeface="Source Code Pro"/>
                <a:cs typeface="Source Code Pro"/>
                <a:sym typeface="Source Code Pro"/>
              </a:defRPr>
            </a:lvl7pPr>
            <a:lvl8pPr lvl="7" algn="r">
              <a:buNone/>
              <a:defRPr sz="1000">
                <a:solidFill>
                  <a:schemeClr val="dk2"/>
                </a:solidFill>
                <a:latin typeface="Source Code Pro"/>
                <a:ea typeface="Source Code Pro"/>
                <a:cs typeface="Source Code Pro"/>
                <a:sym typeface="Source Code Pro"/>
              </a:defRPr>
            </a:lvl8pPr>
            <a:lvl9pPr lvl="8" algn="r">
              <a:buNone/>
              <a:defRPr sz="1000">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bethgranter.com/" TargetMode="External"/><Relationship Id="rId7"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bsky.app/profile/megabeth.bsky.social"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england.nhs.uk/wp-content/uploads/2023/11/PRN00250-dst-making-a-decision-about-heavy-preiods.pdf" TargetMode="External"/><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hyperlink" Target="https://crohnsandcolitis.org.uk/info-support/information-about-crohns-and-colitis/all-information-about-crohns-and-colitis/symptoms/symptom-checker/questionnaire"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3" Type="http://schemas.openxmlformats.org/officeDocument/2006/relationships/hyperlink" Target="https://www.yourdaye.com/ppc-questionnaire/"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hyperlink" Target="https://www.yourdaye.com/ppc-questionnaire/"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6.xml"/><Relationship Id="rId4"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3"/>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US" dirty="0"/>
              <a:t>Co-designing </a:t>
            </a:r>
            <a:br>
              <a:rPr lang="en-US" dirty="0"/>
            </a:br>
            <a:r>
              <a:rPr lang="en-US" dirty="0"/>
              <a:t>Wellbeing of Women’s </a:t>
            </a:r>
            <a:br>
              <a:rPr lang="en-US" dirty="0"/>
            </a:br>
            <a:r>
              <a:rPr lang="en-US" dirty="0"/>
              <a:t>Period Symptom Checker</a:t>
            </a:r>
            <a:endParaRPr dirty="0"/>
          </a:p>
        </p:txBody>
      </p:sp>
      <p:sp>
        <p:nvSpPr>
          <p:cNvPr id="63" name="Google Shape;63;p13"/>
          <p:cNvSpPr txBox="1">
            <a:spLocks noGrp="1"/>
          </p:cNvSpPr>
          <p:nvPr>
            <p:ph type="subTitle" idx="1"/>
          </p:nvPr>
        </p:nvSpPr>
        <p:spPr>
          <a:xfrm>
            <a:off x="411175" y="3398250"/>
            <a:ext cx="8282400" cy="1260600"/>
          </a:xfrm>
          <a:prstGeom prst="rect">
            <a:avLst/>
          </a:prstGeom>
        </p:spPr>
        <p:txBody>
          <a:bodyPr spcFirstLastPara="1" wrap="square" lIns="91425" tIns="91425" rIns="91425" bIns="91425" anchor="ctr" anchorCtr="0">
            <a:normAutofit lnSpcReduction="10000"/>
          </a:bodyPr>
          <a:lstStyle/>
          <a:p>
            <a:pPr marL="0" lvl="0" indent="0" algn="ctr" rtl="0">
              <a:spcBef>
                <a:spcPts val="0"/>
              </a:spcBef>
              <a:spcAft>
                <a:spcPts val="0"/>
              </a:spcAft>
              <a:buNone/>
            </a:pPr>
            <a:r>
              <a:rPr lang="en-US" dirty="0"/>
              <a:t>Beth Granter</a:t>
            </a:r>
          </a:p>
          <a:p>
            <a:pPr marL="0" lvl="0" indent="0" algn="ctr" rtl="0">
              <a:spcBef>
                <a:spcPts val="0"/>
              </a:spcBef>
              <a:spcAft>
                <a:spcPts val="0"/>
              </a:spcAft>
              <a:buNone/>
            </a:pPr>
            <a:r>
              <a:rPr lang="en-US" dirty="0"/>
              <a:t>Freelance Digital Consultant</a:t>
            </a:r>
            <a:endParaRPr dirty="0"/>
          </a:p>
        </p:txBody>
      </p:sp>
    </p:spTree>
  </p:cSld>
  <p:clrMapOvr>
    <a:masterClrMapping/>
  </p:clrMapOvr>
  <mc:AlternateContent xmlns:mc="http://schemas.openxmlformats.org/markup-compatibility/2006" xmlns:p14="http://schemas.microsoft.com/office/powerpoint/2010/main">
    <mc:Choice Requires="p14">
      <p:transition spd="slow" p14:dur="2000" advTm="13247"/>
    </mc:Choice>
    <mc:Fallback xmlns="">
      <p:transition spd="slow" advTm="1324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US" dirty="0"/>
              <a:t>Government’s Women’s Health Strategy for England</a:t>
            </a:r>
          </a:p>
        </p:txBody>
      </p:sp>
      <p:sp>
        <p:nvSpPr>
          <p:cNvPr id="69" name="Google Shape;69;p14"/>
          <p:cNvSpPr txBox="1">
            <a:spLocks noGrp="1"/>
          </p:cNvSpPr>
          <p:nvPr>
            <p:ph type="body" idx="1"/>
          </p:nvPr>
        </p:nvSpPr>
        <p:spPr>
          <a:xfrm>
            <a:off x="1700331" y="1468825"/>
            <a:ext cx="5509072" cy="3099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dirty="0">
                <a:latin typeface="+mj-lt"/>
              </a:rPr>
              <a:t>August 2022</a:t>
            </a:r>
          </a:p>
          <a:p>
            <a:pPr marL="0" lvl="0" indent="0" algn="l" rtl="0">
              <a:spcBef>
                <a:spcPts val="0"/>
              </a:spcBef>
              <a:spcAft>
                <a:spcPts val="1200"/>
              </a:spcAft>
              <a:buNone/>
            </a:pPr>
            <a:r>
              <a:rPr lang="en-US" dirty="0">
                <a:latin typeface="+mj-lt"/>
              </a:rPr>
              <a:t>63% of survey respondents picked </a:t>
            </a:r>
            <a:r>
              <a:rPr lang="en-US" b="1" dirty="0" err="1">
                <a:latin typeface="+mj-lt"/>
              </a:rPr>
              <a:t>gynaecological</a:t>
            </a:r>
            <a:r>
              <a:rPr lang="en-US" b="1" dirty="0">
                <a:latin typeface="+mj-lt"/>
              </a:rPr>
              <a:t> conditions </a:t>
            </a:r>
            <a:r>
              <a:rPr lang="en-US" dirty="0">
                <a:latin typeface="+mj-lt"/>
              </a:rPr>
              <a:t>for inclusion in the strategy (top issue).</a:t>
            </a:r>
          </a:p>
          <a:p>
            <a:pPr marL="0" lvl="0" indent="0" algn="l" rtl="0">
              <a:spcBef>
                <a:spcPts val="0"/>
              </a:spcBef>
              <a:spcAft>
                <a:spcPts val="1200"/>
              </a:spcAft>
              <a:buNone/>
            </a:pPr>
            <a:r>
              <a:rPr lang="en-US" dirty="0">
                <a:latin typeface="+mj-lt"/>
              </a:rPr>
              <a:t>47% picked </a:t>
            </a:r>
            <a:r>
              <a:rPr lang="en-US" b="1" dirty="0">
                <a:latin typeface="+mj-lt"/>
              </a:rPr>
              <a:t>menstrual health </a:t>
            </a:r>
            <a:r>
              <a:rPr lang="en-US" dirty="0">
                <a:latin typeface="+mj-lt"/>
              </a:rPr>
              <a:t>(fourth top issue).</a:t>
            </a:r>
          </a:p>
          <a:p>
            <a:pPr marL="0" lvl="0" indent="0" algn="l" rtl="0">
              <a:spcBef>
                <a:spcPts val="0"/>
              </a:spcBef>
              <a:spcAft>
                <a:spcPts val="1200"/>
              </a:spcAft>
              <a:buNone/>
            </a:pPr>
            <a:endParaRPr lang="en-US" dirty="0">
              <a:latin typeface="+mj-lt"/>
            </a:endParaRPr>
          </a:p>
          <a:p>
            <a:pPr marL="0" lvl="0" indent="0" algn="l" rtl="0">
              <a:spcBef>
                <a:spcPts val="0"/>
              </a:spcBef>
              <a:spcAft>
                <a:spcPts val="1200"/>
              </a:spcAft>
              <a:buNone/>
            </a:pPr>
            <a:r>
              <a:rPr lang="en-US" dirty="0">
                <a:latin typeface="+mj-lt"/>
              </a:rPr>
              <a:t>(n.b. overlap)</a:t>
            </a:r>
          </a:p>
          <a:p>
            <a:pPr marL="0" lvl="0" indent="0" algn="l" rtl="0">
              <a:spcBef>
                <a:spcPts val="0"/>
              </a:spcBef>
              <a:spcAft>
                <a:spcPts val="1200"/>
              </a:spcAft>
              <a:buNone/>
            </a:pPr>
            <a:endParaRPr dirty="0"/>
          </a:p>
        </p:txBody>
      </p:sp>
    </p:spTree>
  </p:cSld>
  <p:clrMapOvr>
    <a:masterClrMapping/>
  </p:clrMapOvr>
  <mc:AlternateContent xmlns:mc="http://schemas.openxmlformats.org/markup-compatibility/2006" xmlns:p14="http://schemas.microsoft.com/office/powerpoint/2010/main">
    <mc:Choice Requires="p14">
      <p:transition spd="slow" p14:dur="2000" advTm="52903"/>
    </mc:Choice>
    <mc:Fallback xmlns="">
      <p:transition spd="slow" advTm="5290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7">
          <a:extLst>
            <a:ext uri="{FF2B5EF4-FFF2-40B4-BE49-F238E27FC236}">
              <a16:creationId xmlns:a16="http://schemas.microsoft.com/office/drawing/2014/main" id="{28FF95F4-2AF9-8A2E-BD9E-5B0E12273A25}"/>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CB9194B7-7345-6382-6D7F-6328610EE1B8}"/>
              </a:ext>
            </a:extLst>
          </p:cNvPr>
          <p:cNvSpPr txBox="1">
            <a:spLocks/>
          </p:cNvSpPr>
          <p:nvPr/>
        </p:nvSpPr>
        <p:spPr>
          <a:xfrm>
            <a:off x="408079" y="248698"/>
            <a:ext cx="8478982" cy="993775"/>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1pPr>
            <a:lvl2pPr marR="0" lvl="1"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2pPr>
            <a:lvl3pPr marR="0" lvl="2"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3pPr>
            <a:lvl4pPr marR="0" lvl="3"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4pPr>
            <a:lvl5pPr marR="0" lvl="4"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5pPr>
            <a:lvl6pPr marR="0" lvl="5"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6pPr>
            <a:lvl7pPr marR="0" lvl="6"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7pPr>
            <a:lvl8pPr marR="0" lvl="7"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8pPr>
            <a:lvl9pPr marR="0" lvl="8" algn="l" rtl="0">
              <a:lnSpc>
                <a:spcPct val="100000"/>
              </a:lnSpc>
              <a:spcBef>
                <a:spcPts val="0"/>
              </a:spcBef>
              <a:spcAft>
                <a:spcPts val="0"/>
              </a:spcAft>
              <a:buClr>
                <a:schemeClr val="dk2"/>
              </a:buClr>
              <a:buSzPts val="3000"/>
              <a:buFont typeface="Oswald"/>
              <a:buNone/>
              <a:defRPr sz="3000" b="0" i="0" u="none" strike="noStrike" cap="none">
                <a:solidFill>
                  <a:schemeClr val="dk2"/>
                </a:solidFill>
                <a:latin typeface="Oswald"/>
                <a:ea typeface="Oswald"/>
                <a:cs typeface="Oswald"/>
                <a:sym typeface="Oswald"/>
              </a:defRPr>
            </a:lvl9pPr>
          </a:lstStyle>
          <a:p>
            <a:r>
              <a:rPr lang="en-US" sz="2400" dirty="0"/>
              <a:t>Key menstrual health issues identified by the </a:t>
            </a:r>
            <a:r>
              <a:rPr lang="en-US" sz="2400" u="sng" dirty="0"/>
              <a:t>Women’s Health Strategy</a:t>
            </a:r>
          </a:p>
        </p:txBody>
      </p:sp>
      <p:sp>
        <p:nvSpPr>
          <p:cNvPr id="3" name="Content Placeholder 4">
            <a:extLst>
              <a:ext uri="{FF2B5EF4-FFF2-40B4-BE49-F238E27FC236}">
                <a16:creationId xmlns:a16="http://schemas.microsoft.com/office/drawing/2014/main" id="{7770E18F-C67E-8C52-E6FF-071C85C4DCAE}"/>
              </a:ext>
            </a:extLst>
          </p:cNvPr>
          <p:cNvSpPr txBox="1">
            <a:spLocks/>
          </p:cNvSpPr>
          <p:nvPr/>
        </p:nvSpPr>
        <p:spPr>
          <a:xfrm>
            <a:off x="1808018" y="1370013"/>
            <a:ext cx="5493114" cy="3068769"/>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Source Code Pro"/>
              <a:buChar char="●"/>
              <a:defRPr sz="1800" b="0" i="0" u="none" strike="noStrike" cap="none">
                <a:solidFill>
                  <a:schemeClr val="dk2"/>
                </a:solidFill>
                <a:latin typeface="Source Code Pro"/>
                <a:ea typeface="Source Code Pro"/>
                <a:cs typeface="Source Code Pro"/>
                <a:sym typeface="Source Code Pro"/>
              </a:defRPr>
            </a:lvl1pPr>
            <a:lvl2pPr marL="914400" marR="0" lvl="1"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2pPr>
            <a:lvl3pPr marL="1371600" marR="0" lvl="2"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3pPr>
            <a:lvl4pPr marL="1828800" marR="0" lvl="3"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4pPr>
            <a:lvl5pPr marL="2286000" marR="0" lvl="4"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5pPr>
            <a:lvl6pPr marL="2743200" marR="0" lvl="5"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6pPr>
            <a:lvl7pPr marL="3200400" marR="0" lvl="6"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7pPr>
            <a:lvl8pPr marL="3657600" marR="0" lvl="7"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8pPr>
            <a:lvl9pPr marL="4114800" marR="0" lvl="8"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9pPr>
          </a:lstStyle>
          <a:p>
            <a:pPr>
              <a:lnSpc>
                <a:spcPct val="120000"/>
              </a:lnSpc>
              <a:buFont typeface="Arial" panose="020B0604020202020204" pitchFamily="34" charset="0"/>
              <a:buChar char="•"/>
            </a:pPr>
            <a:r>
              <a:rPr lang="en-US" dirty="0">
                <a:latin typeface="+mj-lt"/>
              </a:rPr>
              <a:t>Lack of access to information</a:t>
            </a:r>
          </a:p>
          <a:p>
            <a:pPr>
              <a:lnSpc>
                <a:spcPct val="120000"/>
              </a:lnSpc>
              <a:buFont typeface="Arial" panose="020B0604020202020204" pitchFamily="34" charset="0"/>
              <a:buChar char="•"/>
            </a:pPr>
            <a:r>
              <a:rPr lang="en-US" dirty="0" err="1">
                <a:latin typeface="+mj-lt"/>
              </a:rPr>
              <a:t>Normalisation</a:t>
            </a:r>
            <a:r>
              <a:rPr lang="en-US" dirty="0">
                <a:latin typeface="+mj-lt"/>
              </a:rPr>
              <a:t> / dismissal of pain by doctors.</a:t>
            </a:r>
          </a:p>
          <a:p>
            <a:pPr>
              <a:lnSpc>
                <a:spcPct val="120000"/>
              </a:lnSpc>
              <a:buFont typeface="Arial" panose="020B0604020202020204" pitchFamily="34" charset="0"/>
              <a:buChar char="•"/>
            </a:pPr>
            <a:r>
              <a:rPr lang="en-US" dirty="0">
                <a:latin typeface="+mj-lt"/>
              </a:rPr>
              <a:t>Diagnosis delays due to lack of education of healthcare professionals and poor service provision.</a:t>
            </a:r>
          </a:p>
          <a:p>
            <a:pPr>
              <a:lnSpc>
                <a:spcPct val="120000"/>
              </a:lnSpc>
              <a:buFont typeface="Arial" panose="020B0604020202020204" pitchFamily="34" charset="0"/>
              <a:buChar char="•"/>
            </a:pPr>
            <a:r>
              <a:rPr lang="en-US" dirty="0">
                <a:latin typeface="+mj-lt"/>
              </a:rPr>
              <a:t>Period poverty.</a:t>
            </a:r>
          </a:p>
          <a:p>
            <a:pPr>
              <a:lnSpc>
                <a:spcPct val="120000"/>
              </a:lnSpc>
              <a:buFont typeface="Arial" panose="020B0604020202020204" pitchFamily="34" charset="0"/>
              <a:buChar char="•"/>
            </a:pPr>
            <a:r>
              <a:rPr lang="en-US" dirty="0">
                <a:latin typeface="+mj-lt"/>
              </a:rPr>
              <a:t>Period stigma.</a:t>
            </a:r>
          </a:p>
        </p:txBody>
      </p:sp>
    </p:spTree>
    <p:extLst>
      <p:ext uri="{BB962C8B-B14F-4D97-AF65-F5344CB8AC3E}">
        <p14:creationId xmlns:p14="http://schemas.microsoft.com/office/powerpoint/2010/main" val="76947734"/>
      </p:ext>
    </p:extLst>
  </p:cSld>
  <p:clrMapOvr>
    <a:masterClrMapping/>
  </p:clrMapOvr>
  <mc:AlternateContent xmlns:mc="http://schemas.openxmlformats.org/markup-compatibility/2006" xmlns:p14="http://schemas.microsoft.com/office/powerpoint/2010/main">
    <mc:Choice Requires="p14">
      <p:transition spd="slow" p14:dur="2000" advTm="29121"/>
    </mc:Choice>
    <mc:Fallback xmlns="">
      <p:transition spd="slow" advTm="2912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7">
          <a:extLst>
            <a:ext uri="{FF2B5EF4-FFF2-40B4-BE49-F238E27FC236}">
              <a16:creationId xmlns:a16="http://schemas.microsoft.com/office/drawing/2014/main" id="{7FBC5C3F-A721-F988-2DBA-B134012B769F}"/>
            </a:ext>
          </a:extLst>
        </p:cNvPr>
        <p:cNvGrpSpPr/>
        <p:nvPr/>
      </p:nvGrpSpPr>
      <p:grpSpPr>
        <a:xfrm>
          <a:off x="0" y="0"/>
          <a:ext cx="0" cy="0"/>
          <a:chOff x="0" y="0"/>
          <a:chExt cx="0" cy="0"/>
        </a:xfrm>
      </p:grpSpPr>
      <p:sp>
        <p:nvSpPr>
          <p:cNvPr id="68" name="Google Shape;68;p14">
            <a:extLst>
              <a:ext uri="{FF2B5EF4-FFF2-40B4-BE49-F238E27FC236}">
                <a16:creationId xmlns:a16="http://schemas.microsoft.com/office/drawing/2014/main" id="{93AEE874-1A66-0583-44C1-6AFAC3280E82}"/>
              </a:ext>
            </a:extLst>
          </p:cNvPr>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US" dirty="0"/>
              <a:t>Endometriosis facts</a:t>
            </a:r>
          </a:p>
        </p:txBody>
      </p:sp>
      <p:sp>
        <p:nvSpPr>
          <p:cNvPr id="69" name="Google Shape;69;p14">
            <a:extLst>
              <a:ext uri="{FF2B5EF4-FFF2-40B4-BE49-F238E27FC236}">
                <a16:creationId xmlns:a16="http://schemas.microsoft.com/office/drawing/2014/main" id="{1CDB2725-0025-3FBF-3D15-0E41F28A51AC}"/>
              </a:ext>
            </a:extLst>
          </p:cNvPr>
          <p:cNvSpPr txBox="1">
            <a:spLocks noGrp="1"/>
          </p:cNvSpPr>
          <p:nvPr>
            <p:ph type="body" idx="1"/>
          </p:nvPr>
        </p:nvSpPr>
        <p:spPr>
          <a:xfrm>
            <a:off x="2010102" y="1468825"/>
            <a:ext cx="5234153" cy="3099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dirty="0">
                <a:latin typeface="+mj-lt"/>
              </a:rPr>
              <a:t>Affects 1 in 10 women.</a:t>
            </a:r>
          </a:p>
          <a:p>
            <a:pPr marL="0" lvl="0" indent="0" algn="l" rtl="0">
              <a:spcBef>
                <a:spcPts val="0"/>
              </a:spcBef>
              <a:spcAft>
                <a:spcPts val="1200"/>
              </a:spcAft>
              <a:buNone/>
            </a:pPr>
            <a:r>
              <a:rPr lang="en-US" dirty="0">
                <a:latin typeface="+mj-lt"/>
              </a:rPr>
              <a:t>Time to get a diagnosis averages 7-8 years.</a:t>
            </a:r>
          </a:p>
          <a:p>
            <a:pPr marL="0" lvl="0" indent="0" algn="l" rtl="0">
              <a:spcBef>
                <a:spcPts val="0"/>
              </a:spcBef>
              <a:spcAft>
                <a:spcPts val="1200"/>
              </a:spcAft>
              <a:buNone/>
            </a:pPr>
            <a:endParaRPr dirty="0"/>
          </a:p>
        </p:txBody>
      </p:sp>
    </p:spTree>
    <p:extLst>
      <p:ext uri="{BB962C8B-B14F-4D97-AF65-F5344CB8AC3E}">
        <p14:creationId xmlns:p14="http://schemas.microsoft.com/office/powerpoint/2010/main" val="3692042968"/>
      </p:ext>
    </p:extLst>
  </p:cSld>
  <p:clrMapOvr>
    <a:masterClrMapping/>
  </p:clrMapOvr>
  <mc:AlternateContent xmlns:mc="http://schemas.openxmlformats.org/markup-compatibility/2006" xmlns:p14="http://schemas.microsoft.com/office/powerpoint/2010/main">
    <mc:Choice Requires="p14">
      <p:transition spd="slow" p14:dur="2000" advTm="12839"/>
    </mc:Choice>
    <mc:Fallback xmlns="">
      <p:transition spd="slow" advTm="12839"/>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3">
          <a:extLst>
            <a:ext uri="{FF2B5EF4-FFF2-40B4-BE49-F238E27FC236}">
              <a16:creationId xmlns:a16="http://schemas.microsoft.com/office/drawing/2014/main" id="{40207D75-F8E1-5C53-24F3-D742461CC7DF}"/>
            </a:ext>
          </a:extLst>
        </p:cNvPr>
        <p:cNvGrpSpPr/>
        <p:nvPr/>
      </p:nvGrpSpPr>
      <p:grpSpPr>
        <a:xfrm>
          <a:off x="0" y="0"/>
          <a:ext cx="0" cy="0"/>
          <a:chOff x="0" y="0"/>
          <a:chExt cx="0" cy="0"/>
        </a:xfrm>
      </p:grpSpPr>
      <p:sp>
        <p:nvSpPr>
          <p:cNvPr id="74" name="Google Shape;74;p15">
            <a:extLst>
              <a:ext uri="{FF2B5EF4-FFF2-40B4-BE49-F238E27FC236}">
                <a16:creationId xmlns:a16="http://schemas.microsoft.com/office/drawing/2014/main" id="{431C149D-676F-2A93-70FB-9B9DB2293799}"/>
              </a:ext>
            </a:extLst>
          </p:cNvPr>
          <p:cNvSpPr txBox="1">
            <a:spLocks noGrp="1"/>
          </p:cNvSpPr>
          <p:nvPr>
            <p:ph type="title"/>
          </p:nvPr>
        </p:nvSpPr>
        <p:spPr>
          <a:xfrm>
            <a:off x="430800" y="1889700"/>
            <a:ext cx="8282400" cy="1516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US" dirty="0"/>
              <a:t>Search trend and social listening research</a:t>
            </a:r>
            <a:endParaRPr dirty="0"/>
          </a:p>
        </p:txBody>
      </p:sp>
    </p:spTree>
    <p:extLst>
      <p:ext uri="{BB962C8B-B14F-4D97-AF65-F5344CB8AC3E}">
        <p14:creationId xmlns:p14="http://schemas.microsoft.com/office/powerpoint/2010/main" val="1856317400"/>
      </p:ext>
    </p:extLst>
  </p:cSld>
  <p:clrMapOvr>
    <a:masterClrMapping/>
  </p:clrMapOvr>
  <mc:AlternateContent xmlns:mc="http://schemas.openxmlformats.org/markup-compatibility/2006" xmlns:p14="http://schemas.microsoft.com/office/powerpoint/2010/main">
    <mc:Choice Requires="p14">
      <p:transition spd="slow" p14:dur="2000" advTm="15470"/>
    </mc:Choice>
    <mc:Fallback xmlns="">
      <p:transition spd="slow" advTm="1547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7">
          <a:extLst>
            <a:ext uri="{FF2B5EF4-FFF2-40B4-BE49-F238E27FC236}">
              <a16:creationId xmlns:a16="http://schemas.microsoft.com/office/drawing/2014/main" id="{6B9213EE-D0C3-2C72-F1BD-729DB91C71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26AC62F-7A0E-8896-2BA1-4EA17FB3F3C5}"/>
              </a:ext>
            </a:extLst>
          </p:cNvPr>
          <p:cNvSpPr>
            <a:spLocks noGrp="1"/>
          </p:cNvSpPr>
          <p:nvPr>
            <p:ph type="title"/>
          </p:nvPr>
        </p:nvSpPr>
        <p:spPr/>
        <p:txBody>
          <a:bodyPr>
            <a:normAutofit/>
          </a:bodyPr>
          <a:lstStyle/>
          <a:p>
            <a:r>
              <a:rPr lang="en-US" dirty="0"/>
              <a:t>What are people searching for? </a:t>
            </a:r>
            <a:endParaRPr lang="en-GB" dirty="0"/>
          </a:p>
        </p:txBody>
      </p:sp>
      <p:sp>
        <p:nvSpPr>
          <p:cNvPr id="7" name="Text Placeholder 9">
            <a:extLst>
              <a:ext uri="{FF2B5EF4-FFF2-40B4-BE49-F238E27FC236}">
                <a16:creationId xmlns:a16="http://schemas.microsoft.com/office/drawing/2014/main" id="{9AF4D592-1A58-F686-0353-3630A608E710}"/>
              </a:ext>
            </a:extLst>
          </p:cNvPr>
          <p:cNvSpPr txBox="1">
            <a:spLocks/>
          </p:cNvSpPr>
          <p:nvPr/>
        </p:nvSpPr>
        <p:spPr>
          <a:xfrm>
            <a:off x="630238" y="864882"/>
            <a:ext cx="8078333" cy="1120094"/>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dirty="0"/>
          </a:p>
        </p:txBody>
      </p:sp>
      <p:pic>
        <p:nvPicPr>
          <p:cNvPr id="8" name="Picture 7">
            <a:extLst>
              <a:ext uri="{FF2B5EF4-FFF2-40B4-BE49-F238E27FC236}">
                <a16:creationId xmlns:a16="http://schemas.microsoft.com/office/drawing/2014/main" id="{EBC67169-18DB-6107-D397-619577A4C0BF}"/>
              </a:ext>
            </a:extLst>
          </p:cNvPr>
          <p:cNvPicPr>
            <a:picLocks noChangeAspect="1"/>
          </p:cNvPicPr>
          <p:nvPr/>
        </p:nvPicPr>
        <p:blipFill rotWithShape="1">
          <a:blip r:embed="rId3"/>
          <a:srcRect b="9512"/>
          <a:stretch/>
        </p:blipFill>
        <p:spPr>
          <a:xfrm>
            <a:off x="2282222" y="1304843"/>
            <a:ext cx="6576479" cy="3146244"/>
          </a:xfrm>
          <a:prstGeom prst="rect">
            <a:avLst/>
          </a:prstGeom>
        </p:spPr>
      </p:pic>
      <p:sp>
        <p:nvSpPr>
          <p:cNvPr id="13" name="Content Placeholder 4">
            <a:extLst>
              <a:ext uri="{FF2B5EF4-FFF2-40B4-BE49-F238E27FC236}">
                <a16:creationId xmlns:a16="http://schemas.microsoft.com/office/drawing/2014/main" id="{08A25EC5-7194-F748-4636-A28DB01C076A}"/>
              </a:ext>
            </a:extLst>
          </p:cNvPr>
          <p:cNvSpPr txBox="1">
            <a:spLocks/>
          </p:cNvSpPr>
          <p:nvPr/>
        </p:nvSpPr>
        <p:spPr>
          <a:xfrm>
            <a:off x="435430" y="1526519"/>
            <a:ext cx="1846792" cy="3434947"/>
          </a:xfrm>
          <a:prstGeom prst="rect">
            <a:avLst/>
          </a:prstGeom>
          <a:noFill/>
          <a:ln>
            <a:noFill/>
          </a:ln>
        </p:spPr>
        <p:txBody>
          <a:bodyPr spcFirstLastPara="1" wrap="square" lIns="91425" tIns="91425" rIns="91425" bIns="91425" anchor="t" anchorCtr="0">
            <a:normAutofit fontScale="775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Source Code Pro"/>
              <a:buChar char="●"/>
              <a:defRPr sz="1800" b="0" i="0" u="none" strike="noStrike" cap="none">
                <a:solidFill>
                  <a:schemeClr val="dk2"/>
                </a:solidFill>
                <a:latin typeface="Source Code Pro"/>
                <a:ea typeface="Source Code Pro"/>
                <a:cs typeface="Source Code Pro"/>
                <a:sym typeface="Source Code Pro"/>
              </a:defRPr>
            </a:lvl1pPr>
            <a:lvl2pPr marL="914400" marR="0" lvl="1"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2pPr>
            <a:lvl3pPr marL="1371600" marR="0" lvl="2"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3pPr>
            <a:lvl4pPr marL="1828800" marR="0" lvl="3"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4pPr>
            <a:lvl5pPr marL="2286000" marR="0" lvl="4"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5pPr>
            <a:lvl6pPr marL="2743200" marR="0" lvl="5"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6pPr>
            <a:lvl7pPr marL="3200400" marR="0" lvl="6"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7pPr>
            <a:lvl8pPr marL="3657600" marR="0" lvl="7"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8pPr>
            <a:lvl9pPr marL="4114800" marR="0" lvl="8"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9pPr>
          </a:lstStyle>
          <a:p>
            <a:pPr marL="114300" indent="0">
              <a:lnSpc>
                <a:spcPct val="120000"/>
              </a:lnSpc>
              <a:buNone/>
            </a:pPr>
            <a:r>
              <a:rPr lang="en-US" dirty="0">
                <a:latin typeface="+mj-lt"/>
              </a:rPr>
              <a:t>Actual used search terms grouped by medical topic </a:t>
            </a:r>
          </a:p>
          <a:p>
            <a:pPr marL="114300" indent="0">
              <a:lnSpc>
                <a:spcPct val="120000"/>
              </a:lnSpc>
              <a:buNone/>
            </a:pPr>
            <a:endParaRPr lang="en-US" dirty="0">
              <a:latin typeface="+mj-lt"/>
            </a:endParaRPr>
          </a:p>
          <a:p>
            <a:pPr marL="114300" indent="0">
              <a:lnSpc>
                <a:spcPct val="120000"/>
              </a:lnSpc>
              <a:buNone/>
            </a:pPr>
            <a:r>
              <a:rPr lang="en-US" dirty="0">
                <a:latin typeface="+mj-lt"/>
              </a:rPr>
              <a:t>(period pain = dysmenorrhea; </a:t>
            </a:r>
          </a:p>
          <a:p>
            <a:pPr marL="114300" indent="0">
              <a:lnSpc>
                <a:spcPct val="120000"/>
              </a:lnSpc>
              <a:buNone/>
            </a:pPr>
            <a:endParaRPr lang="en-US" dirty="0">
              <a:latin typeface="+mj-lt"/>
            </a:endParaRPr>
          </a:p>
          <a:p>
            <a:pPr marL="114300" indent="0">
              <a:lnSpc>
                <a:spcPct val="120000"/>
              </a:lnSpc>
              <a:buNone/>
            </a:pPr>
            <a:r>
              <a:rPr lang="en-US" dirty="0">
                <a:latin typeface="+mj-lt"/>
              </a:rPr>
              <a:t>heavy periods = menorrhagia)</a:t>
            </a:r>
          </a:p>
          <a:p>
            <a:pPr marL="114300" indent="0">
              <a:lnSpc>
                <a:spcPct val="120000"/>
              </a:lnSpc>
              <a:buNone/>
            </a:pPr>
            <a:endParaRPr lang="en-US" dirty="0">
              <a:latin typeface="+mj-lt"/>
            </a:endParaRPr>
          </a:p>
          <a:p>
            <a:pPr marL="114300" indent="0">
              <a:lnSpc>
                <a:spcPct val="120000"/>
              </a:lnSpc>
              <a:buNone/>
            </a:pPr>
            <a:r>
              <a:rPr lang="en-US" dirty="0">
                <a:latin typeface="+mj-lt"/>
              </a:rPr>
              <a:t>Google Trends</a:t>
            </a:r>
          </a:p>
          <a:p>
            <a:pPr marL="114300" indent="0">
              <a:lnSpc>
                <a:spcPct val="120000"/>
              </a:lnSpc>
              <a:buNone/>
            </a:pPr>
            <a:endParaRPr lang="en-US" dirty="0">
              <a:latin typeface="+mj-lt"/>
            </a:endParaRPr>
          </a:p>
          <a:p>
            <a:pPr marL="114300" indent="0">
              <a:lnSpc>
                <a:spcPct val="120000"/>
              </a:lnSpc>
              <a:buNone/>
            </a:pPr>
            <a:r>
              <a:rPr lang="en-US" dirty="0">
                <a:latin typeface="+mj-lt"/>
              </a:rPr>
              <a:t>Consider impact of </a:t>
            </a:r>
            <a:r>
              <a:rPr lang="en-US" dirty="0" err="1">
                <a:latin typeface="+mj-lt"/>
              </a:rPr>
              <a:t>normalisation</a:t>
            </a:r>
            <a:r>
              <a:rPr lang="en-US" dirty="0">
                <a:latin typeface="+mj-lt"/>
              </a:rPr>
              <a:t>.</a:t>
            </a:r>
          </a:p>
        </p:txBody>
      </p:sp>
    </p:spTree>
    <p:extLst>
      <p:ext uri="{BB962C8B-B14F-4D97-AF65-F5344CB8AC3E}">
        <p14:creationId xmlns:p14="http://schemas.microsoft.com/office/powerpoint/2010/main" val="471425082"/>
      </p:ext>
    </p:extLst>
  </p:cSld>
  <p:clrMapOvr>
    <a:masterClrMapping/>
  </p:clrMapOvr>
  <mc:AlternateContent xmlns:mc="http://schemas.openxmlformats.org/markup-compatibility/2006" xmlns:p14="http://schemas.microsoft.com/office/powerpoint/2010/main">
    <mc:Choice Requires="p14">
      <p:transition spd="slow" p14:dur="2000" advTm="85152"/>
    </mc:Choice>
    <mc:Fallback xmlns="">
      <p:transition spd="slow" advTm="8515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
          <a:extLst>
            <a:ext uri="{FF2B5EF4-FFF2-40B4-BE49-F238E27FC236}">
              <a16:creationId xmlns:a16="http://schemas.microsoft.com/office/drawing/2014/main" id="{FC9CD3FA-BA5A-AFA1-CF1E-30238D4E604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78CC65-22BE-1C90-1AE0-785098220A69}"/>
              </a:ext>
            </a:extLst>
          </p:cNvPr>
          <p:cNvSpPr>
            <a:spLocks noGrp="1"/>
          </p:cNvSpPr>
          <p:nvPr>
            <p:ph type="title"/>
          </p:nvPr>
        </p:nvSpPr>
        <p:spPr/>
        <p:txBody>
          <a:bodyPr>
            <a:normAutofit/>
          </a:bodyPr>
          <a:lstStyle/>
          <a:p>
            <a:r>
              <a:rPr lang="en-US" dirty="0"/>
              <a:t>Related searches</a:t>
            </a:r>
          </a:p>
        </p:txBody>
      </p:sp>
      <p:sp>
        <p:nvSpPr>
          <p:cNvPr id="7" name="Text Placeholder 9">
            <a:extLst>
              <a:ext uri="{FF2B5EF4-FFF2-40B4-BE49-F238E27FC236}">
                <a16:creationId xmlns:a16="http://schemas.microsoft.com/office/drawing/2014/main" id="{CC87DB0E-4CCD-CD36-165D-4FC3E7F21C2F}"/>
              </a:ext>
            </a:extLst>
          </p:cNvPr>
          <p:cNvSpPr txBox="1">
            <a:spLocks/>
          </p:cNvSpPr>
          <p:nvPr/>
        </p:nvSpPr>
        <p:spPr>
          <a:xfrm>
            <a:off x="630238" y="864882"/>
            <a:ext cx="8078333" cy="1120094"/>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dirty="0"/>
          </a:p>
        </p:txBody>
      </p:sp>
      <p:sp>
        <p:nvSpPr>
          <p:cNvPr id="13" name="Content Placeholder 4">
            <a:extLst>
              <a:ext uri="{FF2B5EF4-FFF2-40B4-BE49-F238E27FC236}">
                <a16:creationId xmlns:a16="http://schemas.microsoft.com/office/drawing/2014/main" id="{7BEDB9BB-EFEE-6F5F-A5AE-928872991126}"/>
              </a:ext>
            </a:extLst>
          </p:cNvPr>
          <p:cNvSpPr txBox="1">
            <a:spLocks/>
          </p:cNvSpPr>
          <p:nvPr/>
        </p:nvSpPr>
        <p:spPr>
          <a:xfrm>
            <a:off x="435430" y="1526520"/>
            <a:ext cx="1846792" cy="2752098"/>
          </a:xfrm>
          <a:prstGeom prst="rect">
            <a:avLst/>
          </a:prstGeom>
          <a:noFill/>
          <a:ln>
            <a:noFill/>
          </a:ln>
        </p:spPr>
        <p:txBody>
          <a:bodyPr spcFirstLastPara="1" wrap="square" lIns="91425" tIns="91425" rIns="91425" bIns="91425" anchor="t" anchorCtr="0">
            <a:normAutofit fontScale="700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Source Code Pro"/>
              <a:buChar char="●"/>
              <a:defRPr sz="1800" b="0" i="0" u="none" strike="noStrike" cap="none">
                <a:solidFill>
                  <a:schemeClr val="dk2"/>
                </a:solidFill>
                <a:latin typeface="Source Code Pro"/>
                <a:ea typeface="Source Code Pro"/>
                <a:cs typeface="Source Code Pro"/>
                <a:sym typeface="Source Code Pro"/>
              </a:defRPr>
            </a:lvl1pPr>
            <a:lvl2pPr marL="914400" marR="0" lvl="1"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2pPr>
            <a:lvl3pPr marL="1371600" marR="0" lvl="2"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3pPr>
            <a:lvl4pPr marL="1828800" marR="0" lvl="3"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4pPr>
            <a:lvl5pPr marL="2286000" marR="0" lvl="4"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5pPr>
            <a:lvl6pPr marL="2743200" marR="0" lvl="5"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6pPr>
            <a:lvl7pPr marL="3200400" marR="0" lvl="6"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7pPr>
            <a:lvl8pPr marL="3657600" marR="0" lvl="7"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8pPr>
            <a:lvl9pPr marL="4114800" marR="0" lvl="8"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9pPr>
          </a:lstStyle>
          <a:p>
            <a:pPr marL="114300" indent="0">
              <a:lnSpc>
                <a:spcPct val="120000"/>
              </a:lnSpc>
              <a:buNone/>
            </a:pPr>
            <a:r>
              <a:rPr lang="en-US" dirty="0">
                <a:latin typeface="+mj-lt"/>
              </a:rPr>
              <a:t>People who searched for periods also searched for…</a:t>
            </a:r>
          </a:p>
          <a:p>
            <a:pPr marL="114300" indent="0">
              <a:lnSpc>
                <a:spcPct val="120000"/>
              </a:lnSpc>
              <a:buNone/>
            </a:pPr>
            <a:endParaRPr lang="en-US" dirty="0">
              <a:latin typeface="+mj-lt"/>
            </a:endParaRPr>
          </a:p>
          <a:p>
            <a:pPr marL="114300" indent="0">
              <a:lnSpc>
                <a:spcPct val="120000"/>
              </a:lnSpc>
              <a:buNone/>
            </a:pPr>
            <a:endParaRPr lang="en-US" dirty="0">
              <a:latin typeface="+mj-lt"/>
            </a:endParaRPr>
          </a:p>
          <a:p>
            <a:pPr marL="114300" indent="0">
              <a:lnSpc>
                <a:spcPct val="120000"/>
              </a:lnSpc>
              <a:buNone/>
            </a:pPr>
            <a:endParaRPr lang="en-US" dirty="0">
              <a:latin typeface="+mj-lt"/>
            </a:endParaRPr>
          </a:p>
          <a:p>
            <a:pPr marL="114300" indent="0">
              <a:lnSpc>
                <a:spcPct val="120000"/>
              </a:lnSpc>
              <a:buNone/>
            </a:pPr>
            <a:endParaRPr lang="en-US" dirty="0">
              <a:latin typeface="+mj-lt"/>
            </a:endParaRPr>
          </a:p>
          <a:p>
            <a:pPr marL="114300" indent="0">
              <a:lnSpc>
                <a:spcPct val="120000"/>
              </a:lnSpc>
              <a:buNone/>
            </a:pPr>
            <a:r>
              <a:rPr lang="en-US" dirty="0">
                <a:latin typeface="+mj-lt"/>
              </a:rPr>
              <a:t>SEMrush.com tool</a:t>
            </a:r>
          </a:p>
          <a:p>
            <a:pPr marL="114300" indent="0">
              <a:lnSpc>
                <a:spcPct val="120000"/>
              </a:lnSpc>
              <a:buNone/>
            </a:pPr>
            <a:endParaRPr lang="en-US" dirty="0">
              <a:latin typeface="+mj-lt"/>
            </a:endParaRPr>
          </a:p>
          <a:p>
            <a:pPr marL="114300" indent="0">
              <a:lnSpc>
                <a:spcPct val="120000"/>
              </a:lnSpc>
              <a:buNone/>
            </a:pPr>
            <a:r>
              <a:rPr lang="en-US" dirty="0">
                <a:latin typeface="+mj-lt"/>
              </a:rPr>
              <a:t>Valuable to use more than one data source.</a:t>
            </a:r>
          </a:p>
        </p:txBody>
      </p:sp>
      <p:pic>
        <p:nvPicPr>
          <p:cNvPr id="5" name="Picture 4">
            <a:extLst>
              <a:ext uri="{FF2B5EF4-FFF2-40B4-BE49-F238E27FC236}">
                <a16:creationId xmlns:a16="http://schemas.microsoft.com/office/drawing/2014/main" id="{E84D124C-A365-02AD-F637-5B3B70AAB4B6}"/>
              </a:ext>
            </a:extLst>
          </p:cNvPr>
          <p:cNvPicPr>
            <a:picLocks noChangeAspect="1"/>
          </p:cNvPicPr>
          <p:nvPr/>
        </p:nvPicPr>
        <p:blipFill rotWithShape="1">
          <a:blip r:embed="rId3"/>
          <a:srcRect l="26897" t="33580"/>
          <a:stretch/>
        </p:blipFill>
        <p:spPr>
          <a:xfrm>
            <a:off x="3903063" y="551541"/>
            <a:ext cx="4925794" cy="3701143"/>
          </a:xfrm>
          <a:prstGeom prst="rect">
            <a:avLst/>
          </a:prstGeom>
        </p:spPr>
      </p:pic>
    </p:spTree>
    <p:extLst>
      <p:ext uri="{BB962C8B-B14F-4D97-AF65-F5344CB8AC3E}">
        <p14:creationId xmlns:p14="http://schemas.microsoft.com/office/powerpoint/2010/main" val="1581713561"/>
      </p:ext>
    </p:extLst>
  </p:cSld>
  <p:clrMapOvr>
    <a:masterClrMapping/>
  </p:clrMapOvr>
  <mc:AlternateContent xmlns:mc="http://schemas.openxmlformats.org/markup-compatibility/2006" xmlns:p14="http://schemas.microsoft.com/office/powerpoint/2010/main">
    <mc:Choice Requires="p14">
      <p:transition spd="slow" p14:dur="2000" advTm="18730"/>
    </mc:Choice>
    <mc:Fallback xmlns="">
      <p:transition spd="slow" advTm="1873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7">
          <a:extLst>
            <a:ext uri="{FF2B5EF4-FFF2-40B4-BE49-F238E27FC236}">
              <a16:creationId xmlns:a16="http://schemas.microsoft.com/office/drawing/2014/main" id="{69218BBC-4120-8BC2-4CCF-D725DA3D949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FF34AD9-2BA2-39EA-98AD-C422960C0ED5}"/>
              </a:ext>
            </a:extLst>
          </p:cNvPr>
          <p:cNvSpPr>
            <a:spLocks noGrp="1"/>
          </p:cNvSpPr>
          <p:nvPr>
            <p:ph type="title"/>
          </p:nvPr>
        </p:nvSpPr>
        <p:spPr/>
        <p:txBody>
          <a:bodyPr>
            <a:normAutofit/>
          </a:bodyPr>
          <a:lstStyle/>
          <a:p>
            <a:r>
              <a:rPr lang="en-US" dirty="0"/>
              <a:t>Twitter conversations about periods</a:t>
            </a:r>
          </a:p>
        </p:txBody>
      </p:sp>
      <p:sp>
        <p:nvSpPr>
          <p:cNvPr id="2" name="Text Placeholder 1">
            <a:extLst>
              <a:ext uri="{FF2B5EF4-FFF2-40B4-BE49-F238E27FC236}">
                <a16:creationId xmlns:a16="http://schemas.microsoft.com/office/drawing/2014/main" id="{51B966C2-97AB-8170-289A-7164958EBB5D}"/>
              </a:ext>
            </a:extLst>
          </p:cNvPr>
          <p:cNvSpPr>
            <a:spLocks noGrp="1"/>
          </p:cNvSpPr>
          <p:nvPr>
            <p:ph type="body" idx="1"/>
          </p:nvPr>
        </p:nvSpPr>
        <p:spPr/>
        <p:txBody>
          <a:bodyPr/>
          <a:lstStyle/>
          <a:p>
            <a:r>
              <a:rPr lang="en-US" dirty="0">
                <a:latin typeface="+mj-lt"/>
              </a:rPr>
              <a:t>1 June 2022 – 31 May 2023</a:t>
            </a:r>
          </a:p>
          <a:p>
            <a:endParaRPr lang="en-US" dirty="0">
              <a:latin typeface="+mj-lt"/>
            </a:endParaRPr>
          </a:p>
          <a:p>
            <a:r>
              <a:rPr lang="en-US" dirty="0">
                <a:latin typeface="+mj-lt"/>
              </a:rPr>
              <a:t>UK only</a:t>
            </a:r>
          </a:p>
          <a:p>
            <a:endParaRPr lang="en-US" dirty="0">
              <a:latin typeface="+mj-lt"/>
            </a:endParaRPr>
          </a:p>
          <a:p>
            <a:r>
              <a:rPr lang="en-US" dirty="0">
                <a:latin typeface="+mj-lt"/>
              </a:rPr>
              <a:t>Individuals not </a:t>
            </a:r>
            <a:r>
              <a:rPr lang="en-US" dirty="0" err="1">
                <a:latin typeface="+mj-lt"/>
              </a:rPr>
              <a:t>organisations</a:t>
            </a:r>
            <a:br>
              <a:rPr lang="en-US" dirty="0">
                <a:latin typeface="+mj-lt"/>
              </a:rPr>
            </a:br>
            <a:endParaRPr lang="en-US" dirty="0">
              <a:latin typeface="+mj-lt"/>
            </a:endParaRPr>
          </a:p>
          <a:p>
            <a:r>
              <a:rPr lang="en-US" dirty="0">
                <a:latin typeface="+mj-lt"/>
              </a:rPr>
              <a:t>Original tweets not quote tweets</a:t>
            </a:r>
            <a:br>
              <a:rPr lang="en-US" dirty="0">
                <a:latin typeface="+mj-lt"/>
              </a:rPr>
            </a:br>
            <a:endParaRPr lang="en-US" dirty="0">
              <a:latin typeface="+mj-lt"/>
            </a:endParaRPr>
          </a:p>
          <a:p>
            <a:r>
              <a:rPr lang="en-US" dirty="0">
                <a:latin typeface="+mj-lt"/>
              </a:rPr>
              <a:t>Tool: Meltwater</a:t>
            </a:r>
            <a:br>
              <a:rPr lang="en-US" dirty="0">
                <a:latin typeface="+mj-lt"/>
              </a:rPr>
            </a:br>
            <a:endParaRPr lang="en-US" dirty="0">
              <a:latin typeface="+mj-lt"/>
            </a:endParaRPr>
          </a:p>
          <a:p>
            <a:endParaRPr lang="en-GB" dirty="0">
              <a:latin typeface="+mj-lt"/>
            </a:endParaRPr>
          </a:p>
        </p:txBody>
      </p:sp>
      <p:sp>
        <p:nvSpPr>
          <p:cNvPr id="3" name="Text Placeholder 2">
            <a:extLst>
              <a:ext uri="{FF2B5EF4-FFF2-40B4-BE49-F238E27FC236}">
                <a16:creationId xmlns:a16="http://schemas.microsoft.com/office/drawing/2014/main" id="{5D7CA367-F39B-5DF4-E417-41BB8975182A}"/>
              </a:ext>
            </a:extLst>
          </p:cNvPr>
          <p:cNvSpPr>
            <a:spLocks noGrp="1"/>
          </p:cNvSpPr>
          <p:nvPr>
            <p:ph type="body" idx="2"/>
          </p:nvPr>
        </p:nvSpPr>
        <p:spPr/>
        <p:txBody>
          <a:bodyPr/>
          <a:lstStyle/>
          <a:p>
            <a:r>
              <a:rPr lang="en-US" dirty="0" err="1">
                <a:latin typeface="+mj-lt"/>
              </a:rPr>
              <a:t>country:GB</a:t>
            </a:r>
            <a:r>
              <a:rPr lang="en-US" dirty="0">
                <a:latin typeface="+mj-lt"/>
              </a:rPr>
              <a:t> AND ("my period" OR "period problems" OR "problem periods" OR "period pain" OR "menstrual pain" OR "heavy flow" OR "heavy period" OR adenomyosis OR endometriosis OR PCOS OR "polycystic ovary" OR fibroids OR (period near/5 cramps)) AND </a:t>
            </a:r>
            <a:r>
              <a:rPr lang="en-US" dirty="0" err="1">
                <a:latin typeface="+mj-lt"/>
              </a:rPr>
              <a:t>authorHuman:true</a:t>
            </a:r>
            <a:r>
              <a:rPr lang="en-US" dirty="0">
                <a:latin typeface="+mj-lt"/>
              </a:rPr>
              <a:t> NOT (</a:t>
            </a:r>
            <a:r>
              <a:rPr lang="en-US" dirty="0" err="1">
                <a:latin typeface="+mj-lt"/>
              </a:rPr>
              <a:t>postType:qt</a:t>
            </a:r>
            <a:r>
              <a:rPr lang="en-US" dirty="0">
                <a:latin typeface="+mj-lt"/>
              </a:rPr>
              <a:t> OR author:healing3oflife OR "AD" OR "advert")</a:t>
            </a:r>
          </a:p>
          <a:p>
            <a:endParaRPr lang="en-GB" dirty="0">
              <a:latin typeface="+mj-lt"/>
            </a:endParaRPr>
          </a:p>
        </p:txBody>
      </p:sp>
      <p:sp>
        <p:nvSpPr>
          <p:cNvPr id="7" name="Text Placeholder 9">
            <a:extLst>
              <a:ext uri="{FF2B5EF4-FFF2-40B4-BE49-F238E27FC236}">
                <a16:creationId xmlns:a16="http://schemas.microsoft.com/office/drawing/2014/main" id="{DD60AA3A-1664-906A-336B-76E2FFC7EFC8}"/>
              </a:ext>
            </a:extLst>
          </p:cNvPr>
          <p:cNvSpPr txBox="1">
            <a:spLocks/>
          </p:cNvSpPr>
          <p:nvPr/>
        </p:nvSpPr>
        <p:spPr>
          <a:xfrm>
            <a:off x="630238" y="864882"/>
            <a:ext cx="8078333" cy="1120094"/>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dirty="0"/>
          </a:p>
        </p:txBody>
      </p:sp>
    </p:spTree>
    <p:extLst>
      <p:ext uri="{BB962C8B-B14F-4D97-AF65-F5344CB8AC3E}">
        <p14:creationId xmlns:p14="http://schemas.microsoft.com/office/powerpoint/2010/main" val="2725050314"/>
      </p:ext>
    </p:extLst>
  </p:cSld>
  <p:clrMapOvr>
    <a:masterClrMapping/>
  </p:clrMapOvr>
  <mc:AlternateContent xmlns:mc="http://schemas.openxmlformats.org/markup-compatibility/2006" xmlns:p14="http://schemas.microsoft.com/office/powerpoint/2010/main">
    <mc:Choice Requires="p14">
      <p:transition spd="slow" p14:dur="2000" advTm="63886"/>
    </mc:Choice>
    <mc:Fallback xmlns="">
      <p:transition spd="slow" advTm="6388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7">
          <a:extLst>
            <a:ext uri="{FF2B5EF4-FFF2-40B4-BE49-F238E27FC236}">
              <a16:creationId xmlns:a16="http://schemas.microsoft.com/office/drawing/2014/main" id="{1BAAA0BD-5E0B-5F55-1D47-F30D6F11356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D8801BB-CDED-36E2-9CFB-B20CCED7EB58}"/>
              </a:ext>
            </a:extLst>
          </p:cNvPr>
          <p:cNvSpPr>
            <a:spLocks noGrp="1"/>
          </p:cNvSpPr>
          <p:nvPr>
            <p:ph type="title"/>
          </p:nvPr>
        </p:nvSpPr>
        <p:spPr/>
        <p:txBody>
          <a:bodyPr>
            <a:normAutofit/>
          </a:bodyPr>
          <a:lstStyle/>
          <a:p>
            <a:r>
              <a:rPr lang="en-US" dirty="0"/>
              <a:t>Full query word cloud (22K tweets)</a:t>
            </a:r>
          </a:p>
        </p:txBody>
      </p:sp>
      <p:sp>
        <p:nvSpPr>
          <p:cNvPr id="7" name="Text Placeholder 9">
            <a:extLst>
              <a:ext uri="{FF2B5EF4-FFF2-40B4-BE49-F238E27FC236}">
                <a16:creationId xmlns:a16="http://schemas.microsoft.com/office/drawing/2014/main" id="{9026C0B8-0F7F-ECF8-708A-5DF411FE91D6}"/>
              </a:ext>
            </a:extLst>
          </p:cNvPr>
          <p:cNvSpPr txBox="1">
            <a:spLocks/>
          </p:cNvSpPr>
          <p:nvPr/>
        </p:nvSpPr>
        <p:spPr>
          <a:xfrm>
            <a:off x="630238" y="864882"/>
            <a:ext cx="8078333" cy="1120094"/>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dirty="0"/>
          </a:p>
        </p:txBody>
      </p:sp>
      <p:pic>
        <p:nvPicPr>
          <p:cNvPr id="11" name="Picture 10">
            <a:extLst>
              <a:ext uri="{FF2B5EF4-FFF2-40B4-BE49-F238E27FC236}">
                <a16:creationId xmlns:a16="http://schemas.microsoft.com/office/drawing/2014/main" id="{AC598FFB-0279-A5DD-2614-E51F6D3FF467}"/>
              </a:ext>
            </a:extLst>
          </p:cNvPr>
          <p:cNvPicPr>
            <a:picLocks noChangeAspect="1"/>
          </p:cNvPicPr>
          <p:nvPr/>
        </p:nvPicPr>
        <p:blipFill>
          <a:blip r:embed="rId3"/>
          <a:stretch>
            <a:fillRect/>
          </a:stretch>
        </p:blipFill>
        <p:spPr>
          <a:xfrm>
            <a:off x="1192250" y="1100139"/>
            <a:ext cx="6724650" cy="3448050"/>
          </a:xfrm>
          <a:prstGeom prst="rect">
            <a:avLst/>
          </a:prstGeom>
        </p:spPr>
      </p:pic>
    </p:spTree>
    <p:extLst>
      <p:ext uri="{BB962C8B-B14F-4D97-AF65-F5344CB8AC3E}">
        <p14:creationId xmlns:p14="http://schemas.microsoft.com/office/powerpoint/2010/main" val="2697475742"/>
      </p:ext>
    </p:extLst>
  </p:cSld>
  <p:clrMapOvr>
    <a:masterClrMapping/>
  </p:clrMapOvr>
  <mc:AlternateContent xmlns:mc="http://schemas.openxmlformats.org/markup-compatibility/2006" xmlns:p14="http://schemas.microsoft.com/office/powerpoint/2010/main">
    <mc:Choice Requires="p14">
      <p:transition spd="slow" p14:dur="2000" advTm="21373"/>
    </mc:Choice>
    <mc:Fallback xmlns="">
      <p:transition spd="slow" advTm="2137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7">
          <a:extLst>
            <a:ext uri="{FF2B5EF4-FFF2-40B4-BE49-F238E27FC236}">
              <a16:creationId xmlns:a16="http://schemas.microsoft.com/office/drawing/2014/main" id="{63E51E42-C29E-07D9-ABC5-8D5293A35AD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AF2B2B-BF31-C128-83D1-88D0BAAF20F0}"/>
              </a:ext>
            </a:extLst>
          </p:cNvPr>
          <p:cNvSpPr>
            <a:spLocks noGrp="1"/>
          </p:cNvSpPr>
          <p:nvPr>
            <p:ph type="title"/>
          </p:nvPr>
        </p:nvSpPr>
        <p:spPr/>
        <p:txBody>
          <a:bodyPr>
            <a:normAutofit/>
          </a:bodyPr>
          <a:lstStyle/>
          <a:p>
            <a:r>
              <a:rPr lang="en-US" dirty="0"/>
              <a:t>Filter: heavy bleeding (383 tweets)</a:t>
            </a:r>
          </a:p>
        </p:txBody>
      </p:sp>
      <p:sp>
        <p:nvSpPr>
          <p:cNvPr id="7" name="Text Placeholder 9">
            <a:extLst>
              <a:ext uri="{FF2B5EF4-FFF2-40B4-BE49-F238E27FC236}">
                <a16:creationId xmlns:a16="http://schemas.microsoft.com/office/drawing/2014/main" id="{42A47C9D-709D-08CA-6D35-E0A4A9730486}"/>
              </a:ext>
            </a:extLst>
          </p:cNvPr>
          <p:cNvSpPr txBox="1">
            <a:spLocks/>
          </p:cNvSpPr>
          <p:nvPr/>
        </p:nvSpPr>
        <p:spPr>
          <a:xfrm>
            <a:off x="630238" y="864882"/>
            <a:ext cx="8078333" cy="1120094"/>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dirty="0"/>
          </a:p>
        </p:txBody>
      </p:sp>
      <p:pic>
        <p:nvPicPr>
          <p:cNvPr id="2" name="Picture 1">
            <a:extLst>
              <a:ext uri="{FF2B5EF4-FFF2-40B4-BE49-F238E27FC236}">
                <a16:creationId xmlns:a16="http://schemas.microsoft.com/office/drawing/2014/main" id="{229CF68F-F484-4CCC-502E-59C46FDD447B}"/>
              </a:ext>
            </a:extLst>
          </p:cNvPr>
          <p:cNvPicPr>
            <a:picLocks noChangeAspect="1"/>
          </p:cNvPicPr>
          <p:nvPr/>
        </p:nvPicPr>
        <p:blipFill>
          <a:blip r:embed="rId3"/>
          <a:stretch>
            <a:fillRect/>
          </a:stretch>
        </p:blipFill>
        <p:spPr>
          <a:xfrm>
            <a:off x="862012" y="1340942"/>
            <a:ext cx="7419975" cy="3419475"/>
          </a:xfrm>
          <a:prstGeom prst="rect">
            <a:avLst/>
          </a:prstGeom>
        </p:spPr>
      </p:pic>
    </p:spTree>
    <p:extLst>
      <p:ext uri="{BB962C8B-B14F-4D97-AF65-F5344CB8AC3E}">
        <p14:creationId xmlns:p14="http://schemas.microsoft.com/office/powerpoint/2010/main" val="2033861581"/>
      </p:ext>
    </p:extLst>
  </p:cSld>
  <p:clrMapOvr>
    <a:masterClrMapping/>
  </p:clrMapOvr>
  <mc:AlternateContent xmlns:mc="http://schemas.openxmlformats.org/markup-compatibility/2006" xmlns:p14="http://schemas.microsoft.com/office/powerpoint/2010/main">
    <mc:Choice Requires="p14">
      <p:transition spd="slow" p14:dur="2000" advTm="34325"/>
    </mc:Choice>
    <mc:Fallback xmlns="">
      <p:transition spd="slow" advTm="3432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7">
          <a:extLst>
            <a:ext uri="{FF2B5EF4-FFF2-40B4-BE49-F238E27FC236}">
              <a16:creationId xmlns:a16="http://schemas.microsoft.com/office/drawing/2014/main" id="{F6CBA18C-B369-94E6-5C0E-8E24423DF24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4B4777E-4BE1-8643-5871-4A563C4A06C8}"/>
              </a:ext>
            </a:extLst>
          </p:cNvPr>
          <p:cNvSpPr>
            <a:spLocks noGrp="1"/>
          </p:cNvSpPr>
          <p:nvPr>
            <p:ph type="title"/>
          </p:nvPr>
        </p:nvSpPr>
        <p:spPr/>
        <p:txBody>
          <a:bodyPr>
            <a:normAutofit/>
          </a:bodyPr>
          <a:lstStyle/>
          <a:p>
            <a:r>
              <a:rPr lang="en-US" dirty="0"/>
              <a:t>Filter: pain (4K tweets)</a:t>
            </a:r>
          </a:p>
        </p:txBody>
      </p:sp>
      <p:sp>
        <p:nvSpPr>
          <p:cNvPr id="7" name="Text Placeholder 9">
            <a:extLst>
              <a:ext uri="{FF2B5EF4-FFF2-40B4-BE49-F238E27FC236}">
                <a16:creationId xmlns:a16="http://schemas.microsoft.com/office/drawing/2014/main" id="{1A455C21-3A16-0A2C-D21E-864C13F57A18}"/>
              </a:ext>
            </a:extLst>
          </p:cNvPr>
          <p:cNvSpPr txBox="1">
            <a:spLocks/>
          </p:cNvSpPr>
          <p:nvPr/>
        </p:nvSpPr>
        <p:spPr>
          <a:xfrm>
            <a:off x="630238" y="864882"/>
            <a:ext cx="8078333" cy="1120094"/>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dirty="0"/>
          </a:p>
        </p:txBody>
      </p:sp>
      <p:pic>
        <p:nvPicPr>
          <p:cNvPr id="3" name="Picture 2">
            <a:extLst>
              <a:ext uri="{FF2B5EF4-FFF2-40B4-BE49-F238E27FC236}">
                <a16:creationId xmlns:a16="http://schemas.microsoft.com/office/drawing/2014/main" id="{B9039B32-9129-E056-BCE0-94F260A08E9F}"/>
              </a:ext>
            </a:extLst>
          </p:cNvPr>
          <p:cNvPicPr>
            <a:picLocks noChangeAspect="1"/>
          </p:cNvPicPr>
          <p:nvPr/>
        </p:nvPicPr>
        <p:blipFill>
          <a:blip r:embed="rId3"/>
          <a:stretch>
            <a:fillRect/>
          </a:stretch>
        </p:blipFill>
        <p:spPr>
          <a:xfrm>
            <a:off x="966787" y="1386875"/>
            <a:ext cx="7210425" cy="3543300"/>
          </a:xfrm>
          <a:prstGeom prst="rect">
            <a:avLst/>
          </a:prstGeom>
        </p:spPr>
      </p:pic>
    </p:spTree>
    <p:extLst>
      <p:ext uri="{BB962C8B-B14F-4D97-AF65-F5344CB8AC3E}">
        <p14:creationId xmlns:p14="http://schemas.microsoft.com/office/powerpoint/2010/main" val="2880118332"/>
      </p:ext>
    </p:extLst>
  </p:cSld>
  <p:clrMapOvr>
    <a:masterClrMapping/>
  </p:clrMapOvr>
  <mc:AlternateContent xmlns:mc="http://schemas.openxmlformats.org/markup-compatibility/2006" xmlns:p14="http://schemas.microsoft.com/office/powerpoint/2010/main">
    <mc:Choice Requires="p14">
      <p:transition spd="slow" p14:dur="2000" advTm="6813"/>
    </mc:Choice>
    <mc:Fallback xmlns="">
      <p:transition spd="slow" advTm="681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B644BF55-BFB0-7FB5-97F9-E189701E1654}"/>
            </a:ext>
          </a:extLst>
        </p:cNvPr>
        <p:cNvGrpSpPr/>
        <p:nvPr/>
      </p:nvGrpSpPr>
      <p:grpSpPr>
        <a:xfrm>
          <a:off x="0" y="0"/>
          <a:ext cx="0" cy="0"/>
          <a:chOff x="0" y="0"/>
          <a:chExt cx="0" cy="0"/>
        </a:xfrm>
      </p:grpSpPr>
      <p:sp>
        <p:nvSpPr>
          <p:cNvPr id="91" name="Google Shape;91;p18">
            <a:extLst>
              <a:ext uri="{FF2B5EF4-FFF2-40B4-BE49-F238E27FC236}">
                <a16:creationId xmlns:a16="http://schemas.microsoft.com/office/drawing/2014/main" id="{A90DDCF1-4341-4F94-13B9-1426AE20ADE4}"/>
              </a:ext>
            </a:extLst>
          </p:cNvPr>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US" dirty="0"/>
              <a:t>Beth Granter</a:t>
            </a:r>
            <a:endParaRPr dirty="0"/>
          </a:p>
        </p:txBody>
      </p:sp>
      <p:sp>
        <p:nvSpPr>
          <p:cNvPr id="92" name="Google Shape;92;p18">
            <a:extLst>
              <a:ext uri="{FF2B5EF4-FFF2-40B4-BE49-F238E27FC236}">
                <a16:creationId xmlns:a16="http://schemas.microsoft.com/office/drawing/2014/main" id="{23072CE8-B3DC-435C-BCCA-7BBBD712EC26}"/>
              </a:ext>
            </a:extLst>
          </p:cNvPr>
          <p:cNvSpPr txBox="1">
            <a:spLocks noGrp="1"/>
          </p:cNvSpPr>
          <p:nvPr>
            <p:ph type="body" idx="1"/>
          </p:nvPr>
        </p:nvSpPr>
        <p:spPr>
          <a:xfrm>
            <a:off x="311699" y="1618203"/>
            <a:ext cx="4154503" cy="3052037"/>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dirty="0">
                <a:latin typeface="+mn-lt"/>
              </a:rPr>
              <a:t>Hello! </a:t>
            </a:r>
          </a:p>
          <a:p>
            <a:pPr marL="0" lvl="0" indent="0" algn="l" rtl="0">
              <a:spcBef>
                <a:spcPts val="0"/>
              </a:spcBef>
              <a:spcAft>
                <a:spcPts val="1200"/>
              </a:spcAft>
              <a:buNone/>
            </a:pPr>
            <a:r>
              <a:rPr lang="en-US" dirty="0">
                <a:latin typeface="+mn-lt"/>
              </a:rPr>
              <a:t>I help non-profits with digital strategy, digital transformation, and advocacy campaigns. </a:t>
            </a:r>
          </a:p>
          <a:p>
            <a:pPr marL="0" lvl="0" indent="0" algn="l" rtl="0">
              <a:spcBef>
                <a:spcPts val="0"/>
              </a:spcBef>
              <a:spcAft>
                <a:spcPts val="1200"/>
              </a:spcAft>
              <a:buNone/>
            </a:pPr>
            <a:r>
              <a:rPr lang="en-US" dirty="0">
                <a:latin typeface="+mn-lt"/>
              </a:rPr>
              <a:t>I’ve been doing this for 20 years.</a:t>
            </a:r>
          </a:p>
          <a:p>
            <a:pPr marL="457200" lvl="1" indent="0">
              <a:spcAft>
                <a:spcPts val="1200"/>
              </a:spcAft>
              <a:buNone/>
            </a:pPr>
            <a:endParaRPr lang="en-US" dirty="0">
              <a:latin typeface="+mj-lt"/>
            </a:endParaRPr>
          </a:p>
          <a:p>
            <a:pPr marL="457200" lvl="1" indent="0">
              <a:spcAft>
                <a:spcPts val="1200"/>
              </a:spcAft>
              <a:buNone/>
            </a:pPr>
            <a:r>
              <a:rPr lang="en-US" dirty="0">
                <a:latin typeface="+mj-lt"/>
                <a:hlinkClick r:id="rId3"/>
              </a:rPr>
              <a:t>bethgranter.com/</a:t>
            </a:r>
            <a:r>
              <a:rPr lang="en-US" dirty="0">
                <a:latin typeface="+mj-lt"/>
              </a:rPr>
              <a:t> </a:t>
            </a:r>
          </a:p>
          <a:p>
            <a:pPr marL="457200" lvl="1" indent="0">
              <a:spcAft>
                <a:spcPts val="1200"/>
              </a:spcAft>
              <a:buNone/>
            </a:pPr>
            <a:endParaRPr lang="en-US" dirty="0">
              <a:latin typeface="+mj-lt"/>
            </a:endParaRPr>
          </a:p>
          <a:p>
            <a:pPr marL="457200" lvl="1" indent="0">
              <a:spcAft>
                <a:spcPts val="1200"/>
              </a:spcAft>
              <a:buNone/>
            </a:pPr>
            <a:r>
              <a:rPr lang="en-US" dirty="0" err="1">
                <a:latin typeface="+mj-lt"/>
                <a:hlinkClick r:id="rId4"/>
              </a:rPr>
              <a:t>bsky.app</a:t>
            </a:r>
            <a:r>
              <a:rPr lang="en-US" dirty="0">
                <a:latin typeface="+mj-lt"/>
                <a:hlinkClick r:id="rId4"/>
              </a:rPr>
              <a:t>/profile/</a:t>
            </a:r>
            <a:r>
              <a:rPr lang="en-US" dirty="0" err="1">
                <a:latin typeface="+mj-lt"/>
                <a:hlinkClick r:id="rId4"/>
              </a:rPr>
              <a:t>megabeth.bsky.social</a:t>
            </a:r>
            <a:r>
              <a:rPr lang="en-US" dirty="0">
                <a:latin typeface="+mj-lt"/>
              </a:rPr>
              <a:t> </a:t>
            </a:r>
          </a:p>
        </p:txBody>
      </p:sp>
      <p:pic>
        <p:nvPicPr>
          <p:cNvPr id="1026" name="Picture 2">
            <a:extLst>
              <a:ext uri="{FF2B5EF4-FFF2-40B4-BE49-F238E27FC236}">
                <a16:creationId xmlns:a16="http://schemas.microsoft.com/office/drawing/2014/main" id="{B6E0B132-748F-E117-31D5-F8340271B34E}"/>
              </a:ext>
            </a:extLst>
          </p:cNvPr>
          <p:cNvPicPr>
            <a:picLocks noChangeAspect="1" noChangeArrowheads="1"/>
          </p:cNvPicPr>
          <p:nvPr/>
        </p:nvPicPr>
        <p:blipFill>
          <a:blip r:embed="rId5"/>
          <a:srcRect/>
          <a:stretch/>
        </p:blipFill>
        <p:spPr bwMode="auto">
          <a:xfrm>
            <a:off x="5062030" y="849749"/>
            <a:ext cx="3292018" cy="341057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luesky - Wikipedia">
            <a:extLst>
              <a:ext uri="{FF2B5EF4-FFF2-40B4-BE49-F238E27FC236}">
                <a16:creationId xmlns:a16="http://schemas.microsoft.com/office/drawing/2014/main" id="{6D86379C-511F-2E9E-FD35-71138B8E51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754" y="4075181"/>
            <a:ext cx="419433" cy="3702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lobe - Free web icons">
            <a:extLst>
              <a:ext uri="{FF2B5EF4-FFF2-40B4-BE49-F238E27FC236}">
                <a16:creationId xmlns:a16="http://schemas.microsoft.com/office/drawing/2014/main" id="{A10730CB-F22D-254B-CEAD-70EC5A0D75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4988" y="3321762"/>
            <a:ext cx="464964" cy="464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161748"/>
      </p:ext>
    </p:extLst>
  </p:cSld>
  <p:clrMapOvr>
    <a:masterClrMapping/>
  </p:clrMapOvr>
  <mc:AlternateContent xmlns:mc="http://schemas.openxmlformats.org/markup-compatibility/2006" xmlns:p14="http://schemas.microsoft.com/office/powerpoint/2010/main">
    <mc:Choice Requires="p14">
      <p:transition spd="slow" p14:dur="2000" advTm="17368"/>
    </mc:Choice>
    <mc:Fallback xmlns="">
      <p:transition spd="slow" advTm="1736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3">
          <a:extLst>
            <a:ext uri="{FF2B5EF4-FFF2-40B4-BE49-F238E27FC236}">
              <a16:creationId xmlns:a16="http://schemas.microsoft.com/office/drawing/2014/main" id="{2856D708-63B1-8E17-E9A0-DBA02EC50253}"/>
            </a:ext>
          </a:extLst>
        </p:cNvPr>
        <p:cNvGrpSpPr/>
        <p:nvPr/>
      </p:nvGrpSpPr>
      <p:grpSpPr>
        <a:xfrm>
          <a:off x="0" y="0"/>
          <a:ext cx="0" cy="0"/>
          <a:chOff x="0" y="0"/>
          <a:chExt cx="0" cy="0"/>
        </a:xfrm>
      </p:grpSpPr>
      <p:sp>
        <p:nvSpPr>
          <p:cNvPr id="74" name="Google Shape;74;p15">
            <a:extLst>
              <a:ext uri="{FF2B5EF4-FFF2-40B4-BE49-F238E27FC236}">
                <a16:creationId xmlns:a16="http://schemas.microsoft.com/office/drawing/2014/main" id="{33EE6FAE-C492-0E4D-25A3-2A06F245F679}"/>
              </a:ext>
            </a:extLst>
          </p:cNvPr>
          <p:cNvSpPr txBox="1">
            <a:spLocks noGrp="1"/>
          </p:cNvSpPr>
          <p:nvPr>
            <p:ph type="title"/>
          </p:nvPr>
        </p:nvSpPr>
        <p:spPr>
          <a:xfrm>
            <a:off x="430800" y="1889700"/>
            <a:ext cx="8282400" cy="1516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US" dirty="0"/>
              <a:t>Desk research of clinical guidelines</a:t>
            </a:r>
            <a:endParaRPr dirty="0"/>
          </a:p>
        </p:txBody>
      </p:sp>
    </p:spTree>
    <p:extLst>
      <p:ext uri="{BB962C8B-B14F-4D97-AF65-F5344CB8AC3E}">
        <p14:creationId xmlns:p14="http://schemas.microsoft.com/office/powerpoint/2010/main" val="1798228307"/>
      </p:ext>
    </p:extLst>
  </p:cSld>
  <p:clrMapOvr>
    <a:masterClrMapping/>
  </p:clrMapOvr>
  <mc:AlternateContent xmlns:mc="http://schemas.openxmlformats.org/markup-compatibility/2006" xmlns:p14="http://schemas.microsoft.com/office/powerpoint/2010/main">
    <mc:Choice Requires="p14">
      <p:transition spd="slow" p14:dur="2000" advTm="4775"/>
    </mc:Choice>
    <mc:Fallback xmlns="">
      <p:transition spd="slow" advTm="4775"/>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2233B3-7BB7-7933-CEEB-F17C3A4865CA}"/>
              </a:ext>
            </a:extLst>
          </p:cNvPr>
          <p:cNvSpPr>
            <a:spLocks noGrp="1"/>
          </p:cNvSpPr>
          <p:nvPr>
            <p:ph type="title"/>
          </p:nvPr>
        </p:nvSpPr>
        <p:spPr/>
        <p:txBody>
          <a:bodyPr/>
          <a:lstStyle/>
          <a:p>
            <a:r>
              <a:rPr lang="en-US" dirty="0"/>
              <a:t>Clinical guideline analysis</a:t>
            </a:r>
            <a:endParaRPr lang="en-GB" dirty="0"/>
          </a:p>
        </p:txBody>
      </p:sp>
      <p:sp>
        <p:nvSpPr>
          <p:cNvPr id="4" name="Text Placeholder 3">
            <a:extLst>
              <a:ext uri="{FF2B5EF4-FFF2-40B4-BE49-F238E27FC236}">
                <a16:creationId xmlns:a16="http://schemas.microsoft.com/office/drawing/2014/main" id="{E75872E0-1E6B-8CEB-0310-FA6341B82ADA}"/>
              </a:ext>
            </a:extLst>
          </p:cNvPr>
          <p:cNvSpPr>
            <a:spLocks noGrp="1"/>
          </p:cNvSpPr>
          <p:nvPr>
            <p:ph type="body" idx="1"/>
          </p:nvPr>
        </p:nvSpPr>
        <p:spPr>
          <a:xfrm>
            <a:off x="2235200" y="1468825"/>
            <a:ext cx="4851400" cy="3099900"/>
          </a:xfrm>
        </p:spPr>
        <p:txBody>
          <a:bodyPr/>
          <a:lstStyle/>
          <a:p>
            <a:r>
              <a:rPr lang="en-US" dirty="0">
                <a:latin typeface="+mj-lt"/>
              </a:rPr>
              <a:t>NICE guidelines for heavy menstrual bleeding, fibroids and endometriosis etc.</a:t>
            </a:r>
          </a:p>
          <a:p>
            <a:r>
              <a:rPr lang="en-US" dirty="0">
                <a:latin typeface="+mj-lt"/>
              </a:rPr>
              <a:t>Royal College of GPs menstrual health toolkit.</a:t>
            </a:r>
          </a:p>
          <a:p>
            <a:r>
              <a:rPr lang="en-US" dirty="0">
                <a:latin typeface="+mj-lt"/>
              </a:rPr>
              <a:t>NHS Scotland women’s health web pages (NHS England </a:t>
            </a:r>
            <a:r>
              <a:rPr lang="en-US" dirty="0" err="1">
                <a:latin typeface="+mj-lt"/>
              </a:rPr>
              <a:t>normalised</a:t>
            </a:r>
            <a:r>
              <a:rPr lang="en-US" dirty="0">
                <a:latin typeface="+mj-lt"/>
              </a:rPr>
              <a:t> period pain at the time).</a:t>
            </a:r>
            <a:endParaRPr lang="en-GB" dirty="0">
              <a:latin typeface="+mj-lt"/>
            </a:endParaRPr>
          </a:p>
        </p:txBody>
      </p:sp>
    </p:spTree>
    <p:extLst>
      <p:ext uri="{BB962C8B-B14F-4D97-AF65-F5344CB8AC3E}">
        <p14:creationId xmlns:p14="http://schemas.microsoft.com/office/powerpoint/2010/main" val="975606134"/>
      </p:ext>
    </p:extLst>
  </p:cSld>
  <p:clrMapOvr>
    <a:masterClrMapping/>
  </p:clrMapOvr>
  <mc:AlternateContent xmlns:mc="http://schemas.openxmlformats.org/markup-compatibility/2006" xmlns:p14="http://schemas.microsoft.com/office/powerpoint/2010/main">
    <mc:Choice Requires="p14">
      <p:transition spd="slow" p14:dur="2000" advTm="36972"/>
    </mc:Choice>
    <mc:Fallback xmlns="">
      <p:transition spd="slow" advTm="36972"/>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3">
          <a:extLst>
            <a:ext uri="{FF2B5EF4-FFF2-40B4-BE49-F238E27FC236}">
              <a16:creationId xmlns:a16="http://schemas.microsoft.com/office/drawing/2014/main" id="{CEB852F1-2F4E-2818-4428-4DC32F4AA30B}"/>
            </a:ext>
          </a:extLst>
        </p:cNvPr>
        <p:cNvGrpSpPr/>
        <p:nvPr/>
      </p:nvGrpSpPr>
      <p:grpSpPr>
        <a:xfrm>
          <a:off x="0" y="0"/>
          <a:ext cx="0" cy="0"/>
          <a:chOff x="0" y="0"/>
          <a:chExt cx="0" cy="0"/>
        </a:xfrm>
      </p:grpSpPr>
      <p:sp>
        <p:nvSpPr>
          <p:cNvPr id="74" name="Google Shape;74;p15">
            <a:extLst>
              <a:ext uri="{FF2B5EF4-FFF2-40B4-BE49-F238E27FC236}">
                <a16:creationId xmlns:a16="http://schemas.microsoft.com/office/drawing/2014/main" id="{C6076E14-786B-91D4-002C-930503410AD9}"/>
              </a:ext>
            </a:extLst>
          </p:cNvPr>
          <p:cNvSpPr txBox="1">
            <a:spLocks noGrp="1"/>
          </p:cNvSpPr>
          <p:nvPr>
            <p:ph type="title"/>
          </p:nvPr>
        </p:nvSpPr>
        <p:spPr>
          <a:xfrm>
            <a:off x="430800" y="1889700"/>
            <a:ext cx="8282400" cy="1516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US" dirty="0"/>
              <a:t>Medical expert interviews</a:t>
            </a:r>
            <a:endParaRPr dirty="0"/>
          </a:p>
        </p:txBody>
      </p:sp>
    </p:spTree>
    <p:extLst>
      <p:ext uri="{BB962C8B-B14F-4D97-AF65-F5344CB8AC3E}">
        <p14:creationId xmlns:p14="http://schemas.microsoft.com/office/powerpoint/2010/main" val="1713165542"/>
      </p:ext>
    </p:extLst>
  </p:cSld>
  <p:clrMapOvr>
    <a:masterClrMapping/>
  </p:clrMapOvr>
  <mc:AlternateContent xmlns:mc="http://schemas.openxmlformats.org/markup-compatibility/2006" xmlns:p14="http://schemas.microsoft.com/office/powerpoint/2010/main">
    <mc:Choice Requires="p14">
      <p:transition spd="slow" p14:dur="2000" advTm="9663"/>
    </mc:Choice>
    <mc:Fallback xmlns="">
      <p:transition spd="slow" advTm="9663"/>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
          <a:extLst>
            <a:ext uri="{FF2B5EF4-FFF2-40B4-BE49-F238E27FC236}">
              <a16:creationId xmlns:a16="http://schemas.microsoft.com/office/drawing/2014/main" id="{0C22BE79-8FA2-0EE7-8225-AEFB519E07C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3130228-9B0C-A848-4199-A34CFA5C5E21}"/>
              </a:ext>
            </a:extLst>
          </p:cNvPr>
          <p:cNvSpPr>
            <a:spLocks noGrp="1"/>
          </p:cNvSpPr>
          <p:nvPr>
            <p:ph type="title"/>
          </p:nvPr>
        </p:nvSpPr>
        <p:spPr/>
        <p:txBody>
          <a:bodyPr>
            <a:normAutofit/>
          </a:bodyPr>
          <a:lstStyle/>
          <a:p>
            <a:r>
              <a:rPr lang="en-US" dirty="0"/>
              <a:t>Researcher / expert recommendations</a:t>
            </a:r>
            <a:endParaRPr lang="en-GB" dirty="0"/>
          </a:p>
        </p:txBody>
      </p:sp>
      <p:sp>
        <p:nvSpPr>
          <p:cNvPr id="5" name="Content Placeholder 4">
            <a:extLst>
              <a:ext uri="{FF2B5EF4-FFF2-40B4-BE49-F238E27FC236}">
                <a16:creationId xmlns:a16="http://schemas.microsoft.com/office/drawing/2014/main" id="{DB097BBB-51E8-4FAD-5230-7C40EF667098}"/>
              </a:ext>
            </a:extLst>
          </p:cNvPr>
          <p:cNvSpPr txBox="1">
            <a:spLocks/>
          </p:cNvSpPr>
          <p:nvPr/>
        </p:nvSpPr>
        <p:spPr>
          <a:xfrm>
            <a:off x="1808018" y="1370013"/>
            <a:ext cx="5493114" cy="3068769"/>
          </a:xfrm>
          <a:prstGeom prst="rect">
            <a:avLst/>
          </a:prstGeom>
          <a:noFill/>
          <a:ln>
            <a:noFill/>
          </a:ln>
        </p:spPr>
        <p:txBody>
          <a:bodyPr spcFirstLastPara="1" wrap="square" lIns="91425" tIns="91425" rIns="91425" bIns="91425" anchor="t" anchorCtr="0">
            <a:normAutofit fontScale="775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Source Code Pro"/>
              <a:buChar char="●"/>
              <a:defRPr sz="1800" b="0" i="0" u="none" strike="noStrike" cap="none">
                <a:solidFill>
                  <a:schemeClr val="dk2"/>
                </a:solidFill>
                <a:latin typeface="Source Code Pro"/>
                <a:ea typeface="Source Code Pro"/>
                <a:cs typeface="Source Code Pro"/>
                <a:sym typeface="Source Code Pro"/>
              </a:defRPr>
            </a:lvl1pPr>
            <a:lvl2pPr marL="914400" marR="0" lvl="1"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2pPr>
            <a:lvl3pPr marL="1371600" marR="0" lvl="2"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3pPr>
            <a:lvl4pPr marL="1828800" marR="0" lvl="3"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4pPr>
            <a:lvl5pPr marL="2286000" marR="0" lvl="4"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5pPr>
            <a:lvl6pPr marL="2743200" marR="0" lvl="5"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6pPr>
            <a:lvl7pPr marL="3200400" marR="0" lvl="6"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7pPr>
            <a:lvl8pPr marL="3657600" marR="0" lvl="7"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8pPr>
            <a:lvl9pPr marL="4114800" marR="0" lvl="8"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9pPr>
          </a:lstStyle>
          <a:p>
            <a:pPr>
              <a:buFont typeface="Arial" panose="020B0604020202020204" pitchFamily="34" charset="0"/>
              <a:buChar char="•"/>
            </a:pPr>
            <a:r>
              <a:rPr lang="en-US" dirty="0">
                <a:latin typeface="+mj-lt"/>
              </a:rPr>
              <a:t>Wellbeing of Women spoke to menstrual health medical experts – GPs, </a:t>
            </a:r>
            <a:r>
              <a:rPr lang="en-US" dirty="0" err="1">
                <a:latin typeface="+mj-lt"/>
              </a:rPr>
              <a:t>gynaecologists</a:t>
            </a:r>
            <a:r>
              <a:rPr lang="en-US" dirty="0">
                <a:latin typeface="+mj-lt"/>
              </a:rPr>
              <a:t> and researchers: Nighat Arif, Nic Tempest, Ann Connelly, Sue Mann, Prof Hilary Critchley, Lucy Whittaker.</a:t>
            </a:r>
          </a:p>
          <a:p>
            <a:pPr>
              <a:buFont typeface="Arial" panose="020B0604020202020204" pitchFamily="34" charset="0"/>
              <a:buChar char="•"/>
            </a:pPr>
            <a:r>
              <a:rPr lang="en-US" dirty="0">
                <a:latin typeface="+mj-lt"/>
              </a:rPr>
              <a:t>Info / education on pain management needed: women end up in A&amp;E due to not taking over the counter painkillers or taking them too late. </a:t>
            </a:r>
          </a:p>
          <a:p>
            <a:pPr>
              <a:buFont typeface="Arial" panose="020B0604020202020204" pitchFamily="34" charset="0"/>
              <a:buChar char="•"/>
            </a:pPr>
            <a:r>
              <a:rPr lang="en-US" dirty="0">
                <a:latin typeface="+mj-lt"/>
              </a:rPr>
              <a:t>Need to </a:t>
            </a:r>
            <a:r>
              <a:rPr lang="en-US" dirty="0" err="1">
                <a:latin typeface="+mj-lt"/>
              </a:rPr>
              <a:t>destigmatise</a:t>
            </a:r>
            <a:r>
              <a:rPr lang="en-US" dirty="0">
                <a:latin typeface="+mj-lt"/>
              </a:rPr>
              <a:t> painkillers and the ‘contraceptive’ pill, especially the latter for girls – some parents wrongly think it encourages sex.</a:t>
            </a:r>
          </a:p>
          <a:p>
            <a:pPr>
              <a:buFont typeface="Arial" panose="020B0604020202020204" pitchFamily="34" charset="0"/>
              <a:buChar char="•"/>
            </a:pPr>
            <a:r>
              <a:rPr lang="en-US" dirty="0">
                <a:latin typeface="+mj-lt"/>
              </a:rPr>
              <a:t>Heavy menstrual bleeding is a key group of patients. Heavy bleeding risks </a:t>
            </a:r>
            <a:r>
              <a:rPr lang="en-US" dirty="0" err="1">
                <a:latin typeface="+mj-lt"/>
              </a:rPr>
              <a:t>anaemia</a:t>
            </a:r>
            <a:r>
              <a:rPr lang="en-US" dirty="0">
                <a:latin typeface="+mj-lt"/>
              </a:rPr>
              <a:t>.</a:t>
            </a:r>
          </a:p>
          <a:p>
            <a:pPr>
              <a:buFont typeface="Arial" panose="020B0604020202020204" pitchFamily="34" charset="0"/>
              <a:buChar char="•"/>
            </a:pPr>
            <a:r>
              <a:rPr lang="en-US" dirty="0">
                <a:latin typeface="+mj-lt"/>
              </a:rPr>
              <a:t>Lack of education about what level of pain/bleeding is normal or not. </a:t>
            </a:r>
          </a:p>
          <a:p>
            <a:pPr>
              <a:buFont typeface="Arial" panose="020B0604020202020204" pitchFamily="34" charset="0"/>
              <a:buChar char="•"/>
            </a:pPr>
            <a:endParaRPr lang="en-US" dirty="0">
              <a:latin typeface="+mj-lt"/>
            </a:endParaRPr>
          </a:p>
        </p:txBody>
      </p:sp>
    </p:spTree>
    <p:extLst>
      <p:ext uri="{BB962C8B-B14F-4D97-AF65-F5344CB8AC3E}">
        <p14:creationId xmlns:p14="http://schemas.microsoft.com/office/powerpoint/2010/main" val="1287220052"/>
      </p:ext>
    </p:extLst>
  </p:cSld>
  <p:clrMapOvr>
    <a:masterClrMapping/>
  </p:clrMapOvr>
  <mc:AlternateContent xmlns:mc="http://schemas.openxmlformats.org/markup-compatibility/2006" xmlns:p14="http://schemas.microsoft.com/office/powerpoint/2010/main">
    <mc:Choice Requires="p14">
      <p:transition spd="slow" p14:dur="2000" advTm="53975"/>
    </mc:Choice>
    <mc:Fallback xmlns="">
      <p:transition spd="slow" advTm="53975"/>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7">
          <a:extLst>
            <a:ext uri="{FF2B5EF4-FFF2-40B4-BE49-F238E27FC236}">
              <a16:creationId xmlns:a16="http://schemas.microsoft.com/office/drawing/2014/main" id="{E4A99578-71A5-0496-0852-13D911BC8557}"/>
            </a:ext>
          </a:extLst>
        </p:cNvPr>
        <p:cNvGrpSpPr/>
        <p:nvPr/>
      </p:nvGrpSpPr>
      <p:grpSpPr>
        <a:xfrm>
          <a:off x="0" y="0"/>
          <a:ext cx="0" cy="0"/>
          <a:chOff x="0" y="0"/>
          <a:chExt cx="0" cy="0"/>
        </a:xfrm>
      </p:grpSpPr>
      <p:sp>
        <p:nvSpPr>
          <p:cNvPr id="68" name="Google Shape;68;p14">
            <a:extLst>
              <a:ext uri="{FF2B5EF4-FFF2-40B4-BE49-F238E27FC236}">
                <a16:creationId xmlns:a16="http://schemas.microsoft.com/office/drawing/2014/main" id="{5D00056D-BE1F-36C5-9767-2B7312119AAE}"/>
              </a:ext>
            </a:extLst>
          </p:cNvPr>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r>
              <a:rPr lang="en-US" dirty="0"/>
              <a:t>Reasons for endometriosis diagnosis delay according to GPs</a:t>
            </a:r>
          </a:p>
        </p:txBody>
      </p:sp>
      <p:pic>
        <p:nvPicPr>
          <p:cNvPr id="10" name="Picture 9">
            <a:extLst>
              <a:ext uri="{FF2B5EF4-FFF2-40B4-BE49-F238E27FC236}">
                <a16:creationId xmlns:a16="http://schemas.microsoft.com/office/drawing/2014/main" id="{B22ABA85-521D-6402-593D-9ECDE510389F}"/>
              </a:ext>
            </a:extLst>
          </p:cNvPr>
          <p:cNvPicPr>
            <a:picLocks noChangeAspect="1"/>
          </p:cNvPicPr>
          <p:nvPr/>
        </p:nvPicPr>
        <p:blipFill>
          <a:blip r:embed="rId3"/>
          <a:stretch>
            <a:fillRect/>
          </a:stretch>
        </p:blipFill>
        <p:spPr>
          <a:xfrm>
            <a:off x="4572000" y="1262187"/>
            <a:ext cx="3859619" cy="1782434"/>
          </a:xfrm>
          <a:prstGeom prst="rect">
            <a:avLst/>
          </a:prstGeom>
        </p:spPr>
      </p:pic>
      <p:pic>
        <p:nvPicPr>
          <p:cNvPr id="12" name="Picture 11">
            <a:extLst>
              <a:ext uri="{FF2B5EF4-FFF2-40B4-BE49-F238E27FC236}">
                <a16:creationId xmlns:a16="http://schemas.microsoft.com/office/drawing/2014/main" id="{BCF66B6B-52C3-6BDD-C08D-C36B12D6662D}"/>
              </a:ext>
            </a:extLst>
          </p:cNvPr>
          <p:cNvPicPr>
            <a:picLocks noChangeAspect="1"/>
          </p:cNvPicPr>
          <p:nvPr/>
        </p:nvPicPr>
        <p:blipFill>
          <a:blip r:embed="rId4"/>
          <a:stretch>
            <a:fillRect/>
          </a:stretch>
        </p:blipFill>
        <p:spPr>
          <a:xfrm>
            <a:off x="4630084" y="2834565"/>
            <a:ext cx="3750733" cy="1832718"/>
          </a:xfrm>
          <a:prstGeom prst="rect">
            <a:avLst/>
          </a:prstGeom>
        </p:spPr>
      </p:pic>
      <p:sp>
        <p:nvSpPr>
          <p:cNvPr id="13" name="Google Shape;69;p14">
            <a:extLst>
              <a:ext uri="{FF2B5EF4-FFF2-40B4-BE49-F238E27FC236}">
                <a16:creationId xmlns:a16="http://schemas.microsoft.com/office/drawing/2014/main" id="{E62108BA-3B17-C5ED-C468-C089FAC76499}"/>
              </a:ext>
            </a:extLst>
          </p:cNvPr>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dirty="0">
                <a:latin typeface="+mj-lt"/>
              </a:rPr>
              <a:t>Research by Sharon Dixon</a:t>
            </a:r>
          </a:p>
          <a:p>
            <a:pPr marL="0" lvl="0" indent="0" algn="l" rtl="0">
              <a:spcBef>
                <a:spcPts val="0"/>
              </a:spcBef>
              <a:spcAft>
                <a:spcPts val="1200"/>
              </a:spcAft>
              <a:buNone/>
            </a:pPr>
            <a:endParaRPr dirty="0">
              <a:latin typeface="+mj-lt"/>
            </a:endParaRPr>
          </a:p>
        </p:txBody>
      </p:sp>
    </p:spTree>
    <p:extLst>
      <p:ext uri="{BB962C8B-B14F-4D97-AF65-F5344CB8AC3E}">
        <p14:creationId xmlns:p14="http://schemas.microsoft.com/office/powerpoint/2010/main" val="472804730"/>
      </p:ext>
    </p:extLst>
  </p:cSld>
  <p:clrMapOvr>
    <a:masterClrMapping/>
  </p:clrMapOvr>
  <mc:AlternateContent xmlns:mc="http://schemas.openxmlformats.org/markup-compatibility/2006" xmlns:p14="http://schemas.microsoft.com/office/powerpoint/2010/main">
    <mc:Choice Requires="p14">
      <p:transition spd="slow" p14:dur="2000" advTm="37036"/>
    </mc:Choice>
    <mc:Fallback xmlns="">
      <p:transition spd="slow" advTm="37036"/>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
          <a:extLst>
            <a:ext uri="{FF2B5EF4-FFF2-40B4-BE49-F238E27FC236}">
              <a16:creationId xmlns:a16="http://schemas.microsoft.com/office/drawing/2014/main" id="{8A2A746F-7BCC-C0E4-0884-1807240904FF}"/>
            </a:ext>
          </a:extLst>
        </p:cNvPr>
        <p:cNvGrpSpPr/>
        <p:nvPr/>
      </p:nvGrpSpPr>
      <p:grpSpPr>
        <a:xfrm>
          <a:off x="0" y="0"/>
          <a:ext cx="0" cy="0"/>
          <a:chOff x="0" y="0"/>
          <a:chExt cx="0" cy="0"/>
        </a:xfrm>
      </p:grpSpPr>
      <p:sp>
        <p:nvSpPr>
          <p:cNvPr id="68" name="Google Shape;68;p14">
            <a:extLst>
              <a:ext uri="{FF2B5EF4-FFF2-40B4-BE49-F238E27FC236}">
                <a16:creationId xmlns:a16="http://schemas.microsoft.com/office/drawing/2014/main" id="{874E727C-DACA-D091-5EDB-DEBAD666689D}"/>
              </a:ext>
            </a:extLst>
          </p:cNvPr>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r>
              <a:rPr lang="en-US" dirty="0"/>
              <a:t>Reasons for endometriosis diagnosis delay according to GPs</a:t>
            </a:r>
          </a:p>
        </p:txBody>
      </p:sp>
      <p:pic>
        <p:nvPicPr>
          <p:cNvPr id="17" name="Picture 16">
            <a:extLst>
              <a:ext uri="{FF2B5EF4-FFF2-40B4-BE49-F238E27FC236}">
                <a16:creationId xmlns:a16="http://schemas.microsoft.com/office/drawing/2014/main" id="{08B126A9-BB37-3450-C00F-49077FB343AF}"/>
              </a:ext>
            </a:extLst>
          </p:cNvPr>
          <p:cNvPicPr>
            <a:picLocks noChangeAspect="1"/>
          </p:cNvPicPr>
          <p:nvPr/>
        </p:nvPicPr>
        <p:blipFill>
          <a:blip r:embed="rId3"/>
          <a:stretch>
            <a:fillRect/>
          </a:stretch>
        </p:blipFill>
        <p:spPr>
          <a:xfrm>
            <a:off x="1298721" y="1106000"/>
            <a:ext cx="2643997" cy="3881313"/>
          </a:xfrm>
          <a:prstGeom prst="rect">
            <a:avLst/>
          </a:prstGeom>
        </p:spPr>
      </p:pic>
      <p:pic>
        <p:nvPicPr>
          <p:cNvPr id="3" name="Picture 2">
            <a:extLst>
              <a:ext uri="{FF2B5EF4-FFF2-40B4-BE49-F238E27FC236}">
                <a16:creationId xmlns:a16="http://schemas.microsoft.com/office/drawing/2014/main" id="{B3F2A115-65EA-4029-0C06-603A25562A24}"/>
              </a:ext>
            </a:extLst>
          </p:cNvPr>
          <p:cNvPicPr>
            <a:picLocks noChangeAspect="1"/>
          </p:cNvPicPr>
          <p:nvPr/>
        </p:nvPicPr>
        <p:blipFill>
          <a:blip r:embed="rId4"/>
          <a:srcRect b="51250"/>
          <a:stretch>
            <a:fillRect/>
          </a:stretch>
        </p:blipFill>
        <p:spPr>
          <a:xfrm>
            <a:off x="4233372" y="3714307"/>
            <a:ext cx="4682898" cy="922282"/>
          </a:xfrm>
          <a:prstGeom prst="rect">
            <a:avLst/>
          </a:prstGeom>
        </p:spPr>
      </p:pic>
      <p:pic>
        <p:nvPicPr>
          <p:cNvPr id="9" name="Picture 8">
            <a:extLst>
              <a:ext uri="{FF2B5EF4-FFF2-40B4-BE49-F238E27FC236}">
                <a16:creationId xmlns:a16="http://schemas.microsoft.com/office/drawing/2014/main" id="{F792D2DB-05D2-CFB3-55CD-3C031A2C0255}"/>
              </a:ext>
            </a:extLst>
          </p:cNvPr>
          <p:cNvPicPr>
            <a:picLocks noChangeAspect="1"/>
          </p:cNvPicPr>
          <p:nvPr/>
        </p:nvPicPr>
        <p:blipFill>
          <a:blip r:embed="rId5"/>
          <a:stretch>
            <a:fillRect/>
          </a:stretch>
        </p:blipFill>
        <p:spPr>
          <a:xfrm>
            <a:off x="4274213" y="1106000"/>
            <a:ext cx="4601217" cy="1319568"/>
          </a:xfrm>
          <a:prstGeom prst="rect">
            <a:avLst/>
          </a:prstGeom>
        </p:spPr>
      </p:pic>
      <p:pic>
        <p:nvPicPr>
          <p:cNvPr id="7" name="Picture 6">
            <a:extLst>
              <a:ext uri="{FF2B5EF4-FFF2-40B4-BE49-F238E27FC236}">
                <a16:creationId xmlns:a16="http://schemas.microsoft.com/office/drawing/2014/main" id="{523131A2-CB62-4A53-ADD2-2D1053A7F23F}"/>
              </a:ext>
            </a:extLst>
          </p:cNvPr>
          <p:cNvPicPr>
            <a:picLocks noChangeAspect="1"/>
          </p:cNvPicPr>
          <p:nvPr/>
        </p:nvPicPr>
        <p:blipFill>
          <a:blip r:embed="rId6"/>
          <a:stretch>
            <a:fillRect/>
          </a:stretch>
        </p:blipFill>
        <p:spPr>
          <a:xfrm>
            <a:off x="4231083" y="2128241"/>
            <a:ext cx="4601217" cy="1486107"/>
          </a:xfrm>
          <a:prstGeom prst="rect">
            <a:avLst/>
          </a:prstGeom>
        </p:spPr>
      </p:pic>
      <p:sp>
        <p:nvSpPr>
          <p:cNvPr id="11" name="Google Shape;69;p14">
            <a:extLst>
              <a:ext uri="{FF2B5EF4-FFF2-40B4-BE49-F238E27FC236}">
                <a16:creationId xmlns:a16="http://schemas.microsoft.com/office/drawing/2014/main" id="{A5B669BC-63C4-5C5E-80E1-9A1BC4EACAD2}"/>
              </a:ext>
            </a:extLst>
          </p:cNvPr>
          <p:cNvSpPr txBox="1">
            <a:spLocks noGrp="1"/>
          </p:cNvSpPr>
          <p:nvPr>
            <p:ph type="body" idx="1"/>
          </p:nvPr>
        </p:nvSpPr>
        <p:spPr>
          <a:xfrm>
            <a:off x="6807094" y="4648213"/>
            <a:ext cx="3259190" cy="509747"/>
          </a:xfrm>
          <a:prstGeom prst="rect">
            <a:avLst/>
          </a:prstGeom>
        </p:spPr>
        <p:txBody>
          <a:bodyPr spcFirstLastPara="1" wrap="square" lIns="91425" tIns="91425" rIns="91425" bIns="91425" anchor="t" anchorCtr="0">
            <a:normAutofit fontScale="62500" lnSpcReduction="20000"/>
          </a:bodyPr>
          <a:lstStyle/>
          <a:p>
            <a:pPr marL="0" lvl="0" indent="0" algn="l" rtl="0">
              <a:spcBef>
                <a:spcPts val="0"/>
              </a:spcBef>
              <a:spcAft>
                <a:spcPts val="1200"/>
              </a:spcAft>
              <a:buNone/>
            </a:pPr>
            <a:r>
              <a:rPr lang="en-US" dirty="0">
                <a:latin typeface="+mj-lt"/>
              </a:rPr>
              <a:t>Research by Sharon Dixon</a:t>
            </a:r>
          </a:p>
          <a:p>
            <a:pPr marL="0" lvl="0" indent="0" algn="l" rtl="0">
              <a:spcBef>
                <a:spcPts val="0"/>
              </a:spcBef>
              <a:spcAft>
                <a:spcPts val="1200"/>
              </a:spcAft>
              <a:buNone/>
            </a:pPr>
            <a:endParaRPr dirty="0">
              <a:latin typeface="+mj-lt"/>
            </a:endParaRPr>
          </a:p>
        </p:txBody>
      </p:sp>
    </p:spTree>
    <p:extLst>
      <p:ext uri="{BB962C8B-B14F-4D97-AF65-F5344CB8AC3E}">
        <p14:creationId xmlns:p14="http://schemas.microsoft.com/office/powerpoint/2010/main" val="2216835424"/>
      </p:ext>
    </p:extLst>
  </p:cSld>
  <p:clrMapOvr>
    <a:masterClrMapping/>
  </p:clrMapOvr>
  <mc:AlternateContent xmlns:mc="http://schemas.openxmlformats.org/markup-compatibility/2006" xmlns:p14="http://schemas.microsoft.com/office/powerpoint/2010/main">
    <mc:Choice Requires="p14">
      <p:transition spd="slow" p14:dur="2000" advTm="37036"/>
    </mc:Choice>
    <mc:Fallback xmlns="">
      <p:transition spd="slow" advTm="37036"/>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3">
          <a:extLst>
            <a:ext uri="{FF2B5EF4-FFF2-40B4-BE49-F238E27FC236}">
              <a16:creationId xmlns:a16="http://schemas.microsoft.com/office/drawing/2014/main" id="{496D142F-1A18-E22B-BB1B-740B476A9A72}"/>
            </a:ext>
          </a:extLst>
        </p:cNvPr>
        <p:cNvGrpSpPr/>
        <p:nvPr/>
      </p:nvGrpSpPr>
      <p:grpSpPr>
        <a:xfrm>
          <a:off x="0" y="0"/>
          <a:ext cx="0" cy="0"/>
          <a:chOff x="0" y="0"/>
          <a:chExt cx="0" cy="0"/>
        </a:xfrm>
      </p:grpSpPr>
      <p:sp>
        <p:nvSpPr>
          <p:cNvPr id="74" name="Google Shape;74;p15">
            <a:extLst>
              <a:ext uri="{FF2B5EF4-FFF2-40B4-BE49-F238E27FC236}">
                <a16:creationId xmlns:a16="http://schemas.microsoft.com/office/drawing/2014/main" id="{C2D181F8-7CBC-3E7A-3FCE-ECF61530F24C}"/>
              </a:ext>
            </a:extLst>
          </p:cNvPr>
          <p:cNvSpPr txBox="1">
            <a:spLocks noGrp="1"/>
          </p:cNvSpPr>
          <p:nvPr>
            <p:ph type="title"/>
          </p:nvPr>
        </p:nvSpPr>
        <p:spPr>
          <a:xfrm>
            <a:off x="430800" y="1889700"/>
            <a:ext cx="8282400" cy="1516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US" dirty="0"/>
              <a:t>Patient experience / journey</a:t>
            </a:r>
            <a:endParaRPr dirty="0"/>
          </a:p>
        </p:txBody>
      </p:sp>
    </p:spTree>
    <p:extLst>
      <p:ext uri="{BB962C8B-B14F-4D97-AF65-F5344CB8AC3E}">
        <p14:creationId xmlns:p14="http://schemas.microsoft.com/office/powerpoint/2010/main" val="2977264560"/>
      </p:ext>
    </p:extLst>
  </p:cSld>
  <p:clrMapOvr>
    <a:masterClrMapping/>
  </p:clrMapOvr>
  <mc:AlternateContent xmlns:mc="http://schemas.openxmlformats.org/markup-compatibility/2006" xmlns:p14="http://schemas.microsoft.com/office/powerpoint/2010/main">
    <mc:Choice Requires="p14">
      <p:transition spd="slow" p14:dur="2000" advTm="5960"/>
    </mc:Choice>
    <mc:Fallback xmlns="">
      <p:transition spd="slow" advTm="596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7">
          <a:extLst>
            <a:ext uri="{FF2B5EF4-FFF2-40B4-BE49-F238E27FC236}">
              <a16:creationId xmlns:a16="http://schemas.microsoft.com/office/drawing/2014/main" id="{0469D54E-DA4D-3785-80B9-3E31C50C75F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35DB559-25AB-C709-E5E2-253B9A6982A6}"/>
              </a:ext>
            </a:extLst>
          </p:cNvPr>
          <p:cNvSpPr>
            <a:spLocks noGrp="1"/>
          </p:cNvSpPr>
          <p:nvPr>
            <p:ph type="title"/>
          </p:nvPr>
        </p:nvSpPr>
        <p:spPr/>
        <p:txBody>
          <a:bodyPr>
            <a:normAutofit/>
          </a:bodyPr>
          <a:lstStyle/>
          <a:p>
            <a:r>
              <a:rPr lang="en-US" dirty="0"/>
              <a:t>My personal experience of endometriosis and adenomyosis</a:t>
            </a:r>
            <a:endParaRPr lang="en-GB" dirty="0"/>
          </a:p>
        </p:txBody>
      </p:sp>
      <p:sp>
        <p:nvSpPr>
          <p:cNvPr id="5" name="Content Placeholder 4">
            <a:extLst>
              <a:ext uri="{FF2B5EF4-FFF2-40B4-BE49-F238E27FC236}">
                <a16:creationId xmlns:a16="http://schemas.microsoft.com/office/drawing/2014/main" id="{5B823C7A-BC8A-6C28-799A-5390D621A00F}"/>
              </a:ext>
            </a:extLst>
          </p:cNvPr>
          <p:cNvSpPr txBox="1">
            <a:spLocks/>
          </p:cNvSpPr>
          <p:nvPr/>
        </p:nvSpPr>
        <p:spPr>
          <a:xfrm>
            <a:off x="1808018" y="1370013"/>
            <a:ext cx="5493114" cy="3068769"/>
          </a:xfrm>
          <a:prstGeom prst="rect">
            <a:avLst/>
          </a:prstGeom>
          <a:noFill/>
          <a:ln>
            <a:noFill/>
          </a:ln>
        </p:spPr>
        <p:txBody>
          <a:bodyPr spcFirstLastPara="1" wrap="square" lIns="91425" tIns="91425" rIns="91425" bIns="91425" anchor="t" anchorCtr="0">
            <a:normAutofit fontScale="925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Source Code Pro"/>
              <a:buChar char="●"/>
              <a:defRPr sz="1800" b="0" i="0" u="none" strike="noStrike" cap="none">
                <a:solidFill>
                  <a:schemeClr val="dk2"/>
                </a:solidFill>
                <a:latin typeface="Source Code Pro"/>
                <a:ea typeface="Source Code Pro"/>
                <a:cs typeface="Source Code Pro"/>
                <a:sym typeface="Source Code Pro"/>
              </a:defRPr>
            </a:lvl1pPr>
            <a:lvl2pPr marL="914400" marR="0" lvl="1"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2pPr>
            <a:lvl3pPr marL="1371600" marR="0" lvl="2"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3pPr>
            <a:lvl4pPr marL="1828800" marR="0" lvl="3"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4pPr>
            <a:lvl5pPr marL="2286000" marR="0" lvl="4"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5pPr>
            <a:lvl6pPr marL="2743200" marR="0" lvl="5"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6pPr>
            <a:lvl7pPr marL="3200400" marR="0" lvl="6"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7pPr>
            <a:lvl8pPr marL="3657600" marR="0" lvl="7"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8pPr>
            <a:lvl9pPr marL="4114800" marR="0" lvl="8"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9pPr>
          </a:lstStyle>
          <a:p>
            <a:pPr>
              <a:buFont typeface="Arial" panose="020B0604020202020204" pitchFamily="34" charset="0"/>
              <a:buChar char="•"/>
            </a:pPr>
            <a:r>
              <a:rPr lang="en-US" dirty="0">
                <a:latin typeface="+mj-lt"/>
              </a:rPr>
              <a:t>20 years of </a:t>
            </a:r>
            <a:r>
              <a:rPr lang="en-US" dirty="0" err="1">
                <a:latin typeface="+mj-lt"/>
              </a:rPr>
              <a:t>agonising</a:t>
            </a:r>
            <a:r>
              <a:rPr lang="en-US" dirty="0">
                <a:latin typeface="+mj-lt"/>
              </a:rPr>
              <a:t>, debilitating pain before diagnosis.</a:t>
            </a:r>
          </a:p>
          <a:p>
            <a:pPr>
              <a:buFont typeface="Arial" panose="020B0604020202020204" pitchFamily="34" charset="0"/>
              <a:buChar char="•"/>
            </a:pPr>
            <a:r>
              <a:rPr lang="en-US" dirty="0">
                <a:latin typeface="+mj-lt"/>
              </a:rPr>
              <a:t>Family and friends told me period pain was normal.</a:t>
            </a:r>
          </a:p>
          <a:p>
            <a:pPr>
              <a:buFont typeface="Arial" panose="020B0604020202020204" pitchFamily="34" charset="0"/>
              <a:buChar char="•"/>
            </a:pPr>
            <a:r>
              <a:rPr lang="en-US" dirty="0">
                <a:latin typeface="+mj-lt"/>
              </a:rPr>
              <a:t>No issues shown on ultrasound, and period pain was my only symptom, so dismissed with painkillers. Years of pain followed.</a:t>
            </a:r>
          </a:p>
          <a:p>
            <a:pPr>
              <a:buFont typeface="Arial" panose="020B0604020202020204" pitchFamily="34" charset="0"/>
              <a:buChar char="•"/>
            </a:pPr>
            <a:r>
              <a:rPr lang="en-US" dirty="0">
                <a:latin typeface="+mj-lt"/>
              </a:rPr>
              <a:t>Learned about endometriosis through friends</a:t>
            </a:r>
          </a:p>
          <a:p>
            <a:pPr>
              <a:buFont typeface="Arial" panose="020B0604020202020204" pitchFamily="34" charset="0"/>
              <a:buChar char="•"/>
            </a:pPr>
            <a:r>
              <a:rPr lang="en-US" dirty="0">
                <a:latin typeface="+mj-lt"/>
              </a:rPr>
              <a:t>I demanded a laparoscopy after IVF failed. Endometriosis and adenomyosis diagnosed and endometriosis growths removed.</a:t>
            </a:r>
          </a:p>
        </p:txBody>
      </p:sp>
    </p:spTree>
    <p:extLst>
      <p:ext uri="{BB962C8B-B14F-4D97-AF65-F5344CB8AC3E}">
        <p14:creationId xmlns:p14="http://schemas.microsoft.com/office/powerpoint/2010/main" val="345834496"/>
      </p:ext>
    </p:extLst>
  </p:cSld>
  <p:clrMapOvr>
    <a:masterClrMapping/>
  </p:clrMapOvr>
  <mc:AlternateContent xmlns:mc="http://schemas.openxmlformats.org/markup-compatibility/2006" xmlns:p14="http://schemas.microsoft.com/office/powerpoint/2010/main">
    <mc:Choice Requires="p14">
      <p:transition spd="slow" p14:dur="2000" advTm="46403"/>
    </mc:Choice>
    <mc:Fallback xmlns="">
      <p:transition spd="slow" advTm="46403"/>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2"/>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1200"/>
              </a:spcAft>
              <a:buNone/>
            </a:pPr>
            <a:r>
              <a:rPr lang="en-US" sz="3100" dirty="0"/>
              <a:t>Experience severe period pain</a:t>
            </a:r>
          </a:p>
          <a:p>
            <a:pPr marL="0" lvl="0" indent="0" algn="l" rtl="0">
              <a:spcBef>
                <a:spcPts val="0"/>
              </a:spcBef>
              <a:spcAft>
                <a:spcPts val="1200"/>
              </a:spcAft>
              <a:buNone/>
            </a:pPr>
            <a:endParaRPr lang="en-US" dirty="0"/>
          </a:p>
          <a:p>
            <a:pPr marL="0" lvl="0" indent="0" algn="l" rtl="0">
              <a:spcBef>
                <a:spcPts val="0"/>
              </a:spcBef>
              <a:spcAft>
                <a:spcPts val="1200"/>
              </a:spcAft>
              <a:buNone/>
            </a:pPr>
            <a:r>
              <a:rPr lang="en-US" sz="1400" dirty="0"/>
              <a:t>2023 survey of 3,000 women and girls aged between 16-40.</a:t>
            </a:r>
            <a:endParaRPr sz="1400" dirty="0"/>
          </a:p>
        </p:txBody>
      </p:sp>
      <p:sp>
        <p:nvSpPr>
          <p:cNvPr id="115" name="Google Shape;115;p22"/>
          <p:cNvSpPr txBox="1">
            <a:spLocks noGrp="1"/>
          </p:cNvSpPr>
          <p:nvPr>
            <p:ph type="title"/>
          </p:nvPr>
        </p:nvSpPr>
        <p:spPr>
          <a:xfrm>
            <a:off x="311700" y="1106125"/>
            <a:ext cx="8520600" cy="19635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US" dirty="0"/>
              <a:t>59%</a:t>
            </a:r>
            <a:endParaRPr dirty="0"/>
          </a:p>
        </p:txBody>
      </p:sp>
    </p:spTree>
  </p:cSld>
  <p:clrMapOvr>
    <a:masterClrMapping/>
  </p:clrMapOvr>
  <mc:AlternateContent xmlns:mc="http://schemas.openxmlformats.org/markup-compatibility/2006" xmlns:p14="http://schemas.microsoft.com/office/powerpoint/2010/main">
    <mc:Choice Requires="p14">
      <p:transition spd="slow" p14:dur="2000" advTm="12845"/>
    </mc:Choice>
    <mc:Fallback xmlns="">
      <p:transition spd="slow" advTm="12845"/>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3">
          <a:extLst>
            <a:ext uri="{FF2B5EF4-FFF2-40B4-BE49-F238E27FC236}">
              <a16:creationId xmlns:a16="http://schemas.microsoft.com/office/drawing/2014/main" id="{534992AB-AAC5-33AB-888C-7A27A90B3BBD}"/>
            </a:ext>
          </a:extLst>
        </p:cNvPr>
        <p:cNvGrpSpPr/>
        <p:nvPr/>
      </p:nvGrpSpPr>
      <p:grpSpPr>
        <a:xfrm>
          <a:off x="0" y="0"/>
          <a:ext cx="0" cy="0"/>
          <a:chOff x="0" y="0"/>
          <a:chExt cx="0" cy="0"/>
        </a:xfrm>
      </p:grpSpPr>
      <p:sp>
        <p:nvSpPr>
          <p:cNvPr id="114" name="Google Shape;114;p22">
            <a:extLst>
              <a:ext uri="{FF2B5EF4-FFF2-40B4-BE49-F238E27FC236}">
                <a16:creationId xmlns:a16="http://schemas.microsoft.com/office/drawing/2014/main" id="{9EDC7FA0-556A-C39E-1C51-748D52BCB139}"/>
              </a:ext>
            </a:extLst>
          </p:cNvPr>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1200"/>
              </a:spcAft>
              <a:buNone/>
            </a:pPr>
            <a:r>
              <a:rPr lang="en-US" sz="3100" dirty="0"/>
              <a:t>Experience severe heavy bleeding</a:t>
            </a:r>
          </a:p>
          <a:p>
            <a:pPr marL="0" lvl="0" indent="0" algn="l" rtl="0">
              <a:spcBef>
                <a:spcPts val="0"/>
              </a:spcBef>
              <a:spcAft>
                <a:spcPts val="1200"/>
              </a:spcAft>
              <a:buNone/>
            </a:pPr>
            <a:endParaRPr lang="en-US" dirty="0"/>
          </a:p>
          <a:p>
            <a:pPr marL="0" indent="0">
              <a:spcAft>
                <a:spcPts val="1200"/>
              </a:spcAft>
              <a:buNone/>
            </a:pPr>
            <a:r>
              <a:rPr lang="en-US" sz="1400" dirty="0"/>
              <a:t>2023 survey of 3,000 women and girls aged between 16-40.</a:t>
            </a:r>
          </a:p>
        </p:txBody>
      </p:sp>
      <p:sp>
        <p:nvSpPr>
          <p:cNvPr id="115" name="Google Shape;115;p22">
            <a:extLst>
              <a:ext uri="{FF2B5EF4-FFF2-40B4-BE49-F238E27FC236}">
                <a16:creationId xmlns:a16="http://schemas.microsoft.com/office/drawing/2014/main" id="{3067B54A-E4FB-D5DB-A4CA-D3F41DF33D38}"/>
              </a:ext>
            </a:extLst>
          </p:cNvPr>
          <p:cNvSpPr txBox="1">
            <a:spLocks noGrp="1"/>
          </p:cNvSpPr>
          <p:nvPr>
            <p:ph type="title"/>
          </p:nvPr>
        </p:nvSpPr>
        <p:spPr>
          <a:xfrm>
            <a:off x="311700" y="1106125"/>
            <a:ext cx="8520600" cy="19635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US" dirty="0"/>
              <a:t>49%</a:t>
            </a:r>
            <a:endParaRPr dirty="0"/>
          </a:p>
        </p:txBody>
      </p:sp>
    </p:spTree>
    <p:extLst>
      <p:ext uri="{BB962C8B-B14F-4D97-AF65-F5344CB8AC3E}">
        <p14:creationId xmlns:p14="http://schemas.microsoft.com/office/powerpoint/2010/main" val="3953243289"/>
      </p:ext>
    </p:extLst>
  </p:cSld>
  <p:clrMapOvr>
    <a:masterClrMapping/>
  </p:clrMapOvr>
  <mc:AlternateContent xmlns:mc="http://schemas.openxmlformats.org/markup-compatibility/2006" xmlns:p14="http://schemas.microsoft.com/office/powerpoint/2010/main">
    <mc:Choice Requires="p14">
      <p:transition spd="slow" p14:dur="2000" advTm="3558"/>
    </mc:Choice>
    <mc:Fallback xmlns="">
      <p:transition spd="slow" advTm="355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8D4EE729-3329-0D11-5F03-2D7CC93779F4}"/>
            </a:ext>
          </a:extLst>
        </p:cNvPr>
        <p:cNvGrpSpPr/>
        <p:nvPr/>
      </p:nvGrpSpPr>
      <p:grpSpPr>
        <a:xfrm>
          <a:off x="0" y="0"/>
          <a:ext cx="0" cy="0"/>
          <a:chOff x="0" y="0"/>
          <a:chExt cx="0" cy="0"/>
        </a:xfrm>
      </p:grpSpPr>
      <p:sp>
        <p:nvSpPr>
          <p:cNvPr id="91" name="Google Shape;91;p18">
            <a:extLst>
              <a:ext uri="{FF2B5EF4-FFF2-40B4-BE49-F238E27FC236}">
                <a16:creationId xmlns:a16="http://schemas.microsoft.com/office/drawing/2014/main" id="{CA5D139D-5AD0-6E78-BFDE-DE6E5F5C5F81}"/>
              </a:ext>
            </a:extLst>
          </p:cNvPr>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US" dirty="0"/>
              <a:t>Clients</a:t>
            </a:r>
            <a:endParaRPr dirty="0"/>
          </a:p>
        </p:txBody>
      </p:sp>
      <p:pic>
        <p:nvPicPr>
          <p:cNvPr id="3" name="Picture 2">
            <a:extLst>
              <a:ext uri="{FF2B5EF4-FFF2-40B4-BE49-F238E27FC236}">
                <a16:creationId xmlns:a16="http://schemas.microsoft.com/office/drawing/2014/main" id="{C89BD83C-3D60-C2DF-5151-1523E264EA9C}"/>
              </a:ext>
            </a:extLst>
          </p:cNvPr>
          <p:cNvPicPr>
            <a:picLocks noChangeAspect="1"/>
          </p:cNvPicPr>
          <p:nvPr/>
        </p:nvPicPr>
        <p:blipFill>
          <a:blip r:embed="rId3"/>
          <a:stretch>
            <a:fillRect/>
          </a:stretch>
        </p:blipFill>
        <p:spPr>
          <a:xfrm>
            <a:off x="1637394" y="213983"/>
            <a:ext cx="7335274" cy="4715533"/>
          </a:xfrm>
          <a:prstGeom prst="rect">
            <a:avLst/>
          </a:prstGeom>
        </p:spPr>
      </p:pic>
    </p:spTree>
    <p:extLst>
      <p:ext uri="{BB962C8B-B14F-4D97-AF65-F5344CB8AC3E}">
        <p14:creationId xmlns:p14="http://schemas.microsoft.com/office/powerpoint/2010/main" val="2016889060"/>
      </p:ext>
    </p:extLst>
  </p:cSld>
  <p:clrMapOvr>
    <a:masterClrMapping/>
  </p:clrMapOvr>
  <mc:AlternateContent xmlns:mc="http://schemas.openxmlformats.org/markup-compatibility/2006" xmlns:p14="http://schemas.microsoft.com/office/powerpoint/2010/main">
    <mc:Choice Requires="p14">
      <p:transition spd="slow" p14:dur="2000" advTm="16613"/>
    </mc:Choice>
    <mc:Fallback xmlns="">
      <p:transition spd="slow" advTm="16613"/>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7">
          <a:extLst>
            <a:ext uri="{FF2B5EF4-FFF2-40B4-BE49-F238E27FC236}">
              <a16:creationId xmlns:a16="http://schemas.microsoft.com/office/drawing/2014/main" id="{7E40B340-83E3-26B1-40EC-ED7C3CC1E26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52A9255-C197-F1A0-0FE8-CE7D288AC741}"/>
              </a:ext>
            </a:extLst>
          </p:cNvPr>
          <p:cNvSpPr>
            <a:spLocks noGrp="1"/>
          </p:cNvSpPr>
          <p:nvPr>
            <p:ph type="title"/>
          </p:nvPr>
        </p:nvSpPr>
        <p:spPr>
          <a:xfrm>
            <a:off x="311700" y="372500"/>
            <a:ext cx="8520600" cy="918418"/>
          </a:xfrm>
        </p:spPr>
        <p:txBody>
          <a:bodyPr>
            <a:normAutofit fontScale="90000"/>
          </a:bodyPr>
          <a:lstStyle/>
          <a:p>
            <a:r>
              <a:rPr lang="en-US" dirty="0"/>
              <a:t>Mapping a journey of period pain </a:t>
            </a:r>
            <a:br>
              <a:rPr lang="en-US" dirty="0"/>
            </a:br>
            <a:r>
              <a:rPr lang="en-US" dirty="0"/>
              <a:t>to identify barriers &amp; intervention points</a:t>
            </a:r>
            <a:endParaRPr lang="en-GB" dirty="0"/>
          </a:p>
        </p:txBody>
      </p:sp>
      <p:pic>
        <p:nvPicPr>
          <p:cNvPr id="37" name="Picture 36">
            <a:extLst>
              <a:ext uri="{FF2B5EF4-FFF2-40B4-BE49-F238E27FC236}">
                <a16:creationId xmlns:a16="http://schemas.microsoft.com/office/drawing/2014/main" id="{B0AC4379-C329-E649-16A3-F1248BC76588}"/>
              </a:ext>
            </a:extLst>
          </p:cNvPr>
          <p:cNvPicPr>
            <a:picLocks noChangeAspect="1"/>
          </p:cNvPicPr>
          <p:nvPr/>
        </p:nvPicPr>
        <p:blipFill>
          <a:blip r:embed="rId3"/>
          <a:stretch>
            <a:fillRect/>
          </a:stretch>
        </p:blipFill>
        <p:spPr>
          <a:xfrm>
            <a:off x="0" y="1400828"/>
            <a:ext cx="9144000" cy="3453468"/>
          </a:xfrm>
          <a:prstGeom prst="rect">
            <a:avLst/>
          </a:prstGeom>
        </p:spPr>
      </p:pic>
    </p:spTree>
    <p:extLst>
      <p:ext uri="{BB962C8B-B14F-4D97-AF65-F5344CB8AC3E}">
        <p14:creationId xmlns:p14="http://schemas.microsoft.com/office/powerpoint/2010/main" val="660552199"/>
      </p:ext>
    </p:extLst>
  </p:cSld>
  <p:clrMapOvr>
    <a:masterClrMapping/>
  </p:clrMapOvr>
  <mc:AlternateContent xmlns:mc="http://schemas.openxmlformats.org/markup-compatibility/2006" xmlns:p14="http://schemas.microsoft.com/office/powerpoint/2010/main">
    <mc:Choice Requires="p14">
      <p:transition spd="slow" p14:dur="2000" advTm="73157"/>
    </mc:Choice>
    <mc:Fallback xmlns="">
      <p:transition spd="slow" advTm="73157"/>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3">
          <a:extLst>
            <a:ext uri="{FF2B5EF4-FFF2-40B4-BE49-F238E27FC236}">
              <a16:creationId xmlns:a16="http://schemas.microsoft.com/office/drawing/2014/main" id="{8FA9EED8-DF9D-BC18-BA65-ADE33C7D6BA3}"/>
            </a:ext>
          </a:extLst>
        </p:cNvPr>
        <p:cNvGrpSpPr/>
        <p:nvPr/>
      </p:nvGrpSpPr>
      <p:grpSpPr>
        <a:xfrm>
          <a:off x="0" y="0"/>
          <a:ext cx="0" cy="0"/>
          <a:chOff x="0" y="0"/>
          <a:chExt cx="0" cy="0"/>
        </a:xfrm>
      </p:grpSpPr>
      <p:sp>
        <p:nvSpPr>
          <p:cNvPr id="74" name="Google Shape;74;p15">
            <a:extLst>
              <a:ext uri="{FF2B5EF4-FFF2-40B4-BE49-F238E27FC236}">
                <a16:creationId xmlns:a16="http://schemas.microsoft.com/office/drawing/2014/main" id="{3926C8C6-6600-D5C3-B57D-143D9A14E29B}"/>
              </a:ext>
            </a:extLst>
          </p:cNvPr>
          <p:cNvSpPr txBox="1">
            <a:spLocks noGrp="1"/>
          </p:cNvSpPr>
          <p:nvPr>
            <p:ph type="title"/>
          </p:nvPr>
        </p:nvSpPr>
        <p:spPr>
          <a:xfrm>
            <a:off x="430800" y="1889700"/>
            <a:ext cx="8282400" cy="1516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US" dirty="0"/>
              <a:t>Mapping existing campaigns/resources</a:t>
            </a:r>
            <a:endParaRPr dirty="0"/>
          </a:p>
        </p:txBody>
      </p:sp>
    </p:spTree>
    <p:extLst>
      <p:ext uri="{BB962C8B-B14F-4D97-AF65-F5344CB8AC3E}">
        <p14:creationId xmlns:p14="http://schemas.microsoft.com/office/powerpoint/2010/main" val="1586658268"/>
      </p:ext>
    </p:extLst>
  </p:cSld>
  <p:clrMapOvr>
    <a:masterClrMapping/>
  </p:clrMapOvr>
  <mc:AlternateContent xmlns:mc="http://schemas.openxmlformats.org/markup-compatibility/2006" xmlns:p14="http://schemas.microsoft.com/office/powerpoint/2010/main">
    <mc:Choice Requires="p14">
      <p:transition spd="slow" p14:dur="2000" advTm="7400"/>
    </mc:Choice>
    <mc:Fallback xmlns="">
      <p:transition spd="slow" advTm="74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8E038CCB-181A-89C0-CB71-68E76C06047F}"/>
            </a:ext>
          </a:extLst>
        </p:cNvPr>
        <p:cNvGrpSpPr/>
        <p:nvPr/>
      </p:nvGrpSpPr>
      <p:grpSpPr>
        <a:xfrm>
          <a:off x="0" y="0"/>
          <a:ext cx="0" cy="0"/>
          <a:chOff x="0" y="0"/>
          <a:chExt cx="0" cy="0"/>
        </a:xfrm>
      </p:grpSpPr>
      <p:sp>
        <p:nvSpPr>
          <p:cNvPr id="91" name="Google Shape;91;p18">
            <a:extLst>
              <a:ext uri="{FF2B5EF4-FFF2-40B4-BE49-F238E27FC236}">
                <a16:creationId xmlns:a16="http://schemas.microsoft.com/office/drawing/2014/main" id="{22D0AAB3-A78B-EE3E-EAC3-D95783D483BB}"/>
              </a:ext>
            </a:extLst>
          </p:cNvPr>
          <p:cNvSpPr txBox="1">
            <a:spLocks noGrp="1"/>
          </p:cNvSpPr>
          <p:nvPr>
            <p:ph type="title"/>
          </p:nvPr>
        </p:nvSpPr>
        <p:spPr>
          <a:xfrm>
            <a:off x="311700" y="631800"/>
            <a:ext cx="5102982" cy="755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US" dirty="0"/>
              <a:t>Mapping existing campaigns against the key areas for menstrual health</a:t>
            </a:r>
          </a:p>
        </p:txBody>
      </p:sp>
      <p:sp>
        <p:nvSpPr>
          <p:cNvPr id="4" name="Text Placeholder 4">
            <a:extLst>
              <a:ext uri="{FF2B5EF4-FFF2-40B4-BE49-F238E27FC236}">
                <a16:creationId xmlns:a16="http://schemas.microsoft.com/office/drawing/2014/main" id="{A606763C-10DD-AD0A-C0DA-B37ADDCDC49B}"/>
              </a:ext>
            </a:extLst>
          </p:cNvPr>
          <p:cNvSpPr txBox="1">
            <a:spLocks/>
          </p:cNvSpPr>
          <p:nvPr/>
        </p:nvSpPr>
        <p:spPr>
          <a:xfrm>
            <a:off x="375536" y="1613647"/>
            <a:ext cx="5102981" cy="319143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lnSpc>
                <a:spcPct val="110000"/>
              </a:lnSpc>
              <a:buFont typeface="Segoe UI" panose="020B0502040204020203" pitchFamily="34" charset="0"/>
              <a:buChar char="→"/>
            </a:pPr>
            <a:r>
              <a:rPr lang="en-US" dirty="0"/>
              <a:t>Over 19 orgs producing UK period information/education – yet public and doctors still under-informed</a:t>
            </a:r>
          </a:p>
          <a:p>
            <a:pPr marL="285750" indent="-285750">
              <a:lnSpc>
                <a:spcPct val="110000"/>
              </a:lnSpc>
              <a:buFont typeface="Segoe UI" panose="020B0502040204020203" pitchFamily="34" charset="0"/>
              <a:buChar char="→"/>
            </a:pPr>
            <a:r>
              <a:rPr lang="en-US" dirty="0"/>
              <a:t>Over 14 orgs working on period stigma</a:t>
            </a:r>
          </a:p>
          <a:p>
            <a:pPr marL="285750" indent="-285750">
              <a:lnSpc>
                <a:spcPct val="110000"/>
              </a:lnSpc>
              <a:buFont typeface="Segoe UI" panose="020B0502040204020203" pitchFamily="34" charset="0"/>
              <a:buChar char="→"/>
            </a:pPr>
            <a:r>
              <a:rPr lang="en-US" dirty="0"/>
              <a:t>Period poverty (7 orgs) no longer a focus since 2020 period products in schools law change</a:t>
            </a:r>
          </a:p>
          <a:p>
            <a:pPr marL="285750" indent="-285750">
              <a:lnSpc>
                <a:spcPct val="110000"/>
              </a:lnSpc>
              <a:buFont typeface="Segoe UI" panose="020B0502040204020203" pitchFamily="34" charset="0"/>
              <a:buChar char="→"/>
            </a:pPr>
            <a:r>
              <a:rPr lang="en-US" dirty="0"/>
              <a:t>Pain and heavy bleeding (9 orgs) often short-term corporate campaigns, or outdated/inaccurate info, or inaccessible format for those who haven’t yet sought help (e.g. assumes awareness of a particular gynae condition)  </a:t>
            </a:r>
            <a:endParaRPr lang="en-GB" dirty="0"/>
          </a:p>
        </p:txBody>
      </p:sp>
      <p:graphicFrame>
        <p:nvGraphicFramePr>
          <p:cNvPr id="5" name="Table 4">
            <a:extLst>
              <a:ext uri="{FF2B5EF4-FFF2-40B4-BE49-F238E27FC236}">
                <a16:creationId xmlns:a16="http://schemas.microsoft.com/office/drawing/2014/main" id="{EA987CF7-6A3E-2B02-B885-19E65323C28C}"/>
              </a:ext>
            </a:extLst>
          </p:cNvPr>
          <p:cNvGraphicFramePr>
            <a:graphicFrameLocks noGrp="1"/>
          </p:cNvGraphicFramePr>
          <p:nvPr>
            <p:extLst>
              <p:ext uri="{D42A27DB-BD31-4B8C-83A1-F6EECF244321}">
                <p14:modId xmlns:p14="http://schemas.microsoft.com/office/powerpoint/2010/main" val="2893048514"/>
              </p:ext>
            </p:extLst>
          </p:nvPr>
        </p:nvGraphicFramePr>
        <p:xfrm>
          <a:off x="5801710" y="378372"/>
          <a:ext cx="2921283" cy="3949267"/>
        </p:xfrm>
        <a:graphic>
          <a:graphicData uri="http://schemas.openxmlformats.org/drawingml/2006/table">
            <a:tbl>
              <a:tblPr/>
              <a:tblGrid>
                <a:gridCol w="799508">
                  <a:extLst>
                    <a:ext uri="{9D8B030D-6E8A-4147-A177-3AD203B41FA5}">
                      <a16:colId xmlns:a16="http://schemas.microsoft.com/office/drawing/2014/main" val="2524349468"/>
                    </a:ext>
                  </a:extLst>
                </a:gridCol>
                <a:gridCol w="424355">
                  <a:extLst>
                    <a:ext uri="{9D8B030D-6E8A-4147-A177-3AD203B41FA5}">
                      <a16:colId xmlns:a16="http://schemas.microsoft.com/office/drawing/2014/main" val="1072744402"/>
                    </a:ext>
                  </a:extLst>
                </a:gridCol>
                <a:gridCol w="424355">
                  <a:extLst>
                    <a:ext uri="{9D8B030D-6E8A-4147-A177-3AD203B41FA5}">
                      <a16:colId xmlns:a16="http://schemas.microsoft.com/office/drawing/2014/main" val="163175797"/>
                    </a:ext>
                  </a:extLst>
                </a:gridCol>
                <a:gridCol w="424355">
                  <a:extLst>
                    <a:ext uri="{9D8B030D-6E8A-4147-A177-3AD203B41FA5}">
                      <a16:colId xmlns:a16="http://schemas.microsoft.com/office/drawing/2014/main" val="599197474"/>
                    </a:ext>
                  </a:extLst>
                </a:gridCol>
                <a:gridCol w="424355">
                  <a:extLst>
                    <a:ext uri="{9D8B030D-6E8A-4147-A177-3AD203B41FA5}">
                      <a16:colId xmlns:a16="http://schemas.microsoft.com/office/drawing/2014/main" val="4218451054"/>
                    </a:ext>
                  </a:extLst>
                </a:gridCol>
                <a:gridCol w="424355">
                  <a:extLst>
                    <a:ext uri="{9D8B030D-6E8A-4147-A177-3AD203B41FA5}">
                      <a16:colId xmlns:a16="http://schemas.microsoft.com/office/drawing/2014/main" val="3722041628"/>
                    </a:ext>
                  </a:extLst>
                </a:gridCol>
              </a:tblGrid>
              <a:tr h="436205">
                <a:tc>
                  <a:txBody>
                    <a:bodyPr/>
                    <a:lstStyle/>
                    <a:p>
                      <a:pPr algn="ctr" fontAlgn="ctr"/>
                      <a:r>
                        <a:rPr lang="en-GB" sz="750" b="1" i="0" u="none" strike="noStrike" dirty="0">
                          <a:solidFill>
                            <a:srgbClr val="000000"/>
                          </a:solidFill>
                          <a:effectLst/>
                          <a:latin typeface="Calibri" panose="020F0502020204030204" pitchFamily="34" charset="0"/>
                        </a:rPr>
                        <a:t>Org name</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750" b="1" i="0" u="none" strike="noStrike" dirty="0">
                          <a:solidFill>
                            <a:srgbClr val="000000"/>
                          </a:solidFill>
                          <a:effectLst/>
                          <a:latin typeface="Calibri" panose="020F0502020204030204" pitchFamily="34" charset="0"/>
                        </a:rPr>
                        <a:t>Info / education</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750" b="1" i="0" u="none" strike="noStrike" dirty="0">
                          <a:solidFill>
                            <a:srgbClr val="000000"/>
                          </a:solidFill>
                          <a:effectLst/>
                          <a:latin typeface="Calibri" panose="020F0502020204030204" pitchFamily="34" charset="0"/>
                        </a:rPr>
                        <a:t>Stigma</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750" b="1" i="0" u="none" strike="noStrike" dirty="0">
                          <a:solidFill>
                            <a:srgbClr val="000000"/>
                          </a:solidFill>
                          <a:effectLst/>
                          <a:latin typeface="Calibri" panose="020F0502020204030204" pitchFamily="34" charset="0"/>
                        </a:rPr>
                        <a:t>Poverty</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750" b="1" i="0" u="none" strike="noStrike" dirty="0">
                          <a:solidFill>
                            <a:srgbClr val="000000"/>
                          </a:solidFill>
                          <a:effectLst/>
                          <a:latin typeface="Calibri" panose="020F0502020204030204" pitchFamily="34" charset="0"/>
                        </a:rPr>
                        <a:t>Pain or heavy bleeding</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750" b="1" i="0" u="none" strike="noStrike" dirty="0">
                          <a:solidFill>
                            <a:srgbClr val="000000"/>
                          </a:solidFill>
                          <a:effectLst/>
                          <a:latin typeface="Calibri" panose="020F0502020204030204" pitchFamily="34" charset="0"/>
                        </a:rPr>
                        <a:t>Diagnosis delays</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94972146"/>
                  </a:ext>
                </a:extLst>
              </a:tr>
              <a:tr h="263452">
                <a:tc>
                  <a:txBody>
                    <a:bodyPr/>
                    <a:lstStyle/>
                    <a:p>
                      <a:pPr algn="ctr" fontAlgn="ctr"/>
                      <a:r>
                        <a:rPr lang="en-GB" sz="500" b="0" i="0" u="none" strike="noStrike">
                          <a:solidFill>
                            <a:srgbClr val="000000"/>
                          </a:solidFill>
                          <a:effectLst/>
                          <a:latin typeface="Calibri" panose="020F0502020204030204" pitchFamily="34" charset="0"/>
                        </a:rPr>
                        <a:t>Department for Education</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GB" sz="500" b="0" i="0" u="none" strike="noStrike" dirty="0">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18842452"/>
                  </a:ext>
                </a:extLst>
              </a:tr>
              <a:tr h="263452">
                <a:tc>
                  <a:txBody>
                    <a:bodyPr/>
                    <a:lstStyle/>
                    <a:p>
                      <a:pPr algn="ctr" fontAlgn="ctr"/>
                      <a:r>
                        <a:rPr lang="en-GB" sz="500" b="0" i="0" u="none" strike="noStrike">
                          <a:solidFill>
                            <a:srgbClr val="000000"/>
                          </a:solidFill>
                          <a:effectLst/>
                          <a:latin typeface="Calibri" panose="020F0502020204030204" pitchFamily="34" charset="0"/>
                        </a:rPr>
                        <a:t>PSHE Association </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tc>
                  <a:txBody>
                    <a:bodyPr/>
                    <a:lstStyle/>
                    <a:p>
                      <a:pPr algn="ctr" fontAlgn="ctr"/>
                      <a:r>
                        <a:rPr lang="en-GB" sz="500" b="0" i="0" u="none" strike="noStrike">
                          <a:solidFill>
                            <a:srgbClr val="9E97C3"/>
                          </a:solidFill>
                          <a:effectLst/>
                          <a:latin typeface="Calibri" panose="020F0502020204030204" pitchFamily="34" charset="0"/>
                        </a:rPr>
                        <a:t>0.5</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E97C3"/>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68990242"/>
                  </a:ext>
                </a:extLst>
              </a:tr>
              <a:tr h="177074">
                <a:tc>
                  <a:txBody>
                    <a:bodyPr/>
                    <a:lstStyle/>
                    <a:p>
                      <a:pPr algn="ctr" fontAlgn="ctr"/>
                      <a:r>
                        <a:rPr lang="en-GB" sz="500" b="0" i="0" u="none" strike="noStrike">
                          <a:solidFill>
                            <a:srgbClr val="000000"/>
                          </a:solidFill>
                          <a:effectLst/>
                          <a:latin typeface="Calibri" panose="020F0502020204030204" pitchFamily="34" charset="0"/>
                        </a:rPr>
                        <a:t>Brook</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04180827"/>
                  </a:ext>
                </a:extLst>
              </a:tr>
              <a:tr h="105332">
                <a:tc>
                  <a:txBody>
                    <a:bodyPr/>
                    <a:lstStyle/>
                    <a:p>
                      <a:pPr algn="ctr" fontAlgn="ctr"/>
                      <a:r>
                        <a:rPr lang="en-GB" sz="500" b="0" i="0" u="none" strike="noStrike">
                          <a:solidFill>
                            <a:srgbClr val="000000"/>
                          </a:solidFill>
                          <a:effectLst/>
                          <a:latin typeface="Calibri" panose="020F0502020204030204" pitchFamily="34" charset="0"/>
                        </a:rPr>
                        <a:t>Plan International </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500" b="0" i="0" u="none" strike="noStrike">
                          <a:solidFill>
                            <a:srgbClr val="9E97C3"/>
                          </a:solidFill>
                          <a:effectLst/>
                          <a:latin typeface="Calibri" panose="020F0502020204030204" pitchFamily="34" charset="0"/>
                        </a:rPr>
                        <a:t>0.5</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E97C3"/>
                    </a:solidFill>
                  </a:tcPr>
                </a:tc>
                <a:tc>
                  <a:txBody>
                    <a:bodyPr/>
                    <a:lstStyle/>
                    <a:p>
                      <a:pPr algn="ctr" fontAlgn="ctr"/>
                      <a:r>
                        <a:rPr lang="en-GB" sz="500" b="0" i="0" u="none" strike="noStrike">
                          <a:solidFill>
                            <a:srgbClr val="9E97C3"/>
                          </a:solidFill>
                          <a:effectLst/>
                          <a:latin typeface="Calibri" panose="020F0502020204030204" pitchFamily="34" charset="0"/>
                        </a:rPr>
                        <a:t>0.5</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E97C3"/>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76559986"/>
                  </a:ext>
                </a:extLst>
              </a:tr>
              <a:tr h="105332">
                <a:tc>
                  <a:txBody>
                    <a:bodyPr/>
                    <a:lstStyle/>
                    <a:p>
                      <a:pPr algn="ctr" fontAlgn="ctr"/>
                      <a:r>
                        <a:rPr lang="en-GB" sz="500" b="0" i="0" u="none" strike="noStrike">
                          <a:solidFill>
                            <a:srgbClr val="000000"/>
                          </a:solidFill>
                          <a:effectLst/>
                          <a:latin typeface="Calibri" panose="020F0502020204030204" pitchFamily="34" charset="0"/>
                        </a:rPr>
                        <a:t>Free Periods</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69959359"/>
                  </a:ext>
                </a:extLst>
              </a:tr>
              <a:tr h="105332">
                <a:tc>
                  <a:txBody>
                    <a:bodyPr/>
                    <a:lstStyle/>
                    <a:p>
                      <a:pPr algn="ctr" fontAlgn="ctr"/>
                      <a:r>
                        <a:rPr lang="en-GB" sz="500" b="0" i="0" u="none" strike="noStrike">
                          <a:solidFill>
                            <a:srgbClr val="000000"/>
                          </a:solidFill>
                          <a:effectLst/>
                          <a:latin typeface="Calibri" panose="020F0502020204030204" pitchFamily="34" charset="0"/>
                        </a:rPr>
                        <a:t>The Homeless Period</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3458620"/>
                  </a:ext>
                </a:extLst>
              </a:tr>
              <a:tr h="105332">
                <a:tc>
                  <a:txBody>
                    <a:bodyPr/>
                    <a:lstStyle/>
                    <a:p>
                      <a:pPr algn="ctr" fontAlgn="ctr"/>
                      <a:r>
                        <a:rPr lang="en-GB" sz="500" b="0" i="0" u="none" strike="noStrike">
                          <a:solidFill>
                            <a:srgbClr val="000000"/>
                          </a:solidFill>
                          <a:effectLst/>
                          <a:latin typeface="Calibri" panose="020F0502020204030204" pitchFamily="34" charset="0"/>
                        </a:rPr>
                        <a:t>Freedom4Girls </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500" b="0" i="0" u="none" strike="noStrike">
                          <a:solidFill>
                            <a:srgbClr val="9E97C3"/>
                          </a:solidFill>
                          <a:effectLst/>
                          <a:latin typeface="Calibri" panose="020F0502020204030204" pitchFamily="34" charset="0"/>
                        </a:rPr>
                        <a:t>0.5</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E97C3"/>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39651579"/>
                  </a:ext>
                </a:extLst>
              </a:tr>
              <a:tr h="177074">
                <a:tc>
                  <a:txBody>
                    <a:bodyPr/>
                    <a:lstStyle/>
                    <a:p>
                      <a:pPr algn="ctr" fontAlgn="ctr"/>
                      <a:r>
                        <a:rPr lang="en-GB" sz="500" b="0" i="0" u="none" strike="noStrike">
                          <a:solidFill>
                            <a:srgbClr val="000000"/>
                          </a:solidFill>
                          <a:effectLst/>
                          <a:latin typeface="Calibri" panose="020F0502020204030204" pitchFamily="34" charset="0"/>
                        </a:rPr>
                        <a:t>HeyGirls</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500" b="0" i="0" u="none" strike="noStrike">
                          <a:solidFill>
                            <a:srgbClr val="9E97C3"/>
                          </a:solidFill>
                          <a:effectLst/>
                          <a:latin typeface="Calibri" panose="020F0502020204030204" pitchFamily="34" charset="0"/>
                        </a:rPr>
                        <a:t>0.5</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E97C3"/>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87385043"/>
                  </a:ext>
                </a:extLst>
              </a:tr>
              <a:tr h="105332">
                <a:tc>
                  <a:txBody>
                    <a:bodyPr/>
                    <a:lstStyle/>
                    <a:p>
                      <a:pPr algn="ctr" fontAlgn="ctr"/>
                      <a:r>
                        <a:rPr lang="en-GB" sz="500" b="0" i="0" u="none" strike="noStrike">
                          <a:solidFill>
                            <a:srgbClr val="000000"/>
                          </a:solidFill>
                          <a:effectLst/>
                          <a:latin typeface="Calibri" panose="020F0502020204030204" pitchFamily="34" charset="0"/>
                        </a:rPr>
                        <a:t>Mooncup</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500" b="0" i="0" u="none" strike="noStrike">
                          <a:solidFill>
                            <a:srgbClr val="9E97C3"/>
                          </a:solidFill>
                          <a:effectLst/>
                          <a:latin typeface="Calibri" panose="020F0502020204030204" pitchFamily="34" charset="0"/>
                        </a:rPr>
                        <a:t>0.5</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E97C3"/>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71595161"/>
                  </a:ext>
                </a:extLst>
              </a:tr>
              <a:tr h="263452">
                <a:tc>
                  <a:txBody>
                    <a:bodyPr/>
                    <a:lstStyle/>
                    <a:p>
                      <a:pPr algn="ctr" fontAlgn="ctr"/>
                      <a:r>
                        <a:rPr lang="en-GB" sz="500" b="0" i="0" u="none" strike="noStrike">
                          <a:solidFill>
                            <a:srgbClr val="000000"/>
                          </a:solidFill>
                          <a:effectLst/>
                          <a:latin typeface="Calibri" panose="020F0502020204030204" pitchFamily="34" charset="0"/>
                        </a:rPr>
                        <a:t>Bloody Good Period</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500" b="0" i="0" u="none" strike="noStrike">
                          <a:solidFill>
                            <a:srgbClr val="9E97C3"/>
                          </a:solidFill>
                          <a:effectLst/>
                          <a:latin typeface="Calibri" panose="020F0502020204030204" pitchFamily="34" charset="0"/>
                        </a:rPr>
                        <a:t>0.5</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E97C3"/>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59780733"/>
                  </a:ext>
                </a:extLst>
              </a:tr>
              <a:tr h="105332">
                <a:tc>
                  <a:txBody>
                    <a:bodyPr/>
                    <a:lstStyle/>
                    <a:p>
                      <a:pPr algn="ctr" fontAlgn="ctr"/>
                      <a:r>
                        <a:rPr lang="en-GB" sz="500" b="0" i="0" u="none" strike="noStrike" dirty="0">
                          <a:solidFill>
                            <a:srgbClr val="000000"/>
                          </a:solidFill>
                          <a:effectLst/>
                          <a:latin typeface="Calibri" panose="020F0502020204030204" pitchFamily="34" charset="0"/>
                        </a:rPr>
                        <a:t>#PeriodPositive </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500" b="0" i="0" u="none" strike="noStrike">
                          <a:solidFill>
                            <a:srgbClr val="9E97C3"/>
                          </a:solidFill>
                          <a:effectLst/>
                          <a:latin typeface="Calibri" panose="020F0502020204030204" pitchFamily="34" charset="0"/>
                        </a:rPr>
                        <a:t>0.5</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E97C3"/>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89470773"/>
                  </a:ext>
                </a:extLst>
              </a:tr>
              <a:tr h="105332">
                <a:tc>
                  <a:txBody>
                    <a:bodyPr/>
                    <a:lstStyle/>
                    <a:p>
                      <a:pPr algn="ctr" fontAlgn="ctr"/>
                      <a:r>
                        <a:rPr lang="en-GB" sz="500" b="0" i="0" u="none" strike="noStrike">
                          <a:solidFill>
                            <a:srgbClr val="000000"/>
                          </a:solidFill>
                          <a:effectLst/>
                          <a:latin typeface="Calibri" panose="020F0502020204030204" pitchFamily="34" charset="0"/>
                        </a:rPr>
                        <a:t>iRise / Empower Period   </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69510427"/>
                  </a:ext>
                </a:extLst>
              </a:tr>
              <a:tr h="185614">
                <a:tc>
                  <a:txBody>
                    <a:bodyPr/>
                    <a:lstStyle/>
                    <a:p>
                      <a:pPr algn="ctr" fontAlgn="ctr"/>
                      <a:r>
                        <a:rPr lang="en-GB" sz="500" b="0" i="0" u="none" strike="noStrike">
                          <a:solidFill>
                            <a:srgbClr val="000000"/>
                          </a:solidFill>
                          <a:effectLst/>
                          <a:latin typeface="Calibri" panose="020F0502020204030204" pitchFamily="34" charset="0"/>
                        </a:rPr>
                        <a:t>Family Planning Association</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85695159"/>
                  </a:ext>
                </a:extLst>
              </a:tr>
              <a:tr h="177074">
                <a:tc>
                  <a:txBody>
                    <a:bodyPr/>
                    <a:lstStyle/>
                    <a:p>
                      <a:pPr algn="ctr" fontAlgn="ctr"/>
                      <a:r>
                        <a:rPr lang="en-GB" sz="500" b="0" i="0" u="none" strike="noStrike">
                          <a:solidFill>
                            <a:srgbClr val="000000"/>
                          </a:solidFill>
                          <a:effectLst/>
                          <a:latin typeface="Calibri" panose="020F0502020204030204" pitchFamily="34" charset="0"/>
                        </a:rPr>
                        <a:t>You Before Two</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60918038"/>
                  </a:ext>
                </a:extLst>
              </a:tr>
              <a:tr h="105332">
                <a:tc>
                  <a:txBody>
                    <a:bodyPr/>
                    <a:lstStyle/>
                    <a:p>
                      <a:pPr algn="ctr" fontAlgn="ctr"/>
                      <a:r>
                        <a:rPr lang="en-GB" sz="500" b="0" i="0" u="none" strike="noStrike">
                          <a:solidFill>
                            <a:srgbClr val="000000"/>
                          </a:solidFill>
                          <a:effectLst/>
                          <a:latin typeface="Calibri" panose="020F0502020204030204" pitchFamily="34" charset="0"/>
                        </a:rPr>
                        <a:t>WUKA </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500" b="0" i="0" u="none" strike="noStrike">
                          <a:solidFill>
                            <a:srgbClr val="9E97C3"/>
                          </a:solidFill>
                          <a:effectLst/>
                          <a:latin typeface="Calibri" panose="020F0502020204030204" pitchFamily="34" charset="0"/>
                        </a:rPr>
                        <a:t>0.5</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E97C3"/>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3716376"/>
                  </a:ext>
                </a:extLst>
              </a:tr>
              <a:tr h="177074">
                <a:tc>
                  <a:txBody>
                    <a:bodyPr/>
                    <a:lstStyle/>
                    <a:p>
                      <a:pPr algn="ctr" fontAlgn="ctr"/>
                      <a:r>
                        <a:rPr lang="en-GB" sz="500" b="0" i="0" u="none" strike="noStrike" dirty="0" err="1">
                          <a:solidFill>
                            <a:srgbClr val="000000"/>
                          </a:solidFill>
                          <a:effectLst/>
                          <a:latin typeface="Calibri" panose="020F0502020204030204" pitchFamily="34" charset="0"/>
                        </a:rPr>
                        <a:t>Syrona</a:t>
                      </a:r>
                      <a:r>
                        <a:rPr lang="en-GB" sz="500" b="0" i="0" u="none" strike="noStrike" dirty="0">
                          <a:solidFill>
                            <a:srgbClr val="000000"/>
                          </a:solidFill>
                          <a:effectLst/>
                          <a:latin typeface="Calibri" panose="020F0502020204030204" pitchFamily="34" charset="0"/>
                        </a:rPr>
                        <a:t> Health</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30153039"/>
                  </a:ext>
                </a:extLst>
              </a:tr>
              <a:tr h="105332">
                <a:tc>
                  <a:txBody>
                    <a:bodyPr/>
                    <a:lstStyle/>
                    <a:p>
                      <a:pPr algn="ctr" fontAlgn="ctr"/>
                      <a:r>
                        <a:rPr lang="en-GB" sz="500" b="0" i="0" u="none" strike="noStrike">
                          <a:solidFill>
                            <a:srgbClr val="000000"/>
                          </a:solidFill>
                          <a:effectLst/>
                          <a:latin typeface="Calibri" panose="020F0502020204030204" pitchFamily="34" charset="0"/>
                        </a:rPr>
                        <a:t>Endometriosis UK</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500" b="0" i="0" u="none" strike="noStrike">
                          <a:solidFill>
                            <a:srgbClr val="9E97C3"/>
                          </a:solidFill>
                          <a:effectLst/>
                          <a:latin typeface="Calibri" panose="020F0502020204030204" pitchFamily="34" charset="0"/>
                        </a:rPr>
                        <a:t>0.5</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E97C3"/>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extLst>
                  <a:ext uri="{0D108BD9-81ED-4DB2-BD59-A6C34878D82A}">
                    <a16:rowId xmlns:a16="http://schemas.microsoft.com/office/drawing/2014/main" val="3390976463"/>
                  </a:ext>
                </a:extLst>
              </a:tr>
              <a:tr h="177074">
                <a:tc>
                  <a:txBody>
                    <a:bodyPr/>
                    <a:lstStyle/>
                    <a:p>
                      <a:pPr algn="ctr" fontAlgn="ctr"/>
                      <a:r>
                        <a:rPr lang="en-GB" sz="500" b="0" i="0" u="none" strike="noStrike">
                          <a:solidFill>
                            <a:srgbClr val="000000"/>
                          </a:solidFill>
                          <a:effectLst/>
                          <a:latin typeface="Calibri" panose="020F0502020204030204" pitchFamily="34" charset="0"/>
                        </a:rPr>
                        <a:t>Eve Appeal</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1111206"/>
                  </a:ext>
                </a:extLst>
              </a:tr>
              <a:tr h="105332">
                <a:tc>
                  <a:txBody>
                    <a:bodyPr/>
                    <a:lstStyle/>
                    <a:p>
                      <a:pPr algn="ctr" fontAlgn="ctr"/>
                      <a:r>
                        <a:rPr lang="en-GB" sz="500" b="0" i="0" u="none" strike="noStrike">
                          <a:solidFill>
                            <a:srgbClr val="000000"/>
                          </a:solidFill>
                          <a:effectLst/>
                          <a:latin typeface="Calibri" panose="020F0502020204030204" pitchFamily="34" charset="0"/>
                        </a:rPr>
                        <a:t>NICE</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extLst>
                  <a:ext uri="{0D108BD9-81ED-4DB2-BD59-A6C34878D82A}">
                    <a16:rowId xmlns:a16="http://schemas.microsoft.com/office/drawing/2014/main" val="943208831"/>
                  </a:ext>
                </a:extLst>
              </a:tr>
              <a:tr h="105332">
                <a:tc>
                  <a:txBody>
                    <a:bodyPr/>
                    <a:lstStyle/>
                    <a:p>
                      <a:pPr algn="ctr" fontAlgn="ctr"/>
                      <a:r>
                        <a:rPr lang="en-GB" sz="500" b="0" i="0" u="none" strike="noStrike">
                          <a:solidFill>
                            <a:srgbClr val="000000"/>
                          </a:solidFill>
                          <a:effectLst/>
                          <a:latin typeface="Calibri" panose="020F0502020204030204" pitchFamily="34" charset="0"/>
                        </a:rPr>
                        <a:t>NHS England</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500" b="0" i="0" u="none" strike="noStrike">
                          <a:solidFill>
                            <a:srgbClr val="9E97C3"/>
                          </a:solidFill>
                          <a:effectLst/>
                          <a:latin typeface="Calibri" panose="020F0502020204030204" pitchFamily="34" charset="0"/>
                        </a:rPr>
                        <a:t>0.5</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E97C3"/>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17596618"/>
                  </a:ext>
                </a:extLst>
              </a:tr>
              <a:tr h="105332">
                <a:tc>
                  <a:txBody>
                    <a:bodyPr/>
                    <a:lstStyle/>
                    <a:p>
                      <a:pPr algn="ctr" fontAlgn="ctr"/>
                      <a:r>
                        <a:rPr lang="en-GB" sz="500" b="0" i="0" u="none" strike="noStrike">
                          <a:solidFill>
                            <a:srgbClr val="000000"/>
                          </a:solidFill>
                          <a:effectLst/>
                          <a:latin typeface="Calibri" panose="020F0502020204030204" pitchFamily="34" charset="0"/>
                        </a:rPr>
                        <a:t>NHS Scotland</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62388428"/>
                  </a:ext>
                </a:extLst>
              </a:tr>
              <a:tr h="177074">
                <a:tc>
                  <a:txBody>
                    <a:bodyPr/>
                    <a:lstStyle/>
                    <a:p>
                      <a:pPr algn="ctr" fontAlgn="ctr"/>
                      <a:r>
                        <a:rPr lang="en-GB" sz="500" b="0" i="0" u="none" strike="noStrike">
                          <a:solidFill>
                            <a:srgbClr val="000000"/>
                          </a:solidFill>
                          <a:effectLst/>
                          <a:latin typeface="Calibri" panose="020F0502020204030204" pitchFamily="34" charset="0"/>
                        </a:rPr>
                        <a:t>RCON</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extLst>
                  <a:ext uri="{0D108BD9-81ED-4DB2-BD59-A6C34878D82A}">
                    <a16:rowId xmlns:a16="http://schemas.microsoft.com/office/drawing/2014/main" val="960165553"/>
                  </a:ext>
                </a:extLst>
              </a:tr>
              <a:tr h="105332">
                <a:tc>
                  <a:txBody>
                    <a:bodyPr/>
                    <a:lstStyle/>
                    <a:p>
                      <a:pPr algn="ctr" fontAlgn="ctr"/>
                      <a:r>
                        <a:rPr lang="en-GB" sz="500" b="0" i="0" u="none" strike="noStrike">
                          <a:solidFill>
                            <a:srgbClr val="000000"/>
                          </a:solidFill>
                          <a:effectLst/>
                          <a:latin typeface="Calibri" panose="020F0502020204030204" pitchFamily="34" charset="0"/>
                        </a:rPr>
                        <a:t>Bodyform</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57181355"/>
                  </a:ext>
                </a:extLst>
              </a:tr>
              <a:tr h="105332">
                <a:tc>
                  <a:txBody>
                    <a:bodyPr/>
                    <a:lstStyle/>
                    <a:p>
                      <a:pPr algn="ctr" fontAlgn="ctr"/>
                      <a:r>
                        <a:rPr lang="en-GB" sz="500" b="0" i="0" u="none" strike="noStrike">
                          <a:solidFill>
                            <a:srgbClr val="000000"/>
                          </a:solidFill>
                          <a:effectLst/>
                          <a:latin typeface="Calibri" panose="020F0502020204030204" pitchFamily="34" charset="0"/>
                        </a:rPr>
                        <a:t>Nurofen</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500" b="0" i="0" u="none" strike="noStrike">
                          <a:solidFill>
                            <a:srgbClr val="58498F"/>
                          </a:solidFill>
                          <a:effectLst/>
                          <a:latin typeface="Calibri" panose="020F0502020204030204" pitchFamily="34" charset="0"/>
                        </a:rPr>
                        <a:t>1</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8498F"/>
                    </a:solidFill>
                  </a:tcPr>
                </a:tc>
                <a:tc>
                  <a:txBody>
                    <a:bodyPr/>
                    <a:lstStyle/>
                    <a:p>
                      <a:pPr algn="ctr" fontAlgn="ctr"/>
                      <a:endParaRPr lang="en-GB" sz="500" b="0" i="0" u="none" strike="noStrike">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500" b="0" i="0" u="none" strike="noStrike">
                          <a:solidFill>
                            <a:srgbClr val="9E97C3"/>
                          </a:solidFill>
                          <a:effectLst/>
                          <a:latin typeface="Calibri" panose="020F0502020204030204" pitchFamily="34" charset="0"/>
                        </a:rPr>
                        <a:t>0.5</a:t>
                      </a: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E97C3"/>
                    </a:solidFill>
                  </a:tcPr>
                </a:tc>
                <a:tc>
                  <a:txBody>
                    <a:bodyPr/>
                    <a:lstStyle/>
                    <a:p>
                      <a:pPr algn="ctr" fontAlgn="ctr"/>
                      <a:endParaRPr lang="en-GB" sz="500" b="0" i="0" u="none" strike="noStrike" dirty="0">
                        <a:solidFill>
                          <a:srgbClr val="000000"/>
                        </a:solidFill>
                        <a:effectLst/>
                        <a:latin typeface="Calibri" panose="020F0502020204030204" pitchFamily="34" charset="0"/>
                      </a:endParaRPr>
                    </a:p>
                  </a:txBody>
                  <a:tcPr marL="4099" marR="4099" marT="4099" marB="196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07738122"/>
                  </a:ext>
                </a:extLst>
              </a:tr>
            </a:tbl>
          </a:graphicData>
        </a:graphic>
      </p:graphicFrame>
    </p:spTree>
    <p:extLst>
      <p:ext uri="{BB962C8B-B14F-4D97-AF65-F5344CB8AC3E}">
        <p14:creationId xmlns:p14="http://schemas.microsoft.com/office/powerpoint/2010/main" val="912791071"/>
      </p:ext>
    </p:extLst>
  </p:cSld>
  <p:clrMapOvr>
    <a:masterClrMapping/>
  </p:clrMapOvr>
  <mc:AlternateContent xmlns:mc="http://schemas.openxmlformats.org/markup-compatibility/2006" xmlns:p14="http://schemas.microsoft.com/office/powerpoint/2010/main">
    <mc:Choice Requires="p14">
      <p:transition spd="slow" p14:dur="2000" advTm="50398"/>
    </mc:Choice>
    <mc:Fallback xmlns="">
      <p:transition spd="slow" advTm="50398"/>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
          <a:extLst>
            <a:ext uri="{FF2B5EF4-FFF2-40B4-BE49-F238E27FC236}">
              <a16:creationId xmlns:a16="http://schemas.microsoft.com/office/drawing/2014/main" id="{DF0C70F1-31E1-D34B-3FAE-9131A55BC374}"/>
            </a:ext>
          </a:extLst>
        </p:cNvPr>
        <p:cNvGrpSpPr/>
        <p:nvPr/>
      </p:nvGrpSpPr>
      <p:grpSpPr>
        <a:xfrm>
          <a:off x="0" y="0"/>
          <a:ext cx="0" cy="0"/>
          <a:chOff x="0" y="0"/>
          <a:chExt cx="0" cy="0"/>
        </a:xfrm>
      </p:grpSpPr>
      <p:sp>
        <p:nvSpPr>
          <p:cNvPr id="68" name="Google Shape;68;p14">
            <a:extLst>
              <a:ext uri="{FF2B5EF4-FFF2-40B4-BE49-F238E27FC236}">
                <a16:creationId xmlns:a16="http://schemas.microsoft.com/office/drawing/2014/main" id="{EA0C9508-EE18-FE01-4102-7A80BC599B7F}"/>
              </a:ext>
            </a:extLst>
          </p:cNvPr>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r>
              <a:rPr lang="en-US" dirty="0"/>
              <a:t>Number of </a:t>
            </a:r>
            <a:r>
              <a:rPr lang="en-US" dirty="0" err="1"/>
              <a:t>organisations</a:t>
            </a:r>
            <a:r>
              <a:rPr lang="en-US" dirty="0"/>
              <a:t> working in each area</a:t>
            </a:r>
          </a:p>
        </p:txBody>
      </p:sp>
      <p:sp>
        <p:nvSpPr>
          <p:cNvPr id="4" name="Oval 3">
            <a:extLst>
              <a:ext uri="{FF2B5EF4-FFF2-40B4-BE49-F238E27FC236}">
                <a16:creationId xmlns:a16="http://schemas.microsoft.com/office/drawing/2014/main" id="{12789735-8357-54A2-0D24-6FA359F0E9DC}"/>
              </a:ext>
            </a:extLst>
          </p:cNvPr>
          <p:cNvSpPr/>
          <p:nvPr/>
        </p:nvSpPr>
        <p:spPr>
          <a:xfrm>
            <a:off x="3871021" y="1231593"/>
            <a:ext cx="2520000" cy="2520000"/>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dirty="0">
                <a:solidFill>
                  <a:schemeClr val="bg2"/>
                </a:solidFill>
              </a:rPr>
              <a:t>Information / education</a:t>
            </a:r>
            <a:endParaRPr lang="en-GB" sz="1800" dirty="0">
              <a:solidFill>
                <a:schemeClr val="bg2"/>
              </a:solidFill>
            </a:endParaRPr>
          </a:p>
        </p:txBody>
      </p:sp>
      <p:sp>
        <p:nvSpPr>
          <p:cNvPr id="5" name="Oval 4">
            <a:extLst>
              <a:ext uri="{FF2B5EF4-FFF2-40B4-BE49-F238E27FC236}">
                <a16:creationId xmlns:a16="http://schemas.microsoft.com/office/drawing/2014/main" id="{213B91EC-E950-7ADE-FC53-611EC6BB8AD7}"/>
              </a:ext>
            </a:extLst>
          </p:cNvPr>
          <p:cNvSpPr>
            <a:spLocks noChangeAspect="1"/>
          </p:cNvSpPr>
          <p:nvPr/>
        </p:nvSpPr>
        <p:spPr>
          <a:xfrm>
            <a:off x="2474305" y="2859073"/>
            <a:ext cx="1620000" cy="1620000"/>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2"/>
                </a:solidFill>
              </a:rPr>
              <a:t>Poverty</a:t>
            </a:r>
            <a:endParaRPr lang="en-GB" dirty="0">
              <a:solidFill>
                <a:schemeClr val="bg2"/>
              </a:solidFill>
            </a:endParaRPr>
          </a:p>
        </p:txBody>
      </p:sp>
      <p:sp>
        <p:nvSpPr>
          <p:cNvPr id="6" name="Oval 5">
            <a:extLst>
              <a:ext uri="{FF2B5EF4-FFF2-40B4-BE49-F238E27FC236}">
                <a16:creationId xmlns:a16="http://schemas.microsoft.com/office/drawing/2014/main" id="{8C1075A1-FABB-7C84-9BA6-BC1CC2D22A7B}"/>
              </a:ext>
            </a:extLst>
          </p:cNvPr>
          <p:cNvSpPr>
            <a:spLocks noChangeAspect="1"/>
          </p:cNvSpPr>
          <p:nvPr/>
        </p:nvSpPr>
        <p:spPr>
          <a:xfrm>
            <a:off x="523913" y="1303773"/>
            <a:ext cx="2304000" cy="2304000"/>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solidFill>
                  <a:schemeClr val="bg2"/>
                </a:solidFill>
              </a:rPr>
              <a:t>Stigma</a:t>
            </a:r>
            <a:endParaRPr lang="en-GB" sz="1600" dirty="0">
              <a:solidFill>
                <a:schemeClr val="bg2"/>
              </a:solidFill>
            </a:endParaRPr>
          </a:p>
        </p:txBody>
      </p:sp>
      <p:sp>
        <p:nvSpPr>
          <p:cNvPr id="7" name="Oval 6">
            <a:extLst>
              <a:ext uri="{FF2B5EF4-FFF2-40B4-BE49-F238E27FC236}">
                <a16:creationId xmlns:a16="http://schemas.microsoft.com/office/drawing/2014/main" id="{FA35535A-3D97-0F38-9523-229C10E16BDD}"/>
              </a:ext>
            </a:extLst>
          </p:cNvPr>
          <p:cNvSpPr>
            <a:spLocks noChangeAspect="1"/>
          </p:cNvSpPr>
          <p:nvPr/>
        </p:nvSpPr>
        <p:spPr>
          <a:xfrm>
            <a:off x="6288056" y="2571750"/>
            <a:ext cx="1800000" cy="1800000"/>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2"/>
                </a:solidFill>
              </a:rPr>
              <a:t>Pain / heavy bleeding</a:t>
            </a:r>
            <a:endParaRPr lang="en-GB" dirty="0">
              <a:solidFill>
                <a:schemeClr val="bg2"/>
              </a:solidFill>
            </a:endParaRPr>
          </a:p>
        </p:txBody>
      </p:sp>
      <p:sp>
        <p:nvSpPr>
          <p:cNvPr id="8" name="Oval 7">
            <a:extLst>
              <a:ext uri="{FF2B5EF4-FFF2-40B4-BE49-F238E27FC236}">
                <a16:creationId xmlns:a16="http://schemas.microsoft.com/office/drawing/2014/main" id="{1838FD9A-6E08-5FAC-0784-E45EDFAD6F6F}"/>
              </a:ext>
            </a:extLst>
          </p:cNvPr>
          <p:cNvSpPr>
            <a:spLocks noChangeAspect="1"/>
          </p:cNvSpPr>
          <p:nvPr/>
        </p:nvSpPr>
        <p:spPr>
          <a:xfrm>
            <a:off x="7872460" y="1987772"/>
            <a:ext cx="1114475" cy="1116000"/>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 dirty="0">
                <a:solidFill>
                  <a:schemeClr val="bg2"/>
                </a:solidFill>
              </a:rPr>
              <a:t>Diagnosis delays</a:t>
            </a:r>
            <a:endParaRPr lang="en-GB" sz="1000" dirty="0">
              <a:solidFill>
                <a:schemeClr val="bg2"/>
              </a:solidFill>
            </a:endParaRPr>
          </a:p>
        </p:txBody>
      </p:sp>
    </p:spTree>
    <p:extLst>
      <p:ext uri="{BB962C8B-B14F-4D97-AF65-F5344CB8AC3E}">
        <p14:creationId xmlns:p14="http://schemas.microsoft.com/office/powerpoint/2010/main" val="882525995"/>
      </p:ext>
    </p:extLst>
  </p:cSld>
  <p:clrMapOvr>
    <a:masterClrMapping/>
  </p:clrMapOvr>
  <mc:AlternateContent xmlns:mc="http://schemas.openxmlformats.org/markup-compatibility/2006" xmlns:p14="http://schemas.microsoft.com/office/powerpoint/2010/main">
    <mc:Choice Requires="p14">
      <p:transition spd="slow" p14:dur="2000" advTm="7038"/>
    </mc:Choice>
    <mc:Fallback xmlns="">
      <p:transition spd="slow" advTm="7038"/>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3">
          <a:extLst>
            <a:ext uri="{FF2B5EF4-FFF2-40B4-BE49-F238E27FC236}">
              <a16:creationId xmlns:a16="http://schemas.microsoft.com/office/drawing/2014/main" id="{20121464-5DCE-608C-C518-FFCCEA597A4D}"/>
            </a:ext>
          </a:extLst>
        </p:cNvPr>
        <p:cNvGrpSpPr/>
        <p:nvPr/>
      </p:nvGrpSpPr>
      <p:grpSpPr>
        <a:xfrm>
          <a:off x="0" y="0"/>
          <a:ext cx="0" cy="0"/>
          <a:chOff x="0" y="0"/>
          <a:chExt cx="0" cy="0"/>
        </a:xfrm>
      </p:grpSpPr>
      <p:sp>
        <p:nvSpPr>
          <p:cNvPr id="74" name="Google Shape;74;p15">
            <a:extLst>
              <a:ext uri="{FF2B5EF4-FFF2-40B4-BE49-F238E27FC236}">
                <a16:creationId xmlns:a16="http://schemas.microsoft.com/office/drawing/2014/main" id="{2B8A5A82-5471-622A-028E-C788E02CD2FD}"/>
              </a:ext>
            </a:extLst>
          </p:cNvPr>
          <p:cNvSpPr txBox="1">
            <a:spLocks noGrp="1"/>
          </p:cNvSpPr>
          <p:nvPr>
            <p:ph type="title"/>
          </p:nvPr>
        </p:nvSpPr>
        <p:spPr>
          <a:xfrm>
            <a:off x="430800" y="1889700"/>
            <a:ext cx="8282400" cy="1516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US" dirty="0"/>
              <a:t>Creating the campaign</a:t>
            </a:r>
            <a:endParaRPr dirty="0"/>
          </a:p>
        </p:txBody>
      </p:sp>
    </p:spTree>
    <p:extLst>
      <p:ext uri="{BB962C8B-B14F-4D97-AF65-F5344CB8AC3E}">
        <p14:creationId xmlns:p14="http://schemas.microsoft.com/office/powerpoint/2010/main" val="850193402"/>
      </p:ext>
    </p:extLst>
  </p:cSld>
  <p:clrMapOvr>
    <a:masterClrMapping/>
  </p:clrMapOvr>
  <mc:AlternateContent xmlns:mc="http://schemas.openxmlformats.org/markup-compatibility/2006" xmlns:p14="http://schemas.microsoft.com/office/powerpoint/2010/main">
    <mc:Choice Requires="p14">
      <p:transition spd="slow" p14:dur="2000" advTm="4330"/>
    </mc:Choice>
    <mc:Fallback xmlns="">
      <p:transition spd="slow" advTm="433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59B966FE-52F1-D903-DC01-70E7A0DB3933}"/>
            </a:ext>
          </a:extLst>
        </p:cNvPr>
        <p:cNvGrpSpPr/>
        <p:nvPr/>
      </p:nvGrpSpPr>
      <p:grpSpPr>
        <a:xfrm>
          <a:off x="0" y="0"/>
          <a:ext cx="0" cy="0"/>
          <a:chOff x="0" y="0"/>
          <a:chExt cx="0" cy="0"/>
        </a:xfrm>
      </p:grpSpPr>
      <p:sp>
        <p:nvSpPr>
          <p:cNvPr id="91" name="Google Shape;91;p18">
            <a:extLst>
              <a:ext uri="{FF2B5EF4-FFF2-40B4-BE49-F238E27FC236}">
                <a16:creationId xmlns:a16="http://schemas.microsoft.com/office/drawing/2014/main" id="{D471EF1D-9018-BAA9-19A9-76A24B0FF360}"/>
              </a:ext>
            </a:extLst>
          </p:cNvPr>
          <p:cNvSpPr txBox="1">
            <a:spLocks noGrp="1"/>
          </p:cNvSpPr>
          <p:nvPr>
            <p:ph type="title"/>
          </p:nvPr>
        </p:nvSpPr>
        <p:spPr>
          <a:xfrm>
            <a:off x="311700" y="631800"/>
            <a:ext cx="33459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US" dirty="0"/>
              <a:t>“Just a Period” campaign</a:t>
            </a:r>
            <a:endParaRPr dirty="0"/>
          </a:p>
        </p:txBody>
      </p:sp>
      <p:sp>
        <p:nvSpPr>
          <p:cNvPr id="92" name="Google Shape;92;p18">
            <a:extLst>
              <a:ext uri="{FF2B5EF4-FFF2-40B4-BE49-F238E27FC236}">
                <a16:creationId xmlns:a16="http://schemas.microsoft.com/office/drawing/2014/main" id="{6185B4C4-4412-2097-A70C-D430CD99A9AC}"/>
              </a:ext>
            </a:extLst>
          </p:cNvPr>
          <p:cNvSpPr txBox="1">
            <a:spLocks noGrp="1"/>
          </p:cNvSpPr>
          <p:nvPr>
            <p:ph type="body" idx="1"/>
          </p:nvPr>
        </p:nvSpPr>
        <p:spPr>
          <a:xfrm>
            <a:off x="311699" y="1618203"/>
            <a:ext cx="3693523" cy="3052037"/>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dirty="0">
                <a:latin typeface="+mj-lt"/>
              </a:rPr>
              <a:t>Millions of women, girls and people who menstruate suffer with severe period pain and heavy bleeding that disrupts their lives.</a:t>
            </a:r>
          </a:p>
          <a:p>
            <a:pPr marL="0" lvl="0" indent="0" algn="l" rtl="0">
              <a:spcBef>
                <a:spcPts val="0"/>
              </a:spcBef>
              <a:spcAft>
                <a:spcPts val="1200"/>
              </a:spcAft>
              <a:buNone/>
            </a:pPr>
            <a:r>
              <a:rPr lang="en-US" dirty="0">
                <a:latin typeface="+mj-lt"/>
              </a:rPr>
              <a:t>Instead of getting the treatment and support they desperately need, they’re often dismissed and told it’s “Just a period”.</a:t>
            </a:r>
          </a:p>
          <a:p>
            <a:pPr marL="0" lvl="0" indent="0" algn="l" rtl="0">
              <a:spcBef>
                <a:spcPts val="0"/>
              </a:spcBef>
              <a:spcAft>
                <a:spcPts val="1200"/>
              </a:spcAft>
              <a:buNone/>
            </a:pPr>
            <a:r>
              <a:rPr lang="en-US" dirty="0">
                <a:latin typeface="+mj-lt"/>
              </a:rPr>
              <a:t>This is unacceptable. </a:t>
            </a:r>
          </a:p>
          <a:p>
            <a:pPr marL="0" lvl="0" indent="0" algn="l" rtl="0">
              <a:spcBef>
                <a:spcPts val="0"/>
              </a:spcBef>
              <a:spcAft>
                <a:spcPts val="1200"/>
              </a:spcAft>
              <a:buNone/>
            </a:pPr>
            <a:r>
              <a:rPr lang="en-US" dirty="0">
                <a:latin typeface="+mj-lt"/>
              </a:rPr>
              <a:t>Nobody should suffer from period symptoms holding them back.</a:t>
            </a:r>
          </a:p>
          <a:p>
            <a:pPr marL="0" lvl="0" indent="0" algn="l" rtl="0">
              <a:spcBef>
                <a:spcPts val="0"/>
              </a:spcBef>
              <a:spcAft>
                <a:spcPts val="1200"/>
              </a:spcAft>
              <a:buNone/>
            </a:pPr>
            <a:r>
              <a:rPr lang="en-US" sz="1050" b="1" dirty="0">
                <a:latin typeface="+mj-lt"/>
              </a:rPr>
              <a:t>Creative by Lark</a:t>
            </a:r>
          </a:p>
        </p:txBody>
      </p:sp>
      <p:pic>
        <p:nvPicPr>
          <p:cNvPr id="2" name="Picture 2" descr="Photo of a young white woman in black and white in front of many words describing periods such as painful, flooding">
            <a:extLst>
              <a:ext uri="{FF2B5EF4-FFF2-40B4-BE49-F238E27FC236}">
                <a16:creationId xmlns:a16="http://schemas.microsoft.com/office/drawing/2014/main" id="{64657173-4025-DCDB-4DA3-89D9062441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3" r="33035"/>
          <a:stretch/>
        </p:blipFill>
        <p:spPr bwMode="auto">
          <a:xfrm>
            <a:off x="4411980" y="342901"/>
            <a:ext cx="4416870" cy="4052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471279"/>
      </p:ext>
    </p:extLst>
  </p:cSld>
  <p:clrMapOvr>
    <a:masterClrMapping/>
  </p:clrMapOvr>
  <mc:AlternateContent xmlns:mc="http://schemas.openxmlformats.org/markup-compatibility/2006" xmlns:p14="http://schemas.microsoft.com/office/powerpoint/2010/main">
    <mc:Choice Requires="p14">
      <p:transition spd="slow" p14:dur="2000" advTm="43565"/>
    </mc:Choice>
    <mc:Fallback xmlns="">
      <p:transition spd="slow" advTm="43565"/>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
          <a:extLst>
            <a:ext uri="{FF2B5EF4-FFF2-40B4-BE49-F238E27FC236}">
              <a16:creationId xmlns:a16="http://schemas.microsoft.com/office/drawing/2014/main" id="{0EB4892E-0BBB-2D5A-D06B-2CB93F9D907F}"/>
            </a:ext>
          </a:extLst>
        </p:cNvPr>
        <p:cNvGrpSpPr/>
        <p:nvPr/>
      </p:nvGrpSpPr>
      <p:grpSpPr>
        <a:xfrm>
          <a:off x="0" y="0"/>
          <a:ext cx="0" cy="0"/>
          <a:chOff x="0" y="0"/>
          <a:chExt cx="0" cy="0"/>
        </a:xfrm>
      </p:grpSpPr>
      <p:sp>
        <p:nvSpPr>
          <p:cNvPr id="68" name="Google Shape;68;p14">
            <a:extLst>
              <a:ext uri="{FF2B5EF4-FFF2-40B4-BE49-F238E27FC236}">
                <a16:creationId xmlns:a16="http://schemas.microsoft.com/office/drawing/2014/main" id="{36FC4ADF-84D4-0D56-B3C3-C04B2B0E0049}"/>
              </a:ext>
            </a:extLst>
          </p:cNvPr>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US" dirty="0"/>
              <a:t>Campaign objectives</a:t>
            </a:r>
            <a:endParaRPr dirty="0"/>
          </a:p>
        </p:txBody>
      </p:sp>
      <p:sp>
        <p:nvSpPr>
          <p:cNvPr id="69" name="Google Shape;69;p14">
            <a:extLst>
              <a:ext uri="{FF2B5EF4-FFF2-40B4-BE49-F238E27FC236}">
                <a16:creationId xmlns:a16="http://schemas.microsoft.com/office/drawing/2014/main" id="{DE26702A-614A-8A40-B559-9D1BFF3B133A}"/>
              </a:ext>
            </a:extLst>
          </p:cNvPr>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dirty="0">
                <a:latin typeface="+mj-lt"/>
              </a:rPr>
              <a:t>Faster access to treatment for gynae conditions that cause pain or heavy bleeding </a:t>
            </a:r>
          </a:p>
          <a:p>
            <a:pPr marL="0" lvl="0" indent="0" algn="l" rtl="0">
              <a:spcBef>
                <a:spcPts val="0"/>
              </a:spcBef>
              <a:spcAft>
                <a:spcPts val="1200"/>
              </a:spcAft>
              <a:buNone/>
            </a:pPr>
            <a:r>
              <a:rPr lang="en-US" dirty="0">
                <a:latin typeface="+mj-lt"/>
              </a:rPr>
              <a:t>Improved self-management of period pain and heavy bleeding</a:t>
            </a:r>
          </a:p>
          <a:p>
            <a:pPr marL="0" lvl="0" indent="0" algn="l" rtl="0">
              <a:spcBef>
                <a:spcPts val="0"/>
              </a:spcBef>
              <a:spcAft>
                <a:spcPts val="1200"/>
              </a:spcAft>
              <a:buNone/>
            </a:pPr>
            <a:r>
              <a:rPr lang="en-US" dirty="0">
                <a:latin typeface="+mj-lt"/>
              </a:rPr>
              <a:t>Improved menstrual health education and removal of period stigma across society</a:t>
            </a:r>
          </a:p>
          <a:p>
            <a:pPr marL="0" lvl="0" indent="0" algn="l" rtl="0">
              <a:spcBef>
                <a:spcPts val="0"/>
              </a:spcBef>
              <a:spcAft>
                <a:spcPts val="1200"/>
              </a:spcAft>
              <a:buNone/>
            </a:pPr>
            <a:endParaRPr dirty="0">
              <a:latin typeface="+mj-lt"/>
            </a:endParaRPr>
          </a:p>
        </p:txBody>
      </p:sp>
    </p:spTree>
    <p:extLst>
      <p:ext uri="{BB962C8B-B14F-4D97-AF65-F5344CB8AC3E}">
        <p14:creationId xmlns:p14="http://schemas.microsoft.com/office/powerpoint/2010/main" val="3194070895"/>
      </p:ext>
    </p:extLst>
  </p:cSld>
  <p:clrMapOvr>
    <a:masterClrMapping/>
  </p:clrMapOvr>
  <mc:AlternateContent xmlns:mc="http://schemas.openxmlformats.org/markup-compatibility/2006" xmlns:p14="http://schemas.microsoft.com/office/powerpoint/2010/main">
    <mc:Choice Requires="p14">
      <p:transition spd="slow" p14:dur="2000" advTm="22573"/>
    </mc:Choice>
    <mc:Fallback xmlns="">
      <p:transition spd="slow" advTm="22573"/>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7">
          <a:extLst>
            <a:ext uri="{FF2B5EF4-FFF2-40B4-BE49-F238E27FC236}">
              <a16:creationId xmlns:a16="http://schemas.microsoft.com/office/drawing/2014/main" id="{A2D83CEF-842C-D3BD-88E7-8D0455FEEEC9}"/>
            </a:ext>
          </a:extLst>
        </p:cNvPr>
        <p:cNvGrpSpPr/>
        <p:nvPr/>
      </p:nvGrpSpPr>
      <p:grpSpPr>
        <a:xfrm>
          <a:off x="0" y="0"/>
          <a:ext cx="0" cy="0"/>
          <a:chOff x="0" y="0"/>
          <a:chExt cx="0" cy="0"/>
        </a:xfrm>
      </p:grpSpPr>
      <p:sp>
        <p:nvSpPr>
          <p:cNvPr id="68" name="Google Shape;68;p14">
            <a:extLst>
              <a:ext uri="{FF2B5EF4-FFF2-40B4-BE49-F238E27FC236}">
                <a16:creationId xmlns:a16="http://schemas.microsoft.com/office/drawing/2014/main" id="{F9EEB9A2-E963-51D6-E78F-5DCFE0B3FA82}"/>
              </a:ext>
            </a:extLst>
          </p:cNvPr>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US" dirty="0"/>
              <a:t>Idea </a:t>
            </a:r>
            <a:r>
              <a:rPr lang="en-US" dirty="0" err="1"/>
              <a:t>prioritisation</a:t>
            </a:r>
            <a:endParaRPr dirty="0"/>
          </a:p>
        </p:txBody>
      </p:sp>
      <p:pic>
        <p:nvPicPr>
          <p:cNvPr id="12" name="Picture 11">
            <a:extLst>
              <a:ext uri="{FF2B5EF4-FFF2-40B4-BE49-F238E27FC236}">
                <a16:creationId xmlns:a16="http://schemas.microsoft.com/office/drawing/2014/main" id="{E859B6C0-AFA6-8F4A-1B4A-FC03D1159E69}"/>
              </a:ext>
            </a:extLst>
          </p:cNvPr>
          <p:cNvPicPr>
            <a:picLocks noChangeAspect="1"/>
          </p:cNvPicPr>
          <p:nvPr/>
        </p:nvPicPr>
        <p:blipFill>
          <a:blip r:embed="rId3"/>
          <a:stretch>
            <a:fillRect/>
          </a:stretch>
        </p:blipFill>
        <p:spPr>
          <a:xfrm>
            <a:off x="2891577" y="332704"/>
            <a:ext cx="5458587" cy="4810796"/>
          </a:xfrm>
          <a:prstGeom prst="rect">
            <a:avLst/>
          </a:prstGeom>
        </p:spPr>
      </p:pic>
    </p:spTree>
    <p:extLst>
      <p:ext uri="{BB962C8B-B14F-4D97-AF65-F5344CB8AC3E}">
        <p14:creationId xmlns:p14="http://schemas.microsoft.com/office/powerpoint/2010/main" val="2018693451"/>
      </p:ext>
    </p:extLst>
  </p:cSld>
  <p:clrMapOvr>
    <a:masterClrMapping/>
  </p:clrMapOvr>
  <mc:AlternateContent xmlns:mc="http://schemas.openxmlformats.org/markup-compatibility/2006" xmlns:p14="http://schemas.microsoft.com/office/powerpoint/2010/main">
    <mc:Choice Requires="p14">
      <p:transition spd="slow" p14:dur="2000" advTm="25649"/>
    </mc:Choice>
    <mc:Fallback xmlns="">
      <p:transition spd="slow" advTm="25649"/>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4BF41C-AD3E-8543-D274-6978137C6E8E}"/>
              </a:ext>
            </a:extLst>
          </p:cNvPr>
          <p:cNvSpPr>
            <a:spLocks noGrp="1"/>
          </p:cNvSpPr>
          <p:nvPr>
            <p:ph type="title"/>
          </p:nvPr>
        </p:nvSpPr>
        <p:spPr/>
        <p:txBody>
          <a:bodyPr/>
          <a:lstStyle/>
          <a:p>
            <a:r>
              <a:rPr lang="en-US" dirty="0"/>
              <a:t>The Minimum Viable Product</a:t>
            </a:r>
            <a:endParaRPr lang="en-GB" dirty="0"/>
          </a:p>
        </p:txBody>
      </p:sp>
    </p:spTree>
    <p:extLst>
      <p:ext uri="{BB962C8B-B14F-4D97-AF65-F5344CB8AC3E}">
        <p14:creationId xmlns:p14="http://schemas.microsoft.com/office/powerpoint/2010/main" val="1757067611"/>
      </p:ext>
    </p:extLst>
  </p:cSld>
  <p:clrMapOvr>
    <a:masterClrMapping/>
  </p:clrMapOvr>
  <mc:AlternateContent xmlns:mc="http://schemas.openxmlformats.org/markup-compatibility/2006" xmlns:p14="http://schemas.microsoft.com/office/powerpoint/2010/main">
    <mc:Choice Requires="p14">
      <p:transition spd="slow" p14:dur="2000" advTm="4206"/>
    </mc:Choice>
    <mc:Fallback xmlns="">
      <p:transition spd="slow" advTm="4206"/>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5B74DF-525E-5B84-567D-CB790C8C8172}"/>
              </a:ext>
            </a:extLst>
          </p:cNvPr>
          <p:cNvSpPr>
            <a:spLocks noGrp="1"/>
          </p:cNvSpPr>
          <p:nvPr>
            <p:ph type="title"/>
          </p:nvPr>
        </p:nvSpPr>
        <p:spPr/>
        <p:txBody>
          <a:bodyPr/>
          <a:lstStyle/>
          <a:p>
            <a:r>
              <a:rPr lang="en-US" dirty="0"/>
              <a:t>What is an MVP (Minimum Viable Product)?</a:t>
            </a:r>
            <a:endParaRPr lang="en-GB" dirty="0"/>
          </a:p>
        </p:txBody>
      </p:sp>
      <p:pic>
        <p:nvPicPr>
          <p:cNvPr id="4" name="Picture 2" descr="Minimum Viable Product (MVP) and Design - Balancing Risk to Gain Reward |  IxDF">
            <a:extLst>
              <a:ext uri="{FF2B5EF4-FFF2-40B4-BE49-F238E27FC236}">
                <a16:creationId xmlns:a16="http://schemas.microsoft.com/office/drawing/2014/main" id="{D097B780-4B96-B5E1-BB30-B3701A3DDB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9029" y="1185902"/>
            <a:ext cx="5685942" cy="3658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275118"/>
      </p:ext>
    </p:extLst>
  </p:cSld>
  <p:clrMapOvr>
    <a:masterClrMapping/>
  </p:clrMapOvr>
  <mc:AlternateContent xmlns:mc="http://schemas.openxmlformats.org/markup-compatibility/2006" xmlns:p14="http://schemas.microsoft.com/office/powerpoint/2010/main">
    <mc:Choice Requires="p14">
      <p:transition spd="slow" p14:dur="2000" advTm="64712"/>
    </mc:Choice>
    <mc:Fallback xmlns="">
      <p:transition spd="slow" advTm="6471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E891A4C3-6086-BF18-7CE7-17C3B7DADD7E}"/>
            </a:ext>
          </a:extLst>
        </p:cNvPr>
        <p:cNvGrpSpPr/>
        <p:nvPr/>
      </p:nvGrpSpPr>
      <p:grpSpPr>
        <a:xfrm>
          <a:off x="0" y="0"/>
          <a:ext cx="0" cy="0"/>
          <a:chOff x="0" y="0"/>
          <a:chExt cx="0" cy="0"/>
        </a:xfrm>
      </p:grpSpPr>
      <p:sp>
        <p:nvSpPr>
          <p:cNvPr id="91" name="Google Shape;91;p18">
            <a:extLst>
              <a:ext uri="{FF2B5EF4-FFF2-40B4-BE49-F238E27FC236}">
                <a16:creationId xmlns:a16="http://schemas.microsoft.com/office/drawing/2014/main" id="{9B0E1AF4-0B3C-49A9-2424-1B27B1799F5A}"/>
              </a:ext>
            </a:extLst>
          </p:cNvPr>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US" dirty="0"/>
              <a:t>Wellbeing of Women</a:t>
            </a:r>
            <a:endParaRPr dirty="0"/>
          </a:p>
        </p:txBody>
      </p:sp>
      <p:sp>
        <p:nvSpPr>
          <p:cNvPr id="92" name="Google Shape;92;p18">
            <a:extLst>
              <a:ext uri="{FF2B5EF4-FFF2-40B4-BE49-F238E27FC236}">
                <a16:creationId xmlns:a16="http://schemas.microsoft.com/office/drawing/2014/main" id="{A5D7825D-5318-EAA3-D769-6E146F43C135}"/>
              </a:ext>
            </a:extLst>
          </p:cNvPr>
          <p:cNvSpPr txBox="1">
            <a:spLocks noGrp="1"/>
          </p:cNvSpPr>
          <p:nvPr>
            <p:ph type="body" idx="1"/>
          </p:nvPr>
        </p:nvSpPr>
        <p:spPr>
          <a:xfrm>
            <a:off x="311699" y="1618203"/>
            <a:ext cx="3693523" cy="3052037"/>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dirty="0">
                <a:latin typeface="+mj-lt"/>
              </a:rPr>
              <a:t>The women’s health charity.</a:t>
            </a:r>
          </a:p>
          <a:p>
            <a:pPr marL="0" lvl="0" indent="0" algn="l" rtl="0">
              <a:spcBef>
                <a:spcPts val="0"/>
              </a:spcBef>
              <a:spcAft>
                <a:spcPts val="1200"/>
              </a:spcAft>
              <a:buNone/>
            </a:pPr>
            <a:r>
              <a:rPr lang="en-US" dirty="0">
                <a:latin typeface="+mj-lt"/>
              </a:rPr>
              <a:t>Saving and changing the lives of women, girls and babies, since 1964.</a:t>
            </a:r>
          </a:p>
          <a:p>
            <a:pPr marL="0" lvl="0" indent="0" algn="l" rtl="0">
              <a:spcBef>
                <a:spcPts val="0"/>
              </a:spcBef>
              <a:spcAft>
                <a:spcPts val="1200"/>
              </a:spcAft>
              <a:buNone/>
            </a:pPr>
            <a:endParaRPr lang="en-US" dirty="0">
              <a:latin typeface="+mj-lt"/>
            </a:endParaRPr>
          </a:p>
          <a:p>
            <a:pPr marL="0" lvl="0" indent="0" algn="l" rtl="0">
              <a:spcBef>
                <a:spcPts val="0"/>
              </a:spcBef>
              <a:spcAft>
                <a:spcPts val="1200"/>
              </a:spcAft>
              <a:buNone/>
            </a:pPr>
            <a:r>
              <a:rPr lang="en-US" dirty="0">
                <a:latin typeface="+mj-lt"/>
              </a:rPr>
              <a:t>Mission: </a:t>
            </a:r>
          </a:p>
          <a:p>
            <a:pPr marL="0" lvl="0" indent="0" algn="l" rtl="0">
              <a:spcBef>
                <a:spcPts val="0"/>
              </a:spcBef>
              <a:spcAft>
                <a:spcPts val="1200"/>
              </a:spcAft>
              <a:buNone/>
            </a:pPr>
            <a:r>
              <a:rPr lang="en-US" b="1" dirty="0">
                <a:latin typeface="+mj-lt"/>
              </a:rPr>
              <a:t>“Led by women’s voices, we improve health and wellbeing through research, education and advocacy.”</a:t>
            </a:r>
          </a:p>
        </p:txBody>
      </p:sp>
      <p:pic>
        <p:nvPicPr>
          <p:cNvPr id="1028" name="Picture 4" descr="Q&amp;A with Wellbeing of Women">
            <a:extLst>
              <a:ext uri="{FF2B5EF4-FFF2-40B4-BE49-F238E27FC236}">
                <a16:creationId xmlns:a16="http://schemas.microsoft.com/office/drawing/2014/main" id="{BFB65D29-ADF1-B1AE-F434-E9A895D50C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8040" y="631800"/>
            <a:ext cx="4087307" cy="239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948479"/>
      </p:ext>
    </p:extLst>
  </p:cSld>
  <p:clrMapOvr>
    <a:masterClrMapping/>
  </p:clrMapOvr>
  <mc:AlternateContent xmlns:mc="http://schemas.openxmlformats.org/markup-compatibility/2006" xmlns:p14="http://schemas.microsoft.com/office/powerpoint/2010/main">
    <mc:Choice Requires="p14">
      <p:transition spd="slow" p14:dur="2000" advTm="24765"/>
    </mc:Choice>
    <mc:Fallback xmlns="">
      <p:transition spd="slow" advTm="24765"/>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01A31-5C7F-9441-5B38-3C081013A18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F25D0FA-82B5-ABAC-9DD4-BA8DE5348AB2}"/>
              </a:ext>
            </a:extLst>
          </p:cNvPr>
          <p:cNvSpPr>
            <a:spLocks noGrp="1"/>
          </p:cNvSpPr>
          <p:nvPr>
            <p:ph type="title"/>
          </p:nvPr>
        </p:nvSpPr>
        <p:spPr/>
        <p:txBody>
          <a:bodyPr/>
          <a:lstStyle/>
          <a:p>
            <a:r>
              <a:rPr lang="en-US" dirty="0"/>
              <a:t>Period Symptom Checker MVP</a:t>
            </a:r>
            <a:endParaRPr lang="en-GB" dirty="0"/>
          </a:p>
        </p:txBody>
      </p:sp>
      <p:pic>
        <p:nvPicPr>
          <p:cNvPr id="5" name="Content Placeholder 10">
            <a:extLst>
              <a:ext uri="{FF2B5EF4-FFF2-40B4-BE49-F238E27FC236}">
                <a16:creationId xmlns:a16="http://schemas.microsoft.com/office/drawing/2014/main" id="{618BA77B-7692-B31E-0C51-44E0FD961E45}"/>
              </a:ext>
            </a:extLst>
          </p:cNvPr>
          <p:cNvPicPr>
            <a:picLocks noChangeAspect="1"/>
          </p:cNvPicPr>
          <p:nvPr/>
        </p:nvPicPr>
        <p:blipFill>
          <a:blip r:embed="rId2"/>
          <a:stretch>
            <a:fillRect/>
          </a:stretch>
        </p:blipFill>
        <p:spPr>
          <a:xfrm>
            <a:off x="2651321" y="1454880"/>
            <a:ext cx="3867150" cy="1631748"/>
          </a:xfrm>
          <a:prstGeom prst="rect">
            <a:avLst/>
          </a:prstGeom>
        </p:spPr>
      </p:pic>
      <p:pic>
        <p:nvPicPr>
          <p:cNvPr id="6" name="Picture 5">
            <a:extLst>
              <a:ext uri="{FF2B5EF4-FFF2-40B4-BE49-F238E27FC236}">
                <a16:creationId xmlns:a16="http://schemas.microsoft.com/office/drawing/2014/main" id="{AB19637C-C5F2-423A-6C64-B3A58D219B56}"/>
              </a:ext>
            </a:extLst>
          </p:cNvPr>
          <p:cNvPicPr>
            <a:picLocks noChangeAspect="1"/>
          </p:cNvPicPr>
          <p:nvPr/>
        </p:nvPicPr>
        <p:blipFill>
          <a:blip r:embed="rId3"/>
          <a:stretch>
            <a:fillRect/>
          </a:stretch>
        </p:blipFill>
        <p:spPr>
          <a:xfrm>
            <a:off x="12896" y="3435509"/>
            <a:ext cx="9144000" cy="1707991"/>
          </a:xfrm>
          <a:prstGeom prst="rect">
            <a:avLst/>
          </a:prstGeom>
        </p:spPr>
      </p:pic>
    </p:spTree>
    <p:extLst>
      <p:ext uri="{BB962C8B-B14F-4D97-AF65-F5344CB8AC3E}">
        <p14:creationId xmlns:p14="http://schemas.microsoft.com/office/powerpoint/2010/main" val="2494268010"/>
      </p:ext>
    </p:extLst>
  </p:cSld>
  <p:clrMapOvr>
    <a:masterClrMapping/>
  </p:clrMapOvr>
  <mc:AlternateContent xmlns:mc="http://schemas.openxmlformats.org/markup-compatibility/2006" xmlns:p14="http://schemas.microsoft.com/office/powerpoint/2010/main">
    <mc:Choice Requires="p14">
      <p:transition spd="slow" p14:dur="2000" advTm="16060"/>
    </mc:Choice>
    <mc:Fallback xmlns="">
      <p:transition spd="slow" advTm="1606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0876D6-660E-C109-3E4D-4F8A7E16DC2C}"/>
              </a:ext>
            </a:extLst>
          </p:cNvPr>
          <p:cNvSpPr>
            <a:spLocks noGrp="1"/>
          </p:cNvSpPr>
          <p:nvPr>
            <p:ph type="ctrTitle"/>
          </p:nvPr>
        </p:nvSpPr>
        <p:spPr>
          <a:xfrm>
            <a:off x="411175" y="122865"/>
            <a:ext cx="8282400" cy="1100950"/>
          </a:xfrm>
        </p:spPr>
        <p:txBody>
          <a:bodyPr/>
          <a:lstStyle/>
          <a:p>
            <a:r>
              <a:rPr lang="en-US" dirty="0"/>
              <a:t>The co-creation workshop</a:t>
            </a:r>
            <a:endParaRPr lang="en-GB" dirty="0"/>
          </a:p>
        </p:txBody>
      </p:sp>
      <p:sp>
        <p:nvSpPr>
          <p:cNvPr id="6" name="Subtitle 5">
            <a:extLst>
              <a:ext uri="{FF2B5EF4-FFF2-40B4-BE49-F238E27FC236}">
                <a16:creationId xmlns:a16="http://schemas.microsoft.com/office/drawing/2014/main" id="{7B7A4550-138A-65F3-85DC-AE4907A525AA}"/>
              </a:ext>
            </a:extLst>
          </p:cNvPr>
          <p:cNvSpPr>
            <a:spLocks noGrp="1"/>
          </p:cNvSpPr>
          <p:nvPr>
            <p:ph type="subTitle" idx="1"/>
          </p:nvPr>
        </p:nvSpPr>
        <p:spPr/>
        <p:txBody>
          <a:bodyPr/>
          <a:lstStyle/>
          <a:p>
            <a:endParaRPr lang="en-GB"/>
          </a:p>
        </p:txBody>
      </p:sp>
      <p:pic>
        <p:nvPicPr>
          <p:cNvPr id="5" name="Picture 4" descr="A group of people posing for a photo&#10;&#10;AI-generated content may be incorrect.">
            <a:extLst>
              <a:ext uri="{FF2B5EF4-FFF2-40B4-BE49-F238E27FC236}">
                <a16:creationId xmlns:a16="http://schemas.microsoft.com/office/drawing/2014/main" id="{EF80C4ED-012D-636A-47A5-053641E21625}"/>
              </a:ext>
            </a:extLst>
          </p:cNvPr>
          <p:cNvPicPr>
            <a:picLocks noChangeAspect="1"/>
          </p:cNvPicPr>
          <p:nvPr/>
        </p:nvPicPr>
        <p:blipFill>
          <a:blip r:embed="rId3"/>
          <a:stretch>
            <a:fillRect/>
          </a:stretch>
        </p:blipFill>
        <p:spPr>
          <a:xfrm>
            <a:off x="0" y="1336948"/>
            <a:ext cx="9144000" cy="3806552"/>
          </a:xfrm>
          <a:prstGeom prst="rect">
            <a:avLst/>
          </a:prstGeom>
        </p:spPr>
      </p:pic>
    </p:spTree>
    <p:extLst>
      <p:ext uri="{BB962C8B-B14F-4D97-AF65-F5344CB8AC3E}">
        <p14:creationId xmlns:p14="http://schemas.microsoft.com/office/powerpoint/2010/main" val="3371776060"/>
      </p:ext>
    </p:extLst>
  </p:cSld>
  <p:clrMapOvr>
    <a:masterClrMapping/>
  </p:clrMapOvr>
  <mc:AlternateContent xmlns:mc="http://schemas.openxmlformats.org/markup-compatibility/2006" xmlns:p14="http://schemas.microsoft.com/office/powerpoint/2010/main">
    <mc:Choice Requires="p14">
      <p:transition spd="slow" p14:dur="2000" advTm="13440"/>
    </mc:Choice>
    <mc:Fallback xmlns="">
      <p:transition spd="slow" advTm="1344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1C7A35-7B86-A0AC-1AB2-3B16C78EBA5F}"/>
              </a:ext>
            </a:extLst>
          </p:cNvPr>
          <p:cNvSpPr>
            <a:spLocks noGrp="1"/>
          </p:cNvSpPr>
          <p:nvPr>
            <p:ph type="title"/>
          </p:nvPr>
        </p:nvSpPr>
        <p:spPr/>
        <p:txBody>
          <a:bodyPr/>
          <a:lstStyle/>
          <a:p>
            <a:r>
              <a:rPr lang="en-US" dirty="0"/>
              <a:t>Existing resources and other symptom checkers evaluated by workshop participants</a:t>
            </a:r>
            <a:endParaRPr lang="en-GB" dirty="0"/>
          </a:p>
        </p:txBody>
      </p:sp>
    </p:spTree>
    <p:extLst>
      <p:ext uri="{BB962C8B-B14F-4D97-AF65-F5344CB8AC3E}">
        <p14:creationId xmlns:p14="http://schemas.microsoft.com/office/powerpoint/2010/main" val="3408357605"/>
      </p:ext>
    </p:extLst>
  </p:cSld>
  <p:clrMapOvr>
    <a:masterClrMapping/>
  </p:clrMapOvr>
  <mc:AlternateContent xmlns:mc="http://schemas.openxmlformats.org/markup-compatibility/2006" xmlns:p14="http://schemas.microsoft.com/office/powerpoint/2010/main">
    <mc:Choice Requires="p14">
      <p:transition spd="slow" p14:dur="2000" advTm="12725"/>
    </mc:Choice>
    <mc:Fallback xmlns="">
      <p:transition spd="slow" advTm="12725"/>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CC730-4EEB-0570-3720-354E97BC935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A25A5A3-2D1A-2DF6-6ED5-53AF34927CC5}"/>
              </a:ext>
            </a:extLst>
          </p:cNvPr>
          <p:cNvSpPr>
            <a:spLocks noGrp="1"/>
          </p:cNvSpPr>
          <p:nvPr>
            <p:ph type="title"/>
          </p:nvPr>
        </p:nvSpPr>
        <p:spPr>
          <a:xfrm>
            <a:off x="311700" y="372500"/>
            <a:ext cx="8520600" cy="733500"/>
          </a:xfrm>
        </p:spPr>
        <p:txBody>
          <a:bodyPr wrap="square" anchor="ctr">
            <a:normAutofit/>
          </a:bodyPr>
          <a:lstStyle/>
          <a:p>
            <a:r>
              <a:rPr lang="en-US" dirty="0"/>
              <a:t>Existing resources</a:t>
            </a:r>
            <a:endParaRPr lang="en-GB" dirty="0"/>
          </a:p>
        </p:txBody>
      </p:sp>
      <p:pic>
        <p:nvPicPr>
          <p:cNvPr id="12" name="Picture 2">
            <a:hlinkClick r:id="rId3"/>
            <a:extLst>
              <a:ext uri="{FF2B5EF4-FFF2-40B4-BE49-F238E27FC236}">
                <a16:creationId xmlns:a16="http://schemas.microsoft.com/office/drawing/2014/main" id="{FCABE310-2D72-979C-BD9A-071A4379854C}"/>
              </a:ext>
            </a:extLst>
          </p:cNvPr>
          <p:cNvPicPr>
            <a:picLocks noChangeAspect="1" noChangeArrowheads="1"/>
          </p:cNvPicPr>
          <p:nvPr/>
        </p:nvPicPr>
        <p:blipFill rotWithShape="1">
          <a:blip r:embed="rId4"/>
          <a:srcRect t="1545" r="-3" b="2533"/>
          <a:stretch>
            <a:fillRect/>
          </a:stretch>
        </p:blipFill>
        <p:spPr bwMode="auto">
          <a:xfrm>
            <a:off x="311700" y="1296500"/>
            <a:ext cx="2441879" cy="3264408"/>
          </a:xfrm>
          <a:prstGeom prst="rect">
            <a:avLst/>
          </a:prstGeom>
          <a:solidFill>
            <a:srgbClr val="FFFFFF"/>
          </a:solidFill>
          <a:ln>
            <a:noFill/>
          </a:ln>
        </p:spPr>
      </p:pic>
      <p:sp>
        <p:nvSpPr>
          <p:cNvPr id="11" name="Text Placeholder 5">
            <a:extLst>
              <a:ext uri="{FF2B5EF4-FFF2-40B4-BE49-F238E27FC236}">
                <a16:creationId xmlns:a16="http://schemas.microsoft.com/office/drawing/2014/main" id="{2930ABC8-18F3-7281-C5EF-8F4F8248A770}"/>
              </a:ext>
            </a:extLst>
          </p:cNvPr>
          <p:cNvSpPr txBox="1">
            <a:spLocks/>
          </p:cNvSpPr>
          <p:nvPr/>
        </p:nvSpPr>
        <p:spPr>
          <a:xfrm>
            <a:off x="3134579" y="1296500"/>
            <a:ext cx="5697720" cy="3264408"/>
          </a:xfrm>
          <a:prstGeom prst="rect">
            <a:avLst/>
          </a:prstGeom>
          <a:noFill/>
          <a:ln>
            <a:noFill/>
          </a:ln>
        </p:spPr>
        <p:txBody>
          <a:bodyPr spcFirstLastPara="1" lIns="91425" tIns="91425" rIns="91425" bIns="91425" anchor="t"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9pPr>
          </a:lstStyle>
          <a:p>
            <a:pPr algn="l">
              <a:spcAft>
                <a:spcPts val="600"/>
              </a:spcAft>
            </a:pPr>
            <a:endParaRPr lang="en-US" sz="1800" dirty="0">
              <a:latin typeface="+mj-lt"/>
            </a:endParaRPr>
          </a:p>
          <a:p>
            <a:pPr marL="285750" indent="-285750" algn="l">
              <a:buFont typeface="Arial" panose="020B0604020202020204" pitchFamily="34" charset="0"/>
              <a:buChar char="•"/>
            </a:pPr>
            <a:r>
              <a:rPr lang="en-US" sz="1800" dirty="0">
                <a:latin typeface="+mj-lt"/>
              </a:rPr>
              <a:t>NHS web pages </a:t>
            </a:r>
          </a:p>
          <a:p>
            <a:pPr marL="285750" indent="-285750" algn="l">
              <a:buFont typeface="Arial" panose="020B0604020202020204" pitchFamily="34" charset="0"/>
              <a:buChar char="•"/>
            </a:pPr>
            <a:r>
              <a:rPr lang="en-US" sz="1800" dirty="0">
                <a:latin typeface="+mj-lt"/>
              </a:rPr>
              <a:t>Charity web pages</a:t>
            </a:r>
          </a:p>
          <a:p>
            <a:pPr marL="285750" indent="-285750" algn="l">
              <a:buFont typeface="Arial" panose="020B0604020202020204" pitchFamily="34" charset="0"/>
              <a:buChar char="•"/>
            </a:pPr>
            <a:r>
              <a:rPr lang="en-US" sz="1800" dirty="0">
                <a:latin typeface="+mj-lt"/>
              </a:rPr>
              <a:t>Decision maker PDFs</a:t>
            </a:r>
          </a:p>
          <a:p>
            <a:pPr marL="285750" indent="-285750" algn="l">
              <a:buFont typeface="Arial" panose="020B0604020202020204" pitchFamily="34" charset="0"/>
              <a:buChar char="•"/>
            </a:pPr>
            <a:endParaRPr lang="en-US" sz="1800" b="0" i="0" u="none" strike="noStrike" cap="none" dirty="0">
              <a:latin typeface="+mj-lt"/>
            </a:endParaRPr>
          </a:p>
          <a:p>
            <a:pPr algn="l"/>
            <a:endParaRPr lang="en-US" sz="1800" dirty="0">
              <a:hlinkClick r:id="rId3">
                <a:extLst>
                  <a:ext uri="{A12FA001-AC4F-418D-AE19-62706E023703}">
                    <ahyp:hlinkClr xmlns:ahyp="http://schemas.microsoft.com/office/drawing/2018/hyperlinkcolor" val="tx"/>
                  </a:ext>
                </a:extLst>
              </a:hlinkClick>
            </a:endParaRPr>
          </a:p>
          <a:p>
            <a:pPr algn="l"/>
            <a:endParaRPr lang="en-US" sz="1800" dirty="0">
              <a:hlinkClick r:id="rId3">
                <a:extLst>
                  <a:ext uri="{A12FA001-AC4F-418D-AE19-62706E023703}">
                    <ahyp:hlinkClr xmlns:ahyp="http://schemas.microsoft.com/office/drawing/2018/hyperlinkcolor" val="tx"/>
                  </a:ext>
                </a:extLst>
              </a:hlinkClick>
            </a:endParaRPr>
          </a:p>
          <a:p>
            <a:pPr algn="l"/>
            <a:endParaRPr lang="en-US" sz="1800" dirty="0">
              <a:hlinkClick r:id="rId3">
                <a:extLst>
                  <a:ext uri="{A12FA001-AC4F-418D-AE19-62706E023703}">
                    <ahyp:hlinkClr xmlns:ahyp="http://schemas.microsoft.com/office/drawing/2018/hyperlinkcolor" val="tx"/>
                  </a:ext>
                </a:extLst>
              </a:hlinkClick>
            </a:endParaRPr>
          </a:p>
          <a:p>
            <a:pPr algn="l"/>
            <a:r>
              <a:rPr lang="en-US" sz="1800" dirty="0">
                <a:hlinkClick r:id="rId3">
                  <a:extLst>
                    <a:ext uri="{A12FA001-AC4F-418D-AE19-62706E023703}">
                      <ahyp:hlinkClr xmlns:ahyp="http://schemas.microsoft.com/office/drawing/2018/hyperlinkcolor" val="tx"/>
                    </a:ext>
                  </a:extLst>
                </a:hlinkClick>
              </a:rPr>
              <a:t>NHS Making a decision about: managing heavy periods</a:t>
            </a:r>
            <a:r>
              <a:rPr lang="en-US" sz="1800" dirty="0"/>
              <a:t> (PDF)</a:t>
            </a:r>
          </a:p>
          <a:p>
            <a:pPr marL="285750" indent="-285750" algn="l">
              <a:buFont typeface="Arial" panose="020B0604020202020204" pitchFamily="34" charset="0"/>
              <a:buChar char="•"/>
            </a:pPr>
            <a:endParaRPr lang="en-US" sz="1800" b="0" i="0" u="none" strike="noStrike" cap="none" dirty="0">
              <a:latin typeface="+mj-lt"/>
            </a:endParaRPr>
          </a:p>
        </p:txBody>
      </p:sp>
    </p:spTree>
    <p:extLst>
      <p:ext uri="{BB962C8B-B14F-4D97-AF65-F5344CB8AC3E}">
        <p14:creationId xmlns:p14="http://schemas.microsoft.com/office/powerpoint/2010/main" val="62453112"/>
      </p:ext>
    </p:extLst>
  </p:cSld>
  <p:clrMapOvr>
    <a:masterClrMapping/>
  </p:clrMapOvr>
  <mc:AlternateContent xmlns:mc="http://schemas.openxmlformats.org/markup-compatibility/2006" xmlns:p14="http://schemas.microsoft.com/office/powerpoint/2010/main">
    <mc:Choice Requires="p14">
      <p:transition spd="slow" p14:dur="2000" advTm="13659"/>
    </mc:Choice>
    <mc:Fallback xmlns="">
      <p:transition spd="slow" advTm="13659"/>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4E8AC-2D33-49F4-D131-DC9E919F7CB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2312CA4-D807-5804-7587-A773F0314537}"/>
              </a:ext>
            </a:extLst>
          </p:cNvPr>
          <p:cNvSpPr>
            <a:spLocks noGrp="1"/>
          </p:cNvSpPr>
          <p:nvPr>
            <p:ph type="title"/>
          </p:nvPr>
        </p:nvSpPr>
        <p:spPr/>
        <p:txBody>
          <a:bodyPr/>
          <a:lstStyle/>
          <a:p>
            <a:r>
              <a:rPr lang="en-US" dirty="0"/>
              <a:t>Proof of concept</a:t>
            </a:r>
            <a:endParaRPr lang="en-GB" dirty="0"/>
          </a:p>
        </p:txBody>
      </p:sp>
      <p:sp>
        <p:nvSpPr>
          <p:cNvPr id="2" name="Text Placeholder 5">
            <a:extLst>
              <a:ext uri="{FF2B5EF4-FFF2-40B4-BE49-F238E27FC236}">
                <a16:creationId xmlns:a16="http://schemas.microsoft.com/office/drawing/2014/main" id="{58D83E86-E2D2-8963-733D-AE2004736C6F}"/>
              </a:ext>
            </a:extLst>
          </p:cNvPr>
          <p:cNvSpPr txBox="1">
            <a:spLocks/>
          </p:cNvSpPr>
          <p:nvPr/>
        </p:nvSpPr>
        <p:spPr>
          <a:xfrm>
            <a:off x="0" y="3995741"/>
            <a:ext cx="3781742" cy="572984"/>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9pPr>
          </a:lstStyle>
          <a:p>
            <a:r>
              <a:rPr lang="en-US" dirty="0">
                <a:solidFill>
                  <a:srgbClr val="0070C0"/>
                </a:solidFill>
                <a:hlinkClick r:id="rId3">
                  <a:extLst>
                    <a:ext uri="{A12FA001-AC4F-418D-AE19-62706E023703}">
                      <ahyp:hlinkClr xmlns:ahyp="http://schemas.microsoft.com/office/drawing/2018/hyperlinkcolor" val="tx"/>
                    </a:ext>
                  </a:extLst>
                </a:hlinkClick>
              </a:rPr>
              <a:t>Crohn’s &amp; Colitis UK symptom checker</a:t>
            </a:r>
            <a:endParaRPr lang="en-GB" dirty="0">
              <a:solidFill>
                <a:srgbClr val="0070C0"/>
              </a:solidFill>
            </a:endParaRPr>
          </a:p>
        </p:txBody>
      </p:sp>
      <p:pic>
        <p:nvPicPr>
          <p:cNvPr id="5" name="Picture Placeholder 12">
            <a:extLst>
              <a:ext uri="{FF2B5EF4-FFF2-40B4-BE49-F238E27FC236}">
                <a16:creationId xmlns:a16="http://schemas.microsoft.com/office/drawing/2014/main" id="{7AE75C57-977B-9E89-273A-A728FF676312}"/>
              </a:ext>
            </a:extLst>
          </p:cNvPr>
          <p:cNvPicPr>
            <a:picLocks noChangeAspect="1"/>
          </p:cNvPicPr>
          <p:nvPr/>
        </p:nvPicPr>
        <p:blipFill rotWithShape="1">
          <a:blip r:embed="rId4"/>
          <a:srcRect b="12742"/>
          <a:stretch/>
        </p:blipFill>
        <p:spPr>
          <a:xfrm>
            <a:off x="4145346" y="515837"/>
            <a:ext cx="4416870" cy="4052888"/>
          </a:xfrm>
          <a:prstGeom prst="rect">
            <a:avLst/>
          </a:prstGeom>
        </p:spPr>
      </p:pic>
    </p:spTree>
    <p:extLst>
      <p:ext uri="{BB962C8B-B14F-4D97-AF65-F5344CB8AC3E}">
        <p14:creationId xmlns:p14="http://schemas.microsoft.com/office/powerpoint/2010/main" val="2648125007"/>
      </p:ext>
    </p:extLst>
  </p:cSld>
  <p:clrMapOvr>
    <a:masterClrMapping/>
  </p:clrMapOvr>
  <mc:AlternateContent xmlns:mc="http://schemas.openxmlformats.org/markup-compatibility/2006" xmlns:p14="http://schemas.microsoft.com/office/powerpoint/2010/main">
    <mc:Choice Requires="p14">
      <p:transition spd="slow" p14:dur="2000" advTm="14792"/>
    </mc:Choice>
    <mc:Fallback xmlns="">
      <p:transition spd="slow" advTm="14792"/>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70898-030E-F7F2-F7B6-E1C3494D27C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B14A814-CE23-7108-0CE9-926BD9B59755}"/>
              </a:ext>
            </a:extLst>
          </p:cNvPr>
          <p:cNvSpPr>
            <a:spLocks noGrp="1"/>
          </p:cNvSpPr>
          <p:nvPr>
            <p:ph type="title"/>
          </p:nvPr>
        </p:nvSpPr>
        <p:spPr/>
        <p:txBody>
          <a:bodyPr/>
          <a:lstStyle/>
          <a:p>
            <a:r>
              <a:rPr lang="en-US" dirty="0"/>
              <a:t>Proof of concept</a:t>
            </a:r>
            <a:endParaRPr lang="en-GB" dirty="0"/>
          </a:p>
        </p:txBody>
      </p:sp>
      <p:sp>
        <p:nvSpPr>
          <p:cNvPr id="4" name="Text Placeholder 5">
            <a:extLst>
              <a:ext uri="{FF2B5EF4-FFF2-40B4-BE49-F238E27FC236}">
                <a16:creationId xmlns:a16="http://schemas.microsoft.com/office/drawing/2014/main" id="{26C58877-6E68-AED1-744C-730D001DBBD9}"/>
              </a:ext>
            </a:extLst>
          </p:cNvPr>
          <p:cNvSpPr txBox="1">
            <a:spLocks/>
          </p:cNvSpPr>
          <p:nvPr/>
        </p:nvSpPr>
        <p:spPr>
          <a:xfrm>
            <a:off x="630238" y="3838327"/>
            <a:ext cx="2574435" cy="572984"/>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9pPr>
          </a:lstStyle>
          <a:p>
            <a:r>
              <a:rPr lang="en-US" dirty="0">
                <a:solidFill>
                  <a:schemeClr val="accent3"/>
                </a:solidFill>
                <a:hlinkClick r:id="rId3">
                  <a:extLst>
                    <a:ext uri="{A12FA001-AC4F-418D-AE19-62706E023703}">
                      <ahyp:hlinkClr xmlns:ahyp="http://schemas.microsoft.com/office/drawing/2018/hyperlinkcolor" val="tx"/>
                    </a:ext>
                  </a:extLst>
                </a:hlinkClick>
              </a:rPr>
              <a:t>Daye Period Pain Clinic tool</a:t>
            </a:r>
            <a:endParaRPr lang="en-GB" dirty="0">
              <a:solidFill>
                <a:schemeClr val="accent3"/>
              </a:solidFill>
            </a:endParaRPr>
          </a:p>
        </p:txBody>
      </p:sp>
      <p:pic>
        <p:nvPicPr>
          <p:cNvPr id="6" name="Picture Placeholder 11">
            <a:hlinkClick r:id="rId3"/>
            <a:extLst>
              <a:ext uri="{FF2B5EF4-FFF2-40B4-BE49-F238E27FC236}">
                <a16:creationId xmlns:a16="http://schemas.microsoft.com/office/drawing/2014/main" id="{2436AAFF-67D4-7BEA-3E74-8BC9A84F8074}"/>
              </a:ext>
            </a:extLst>
          </p:cNvPr>
          <p:cNvPicPr>
            <a:picLocks noChangeAspect="1"/>
          </p:cNvPicPr>
          <p:nvPr/>
        </p:nvPicPr>
        <p:blipFill rotWithShape="1">
          <a:blip r:embed="rId4"/>
          <a:srcRect b="18206"/>
          <a:stretch/>
        </p:blipFill>
        <p:spPr>
          <a:xfrm>
            <a:off x="4411980" y="342901"/>
            <a:ext cx="4416870" cy="4052888"/>
          </a:xfrm>
          <a:prstGeom prst="rect">
            <a:avLst/>
          </a:prstGeom>
        </p:spPr>
      </p:pic>
    </p:spTree>
    <p:extLst>
      <p:ext uri="{BB962C8B-B14F-4D97-AF65-F5344CB8AC3E}">
        <p14:creationId xmlns:p14="http://schemas.microsoft.com/office/powerpoint/2010/main" val="336962614"/>
      </p:ext>
    </p:extLst>
  </p:cSld>
  <p:clrMapOvr>
    <a:masterClrMapping/>
  </p:clrMapOvr>
  <mc:AlternateContent xmlns:mc="http://schemas.openxmlformats.org/markup-compatibility/2006" xmlns:p14="http://schemas.microsoft.com/office/powerpoint/2010/main">
    <mc:Choice Requires="p14">
      <p:transition spd="slow" p14:dur="2000" advTm="40872"/>
    </mc:Choice>
    <mc:Fallback xmlns="">
      <p:transition spd="slow" advTm="40872"/>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97C39-0AB6-9D38-FFB2-0C423286854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5B9D699-C6E9-1038-B206-042D61A9D074}"/>
              </a:ext>
            </a:extLst>
          </p:cNvPr>
          <p:cNvSpPr>
            <a:spLocks noGrp="1"/>
          </p:cNvSpPr>
          <p:nvPr>
            <p:ph type="title"/>
          </p:nvPr>
        </p:nvSpPr>
        <p:spPr/>
        <p:txBody>
          <a:bodyPr/>
          <a:lstStyle/>
          <a:p>
            <a:r>
              <a:rPr lang="en-US" dirty="0"/>
              <a:t>Proof of concept</a:t>
            </a:r>
            <a:endParaRPr lang="en-GB" dirty="0"/>
          </a:p>
        </p:txBody>
      </p:sp>
      <p:sp>
        <p:nvSpPr>
          <p:cNvPr id="4" name="Text Placeholder 5">
            <a:extLst>
              <a:ext uri="{FF2B5EF4-FFF2-40B4-BE49-F238E27FC236}">
                <a16:creationId xmlns:a16="http://schemas.microsoft.com/office/drawing/2014/main" id="{1D0ACC74-1A91-863D-7F4B-585F4A08CC62}"/>
              </a:ext>
            </a:extLst>
          </p:cNvPr>
          <p:cNvSpPr txBox="1">
            <a:spLocks/>
          </p:cNvSpPr>
          <p:nvPr/>
        </p:nvSpPr>
        <p:spPr>
          <a:xfrm>
            <a:off x="3202522" y="4198016"/>
            <a:ext cx="2574435" cy="572984"/>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9pPr>
          </a:lstStyle>
          <a:p>
            <a:r>
              <a:rPr lang="en-US" dirty="0">
                <a:solidFill>
                  <a:schemeClr val="accent3"/>
                </a:solidFill>
                <a:hlinkClick r:id="rId3">
                  <a:extLst>
                    <a:ext uri="{A12FA001-AC4F-418D-AE19-62706E023703}">
                      <ahyp:hlinkClr xmlns:ahyp="http://schemas.microsoft.com/office/drawing/2018/hyperlinkcolor" val="tx"/>
                    </a:ext>
                  </a:extLst>
                </a:hlinkClick>
              </a:rPr>
              <a:t>Daye Period Pain Clinic tool</a:t>
            </a:r>
            <a:endParaRPr lang="en-GB" dirty="0">
              <a:solidFill>
                <a:schemeClr val="accent3"/>
              </a:solidFill>
            </a:endParaRPr>
          </a:p>
        </p:txBody>
      </p:sp>
      <p:pic>
        <p:nvPicPr>
          <p:cNvPr id="2" name="Picture 1">
            <a:extLst>
              <a:ext uri="{FF2B5EF4-FFF2-40B4-BE49-F238E27FC236}">
                <a16:creationId xmlns:a16="http://schemas.microsoft.com/office/drawing/2014/main" id="{288D3A93-0DDE-0701-B5A0-29ACFCD05E7B}"/>
              </a:ext>
            </a:extLst>
          </p:cNvPr>
          <p:cNvPicPr>
            <a:picLocks noChangeAspect="1"/>
          </p:cNvPicPr>
          <p:nvPr/>
        </p:nvPicPr>
        <p:blipFill>
          <a:blip r:embed="rId4"/>
          <a:stretch>
            <a:fillRect/>
          </a:stretch>
        </p:blipFill>
        <p:spPr>
          <a:xfrm>
            <a:off x="1693539" y="1061033"/>
            <a:ext cx="5756922" cy="3313429"/>
          </a:xfrm>
          <a:prstGeom prst="rect">
            <a:avLst/>
          </a:prstGeom>
        </p:spPr>
      </p:pic>
    </p:spTree>
    <p:extLst>
      <p:ext uri="{BB962C8B-B14F-4D97-AF65-F5344CB8AC3E}">
        <p14:creationId xmlns:p14="http://schemas.microsoft.com/office/powerpoint/2010/main" val="72698018"/>
      </p:ext>
    </p:extLst>
  </p:cSld>
  <p:clrMapOvr>
    <a:masterClrMapping/>
  </p:clrMapOvr>
  <mc:AlternateContent xmlns:mc="http://schemas.openxmlformats.org/markup-compatibility/2006" xmlns:p14="http://schemas.microsoft.com/office/powerpoint/2010/main">
    <mc:Choice Requires="p14">
      <p:transition spd="slow" p14:dur="2000" advTm="12383"/>
    </mc:Choice>
    <mc:Fallback xmlns="">
      <p:transition spd="slow" advTm="12383"/>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FB283D-7A8D-E496-5B2B-D94E3E5A674F}"/>
              </a:ext>
            </a:extLst>
          </p:cNvPr>
          <p:cNvSpPr>
            <a:spLocks noGrp="1"/>
          </p:cNvSpPr>
          <p:nvPr>
            <p:ph type="title"/>
          </p:nvPr>
        </p:nvSpPr>
        <p:spPr/>
        <p:txBody>
          <a:bodyPr/>
          <a:lstStyle/>
          <a:p>
            <a:r>
              <a:rPr lang="en-US" dirty="0"/>
              <a:t>Causes and challenges</a:t>
            </a:r>
            <a:endParaRPr lang="en-GB" dirty="0"/>
          </a:p>
        </p:txBody>
      </p:sp>
      <p:sp>
        <p:nvSpPr>
          <p:cNvPr id="4" name="Text Placeholder 3">
            <a:extLst>
              <a:ext uri="{FF2B5EF4-FFF2-40B4-BE49-F238E27FC236}">
                <a16:creationId xmlns:a16="http://schemas.microsoft.com/office/drawing/2014/main" id="{2F92DE43-12C4-6B5D-C284-BCDD12ACD39B}"/>
              </a:ext>
            </a:extLst>
          </p:cNvPr>
          <p:cNvSpPr>
            <a:spLocks noGrp="1"/>
          </p:cNvSpPr>
          <p:nvPr>
            <p:ph type="body" idx="1"/>
          </p:nvPr>
        </p:nvSpPr>
        <p:spPr/>
        <p:txBody>
          <a:bodyPr>
            <a:normAutofit fontScale="92500" lnSpcReduction="10000"/>
          </a:bodyPr>
          <a:lstStyle/>
          <a:p>
            <a:pPr>
              <a:buFont typeface="Arial" panose="020B0604020202020204" pitchFamily="34" charset="0"/>
              <a:buChar char="•"/>
            </a:pPr>
            <a:r>
              <a:rPr lang="en-US" dirty="0">
                <a:latin typeface="+mj-lt"/>
              </a:rPr>
              <a:t>Lack of education and information about what is normal</a:t>
            </a:r>
          </a:p>
          <a:p>
            <a:pPr>
              <a:buFont typeface="Arial" panose="020B0604020202020204" pitchFamily="34" charset="0"/>
              <a:buChar char="•"/>
            </a:pPr>
            <a:r>
              <a:rPr lang="en-US" dirty="0">
                <a:latin typeface="+mj-lt"/>
              </a:rPr>
              <a:t>Lack of self management of symptoms </a:t>
            </a:r>
          </a:p>
          <a:p>
            <a:pPr>
              <a:buFont typeface="Arial" panose="020B0604020202020204" pitchFamily="34" charset="0"/>
              <a:buChar char="•"/>
            </a:pPr>
            <a:r>
              <a:rPr lang="en-US" dirty="0">
                <a:latin typeface="+mj-lt"/>
              </a:rPr>
              <a:t>Diagnosis/treatment delays</a:t>
            </a:r>
          </a:p>
          <a:p>
            <a:pPr>
              <a:buFont typeface="Arial" panose="020B0604020202020204" pitchFamily="34" charset="0"/>
              <a:buChar char="•"/>
            </a:pPr>
            <a:endParaRPr lang="en-US" dirty="0">
              <a:latin typeface="+mj-lt"/>
            </a:endParaRPr>
          </a:p>
          <a:p>
            <a:pPr marL="139700" indent="0">
              <a:buNone/>
            </a:pPr>
            <a:r>
              <a:rPr lang="en-US" dirty="0">
                <a:latin typeface="+mj-lt"/>
              </a:rPr>
              <a:t>Due to</a:t>
            </a:r>
          </a:p>
          <a:p>
            <a:pPr>
              <a:buFont typeface="Arial" panose="020B0604020202020204" pitchFamily="34" charset="0"/>
              <a:buChar char="•"/>
            </a:pPr>
            <a:r>
              <a:rPr lang="en-US" dirty="0">
                <a:latin typeface="+mj-lt"/>
              </a:rPr>
              <a:t>Lack of </a:t>
            </a:r>
            <a:r>
              <a:rPr lang="en-US" b="1" dirty="0">
                <a:latin typeface="+mj-lt"/>
              </a:rPr>
              <a:t>access to accurate information</a:t>
            </a:r>
            <a:r>
              <a:rPr lang="en-US" dirty="0">
                <a:latin typeface="+mj-lt"/>
              </a:rPr>
              <a:t> / education – for girls and women as well as boys and men </a:t>
            </a:r>
          </a:p>
          <a:p>
            <a:pPr>
              <a:buFont typeface="Arial" panose="020B0604020202020204" pitchFamily="34" charset="0"/>
              <a:buChar char="•"/>
            </a:pPr>
            <a:r>
              <a:rPr lang="en-US" dirty="0">
                <a:latin typeface="+mj-lt"/>
              </a:rPr>
              <a:t>Lack of education and training of healthcare professionals.</a:t>
            </a:r>
          </a:p>
          <a:p>
            <a:pPr>
              <a:buFont typeface="Arial" panose="020B0604020202020204" pitchFamily="34" charset="0"/>
              <a:buChar char="•"/>
            </a:pPr>
            <a:r>
              <a:rPr lang="en-US" dirty="0">
                <a:latin typeface="+mj-lt"/>
              </a:rPr>
              <a:t>Dismissal of pain.</a:t>
            </a:r>
          </a:p>
          <a:p>
            <a:pPr>
              <a:buFont typeface="Arial" panose="020B0604020202020204" pitchFamily="34" charset="0"/>
              <a:buChar char="•"/>
            </a:pPr>
            <a:r>
              <a:rPr lang="en-US" dirty="0">
                <a:latin typeface="+mj-lt"/>
              </a:rPr>
              <a:t>Period stigma. </a:t>
            </a:r>
          </a:p>
          <a:p>
            <a:pPr>
              <a:buFont typeface="Arial" panose="020B0604020202020204" pitchFamily="34" charset="0"/>
              <a:buChar char="•"/>
            </a:pPr>
            <a:r>
              <a:rPr lang="en-US" dirty="0">
                <a:latin typeface="+mj-lt"/>
              </a:rPr>
              <a:t>Long gynae waiting lists.</a:t>
            </a:r>
          </a:p>
          <a:p>
            <a:pPr>
              <a:buFont typeface="Arial" panose="020B0604020202020204" pitchFamily="34" charset="0"/>
              <a:buChar char="•"/>
            </a:pPr>
            <a:endParaRPr lang="en-GB" dirty="0"/>
          </a:p>
        </p:txBody>
      </p:sp>
      <p:pic>
        <p:nvPicPr>
          <p:cNvPr id="4098" name="Picture 2">
            <a:extLst>
              <a:ext uri="{FF2B5EF4-FFF2-40B4-BE49-F238E27FC236}">
                <a16:creationId xmlns:a16="http://schemas.microsoft.com/office/drawing/2014/main" id="{D3FD1A8E-974C-8BD3-E3B1-CA8F7EB69B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75" y="0"/>
            <a:ext cx="385762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512974"/>
      </p:ext>
    </p:extLst>
  </p:cSld>
  <p:clrMapOvr>
    <a:masterClrMapping/>
  </p:clrMapOvr>
  <mc:AlternateContent xmlns:mc="http://schemas.openxmlformats.org/markup-compatibility/2006" xmlns:p14="http://schemas.microsoft.com/office/powerpoint/2010/main">
    <mc:Choice Requires="p14">
      <p:transition spd="slow" p14:dur="2000" advTm="16614"/>
    </mc:Choice>
    <mc:Fallback xmlns="">
      <p:transition spd="slow" advTm="16614"/>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BC9970B-6158-6B03-27D7-9167DF69A46E}"/>
              </a:ext>
            </a:extLst>
          </p:cNvPr>
          <p:cNvSpPr>
            <a:spLocks noGrp="1"/>
          </p:cNvSpPr>
          <p:nvPr>
            <p:ph type="title"/>
          </p:nvPr>
        </p:nvSpPr>
        <p:spPr/>
        <p:txBody>
          <a:bodyPr>
            <a:normAutofit fontScale="90000"/>
          </a:bodyPr>
          <a:lstStyle/>
          <a:p>
            <a:r>
              <a:rPr lang="en-US"/>
              <a:t>Workshop exercise: </a:t>
            </a:r>
            <a:br>
              <a:rPr lang="en-US"/>
            </a:br>
            <a:r>
              <a:rPr lang="en-US"/>
              <a:t>scoping and defining goals</a:t>
            </a:r>
            <a:endParaRPr lang="en-GB" dirty="0"/>
          </a:p>
        </p:txBody>
      </p:sp>
      <p:sp>
        <p:nvSpPr>
          <p:cNvPr id="8" name="Text Placeholder 7">
            <a:extLst>
              <a:ext uri="{FF2B5EF4-FFF2-40B4-BE49-F238E27FC236}">
                <a16:creationId xmlns:a16="http://schemas.microsoft.com/office/drawing/2014/main" id="{6468B40E-E5B7-4623-5BED-7CE9011F8D56}"/>
              </a:ext>
            </a:extLst>
          </p:cNvPr>
          <p:cNvSpPr>
            <a:spLocks noGrp="1"/>
          </p:cNvSpPr>
          <p:nvPr>
            <p:ph type="body" idx="1"/>
          </p:nvPr>
        </p:nvSpPr>
        <p:spPr/>
        <p:txBody>
          <a:bodyPr/>
          <a:lstStyle/>
          <a:p>
            <a:r>
              <a:rPr lang="en-US">
                <a:latin typeface="+mj-lt"/>
              </a:rPr>
              <a:t>All of the causes of the problem and challenges around menstrual health.</a:t>
            </a:r>
          </a:p>
          <a:p>
            <a:r>
              <a:rPr lang="en-US">
                <a:latin typeface="+mj-lt"/>
              </a:rPr>
              <a:t>Which challenges could be helped by a period symptom checker, and which can’t?</a:t>
            </a:r>
          </a:p>
          <a:p>
            <a:r>
              <a:rPr lang="en-US">
                <a:latin typeface="+mj-lt"/>
              </a:rPr>
              <a:t>Vote yes/no on each challenge.</a:t>
            </a:r>
          </a:p>
          <a:p>
            <a:r>
              <a:rPr lang="en-US">
                <a:latin typeface="+mj-lt"/>
              </a:rPr>
              <a:t>One tool doesn’t need to solve every issue.</a:t>
            </a:r>
          </a:p>
          <a:p>
            <a:endParaRPr lang="en-US">
              <a:latin typeface="+mj-lt"/>
            </a:endParaRPr>
          </a:p>
          <a:p>
            <a:r>
              <a:rPr lang="en-US">
                <a:latin typeface="+mj-lt"/>
              </a:rPr>
              <a:t>Examples: </a:t>
            </a:r>
          </a:p>
          <a:p>
            <a:pPr lvl="1"/>
            <a:r>
              <a:rPr lang="en-US">
                <a:latin typeface="+mj-lt"/>
              </a:rPr>
              <a:t>YES – help to educate women &amp; girls. </a:t>
            </a:r>
          </a:p>
          <a:p>
            <a:pPr lvl="1"/>
            <a:r>
              <a:rPr lang="en-US">
                <a:latin typeface="+mj-lt"/>
              </a:rPr>
              <a:t>NO – difficulty getting a GP appointment. </a:t>
            </a:r>
            <a:endParaRPr lang="en-GB" dirty="0">
              <a:latin typeface="+mj-lt"/>
            </a:endParaRPr>
          </a:p>
        </p:txBody>
      </p:sp>
      <p:pic>
        <p:nvPicPr>
          <p:cNvPr id="10" name="Picture 2">
            <a:extLst>
              <a:ext uri="{FF2B5EF4-FFF2-40B4-BE49-F238E27FC236}">
                <a16:creationId xmlns:a16="http://schemas.microsoft.com/office/drawing/2014/main" id="{9E8CED41-E30C-4FCB-89D7-9B5C52DC8BFB}"/>
              </a:ext>
            </a:extLst>
          </p:cNvPr>
          <p:cNvPicPr>
            <a:picLocks noGrp="1" noChangeAspect="1" noChangeArrowheads="1"/>
          </p:cNvPicPr>
          <p:nvPr>
            <p:ph type="pic" idx="13"/>
          </p:nvPr>
        </p:nvPicPr>
        <p:blipFill>
          <a:blip r:embed="rId2"/>
          <a:srcRect l="13654" r="13654"/>
          <a:stretch/>
        </p:blipFill>
        <p:spPr bwMode="auto">
          <a:xfrm>
            <a:off x="4415430" y="515837"/>
            <a:ext cx="4416870" cy="4052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781127"/>
      </p:ext>
    </p:extLst>
  </p:cSld>
  <p:clrMapOvr>
    <a:masterClrMapping/>
  </p:clrMapOvr>
  <mc:AlternateContent xmlns:mc="http://schemas.openxmlformats.org/markup-compatibility/2006" xmlns:p14="http://schemas.microsoft.com/office/powerpoint/2010/main">
    <mc:Choice Requires="p14">
      <p:transition spd="slow" p14:dur="2000" advTm="63975"/>
    </mc:Choice>
    <mc:Fallback xmlns="">
      <p:transition spd="slow" advTm="63975"/>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7BDB2-E618-472D-95E0-507165E70ED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2C590B9-8E54-AFA5-036C-E160670A6701}"/>
              </a:ext>
            </a:extLst>
          </p:cNvPr>
          <p:cNvSpPr>
            <a:spLocks noGrp="1"/>
          </p:cNvSpPr>
          <p:nvPr>
            <p:ph type="title"/>
          </p:nvPr>
        </p:nvSpPr>
        <p:spPr/>
        <p:txBody>
          <a:bodyPr>
            <a:normAutofit fontScale="90000"/>
          </a:bodyPr>
          <a:lstStyle/>
          <a:p>
            <a:r>
              <a:rPr lang="en-US" dirty="0"/>
              <a:t>Workshop exercise:  </a:t>
            </a:r>
            <a:br>
              <a:rPr lang="en-US" dirty="0"/>
            </a:br>
            <a:r>
              <a:rPr lang="en-US" dirty="0"/>
              <a:t>scoping and defining goals</a:t>
            </a:r>
            <a:endParaRPr lang="en-GB" dirty="0"/>
          </a:p>
        </p:txBody>
      </p:sp>
      <p:sp>
        <p:nvSpPr>
          <p:cNvPr id="8" name="Text Placeholder 7">
            <a:extLst>
              <a:ext uri="{FF2B5EF4-FFF2-40B4-BE49-F238E27FC236}">
                <a16:creationId xmlns:a16="http://schemas.microsoft.com/office/drawing/2014/main" id="{F4C560FC-6F2F-200A-644B-9C595DB3E987}"/>
              </a:ext>
            </a:extLst>
          </p:cNvPr>
          <p:cNvSpPr>
            <a:spLocks noGrp="1"/>
          </p:cNvSpPr>
          <p:nvPr>
            <p:ph type="body" idx="1"/>
          </p:nvPr>
        </p:nvSpPr>
        <p:spPr/>
        <p:txBody>
          <a:bodyPr/>
          <a:lstStyle/>
          <a:p>
            <a:r>
              <a:rPr lang="en-US" dirty="0">
                <a:latin typeface="+mj-lt"/>
              </a:rPr>
              <a:t>Any other challenges/barriers to progress that the tool could help to address?</a:t>
            </a:r>
          </a:p>
          <a:p>
            <a:r>
              <a:rPr lang="en-US" b="1" dirty="0">
                <a:latin typeface="+mj-lt"/>
              </a:rPr>
              <a:t>How</a:t>
            </a:r>
            <a:r>
              <a:rPr lang="en-US" dirty="0">
                <a:latin typeface="+mj-lt"/>
              </a:rPr>
              <a:t> would the tool help </a:t>
            </a:r>
          </a:p>
          <a:p>
            <a:pPr lvl="1"/>
            <a:r>
              <a:rPr lang="en-US" dirty="0">
                <a:latin typeface="+mj-lt"/>
              </a:rPr>
              <a:t>you / people like you </a:t>
            </a:r>
          </a:p>
          <a:p>
            <a:pPr lvl="1"/>
            <a:r>
              <a:rPr lang="en-US" dirty="0">
                <a:latin typeface="+mj-lt"/>
              </a:rPr>
              <a:t>others?</a:t>
            </a:r>
          </a:p>
          <a:p>
            <a:pPr lvl="1"/>
            <a:endParaRPr lang="en-US" dirty="0">
              <a:latin typeface="+mj-lt"/>
            </a:endParaRPr>
          </a:p>
          <a:p>
            <a:pPr lvl="1"/>
            <a:endParaRPr lang="en-US" dirty="0">
              <a:latin typeface="+mj-lt"/>
            </a:endParaRPr>
          </a:p>
          <a:p>
            <a:pPr lvl="1"/>
            <a:r>
              <a:rPr lang="en-US" dirty="0">
                <a:latin typeface="+mj-lt"/>
              </a:rPr>
              <a:t>Examples: </a:t>
            </a:r>
          </a:p>
          <a:p>
            <a:pPr lvl="2"/>
            <a:r>
              <a:rPr lang="en-US" dirty="0">
                <a:latin typeface="+mj-lt"/>
              </a:rPr>
              <a:t>GP letter would help to avoid dismissal. </a:t>
            </a:r>
          </a:p>
          <a:p>
            <a:pPr lvl="2"/>
            <a:r>
              <a:rPr lang="en-US" dirty="0">
                <a:latin typeface="+mj-lt"/>
              </a:rPr>
              <a:t>Streamline / focus GP appointments.</a:t>
            </a:r>
          </a:p>
        </p:txBody>
      </p:sp>
      <p:sp>
        <p:nvSpPr>
          <p:cNvPr id="3" name="Text Placeholder 6">
            <a:extLst>
              <a:ext uri="{FF2B5EF4-FFF2-40B4-BE49-F238E27FC236}">
                <a16:creationId xmlns:a16="http://schemas.microsoft.com/office/drawing/2014/main" id="{192F3990-637B-D77E-4AC2-EA2BEA744CDA}"/>
              </a:ext>
            </a:extLst>
          </p:cNvPr>
          <p:cNvSpPr txBox="1">
            <a:spLocks/>
          </p:cNvSpPr>
          <p:nvPr/>
        </p:nvSpPr>
        <p:spPr>
          <a:xfrm>
            <a:off x="2420729" y="4411288"/>
            <a:ext cx="3781742" cy="572984"/>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9pPr>
          </a:lstStyle>
          <a:p>
            <a:r>
              <a:rPr lang="en-US" dirty="0"/>
              <a:t>Photo by inforall.com</a:t>
            </a:r>
            <a:endParaRPr lang="en-GB" dirty="0"/>
          </a:p>
        </p:txBody>
      </p:sp>
      <p:pic>
        <p:nvPicPr>
          <p:cNvPr id="4" name="Picture Placeholder 7">
            <a:extLst>
              <a:ext uri="{FF2B5EF4-FFF2-40B4-BE49-F238E27FC236}">
                <a16:creationId xmlns:a16="http://schemas.microsoft.com/office/drawing/2014/main" id="{93CC159C-D61F-5DBD-C4C4-D592EFD548AE}"/>
              </a:ext>
            </a:extLst>
          </p:cNvPr>
          <p:cNvPicPr>
            <a:picLocks noChangeAspect="1"/>
          </p:cNvPicPr>
          <p:nvPr/>
        </p:nvPicPr>
        <p:blipFill rotWithShape="1">
          <a:blip r:embed="rId2"/>
          <a:srcRect l="11132" r="16222"/>
          <a:stretch/>
        </p:blipFill>
        <p:spPr>
          <a:xfrm>
            <a:off x="4465620" y="445720"/>
            <a:ext cx="4416870" cy="4052888"/>
          </a:xfrm>
          <a:prstGeom prst="rect">
            <a:avLst/>
          </a:prstGeom>
        </p:spPr>
      </p:pic>
    </p:spTree>
    <p:extLst>
      <p:ext uri="{BB962C8B-B14F-4D97-AF65-F5344CB8AC3E}">
        <p14:creationId xmlns:p14="http://schemas.microsoft.com/office/powerpoint/2010/main" val="339645833"/>
      </p:ext>
    </p:extLst>
  </p:cSld>
  <p:clrMapOvr>
    <a:masterClrMapping/>
  </p:clrMapOvr>
  <mc:AlternateContent xmlns:mc="http://schemas.openxmlformats.org/markup-compatibility/2006" xmlns:p14="http://schemas.microsoft.com/office/powerpoint/2010/main">
    <mc:Choice Requires="p14">
      <p:transition spd="slow" p14:dur="2000" advTm="26403"/>
    </mc:Choice>
    <mc:Fallback xmlns="">
      <p:transition spd="slow" advTm="2640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
          <a:extLst>
            <a:ext uri="{FF2B5EF4-FFF2-40B4-BE49-F238E27FC236}">
              <a16:creationId xmlns:a16="http://schemas.microsoft.com/office/drawing/2014/main" id="{8281E760-4107-06D7-713C-21784BA56DFE}"/>
            </a:ext>
          </a:extLst>
        </p:cNvPr>
        <p:cNvGrpSpPr/>
        <p:nvPr/>
      </p:nvGrpSpPr>
      <p:grpSpPr>
        <a:xfrm>
          <a:off x="0" y="0"/>
          <a:ext cx="0" cy="0"/>
          <a:chOff x="0" y="0"/>
          <a:chExt cx="0" cy="0"/>
        </a:xfrm>
      </p:grpSpPr>
      <p:sp>
        <p:nvSpPr>
          <p:cNvPr id="74" name="Google Shape;74;p15">
            <a:extLst>
              <a:ext uri="{FF2B5EF4-FFF2-40B4-BE49-F238E27FC236}">
                <a16:creationId xmlns:a16="http://schemas.microsoft.com/office/drawing/2014/main" id="{E544819F-AF8A-B9C0-68C3-9F2C815CB8D4}"/>
              </a:ext>
            </a:extLst>
          </p:cNvPr>
          <p:cNvSpPr txBox="1">
            <a:spLocks noGrp="1"/>
          </p:cNvSpPr>
          <p:nvPr>
            <p:ph type="title"/>
          </p:nvPr>
        </p:nvSpPr>
        <p:spPr>
          <a:xfrm>
            <a:off x="430800" y="1889700"/>
            <a:ext cx="8282400" cy="1516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US" dirty="0"/>
              <a:t>The Period Symptom Checker</a:t>
            </a:r>
            <a:endParaRPr dirty="0"/>
          </a:p>
        </p:txBody>
      </p:sp>
    </p:spTree>
    <p:extLst>
      <p:ext uri="{BB962C8B-B14F-4D97-AF65-F5344CB8AC3E}">
        <p14:creationId xmlns:p14="http://schemas.microsoft.com/office/powerpoint/2010/main" val="1324287545"/>
      </p:ext>
    </p:extLst>
  </p:cSld>
  <p:clrMapOvr>
    <a:masterClrMapping/>
  </p:clrMapOvr>
  <mc:AlternateContent xmlns:mc="http://schemas.openxmlformats.org/markup-compatibility/2006" xmlns:p14="http://schemas.microsoft.com/office/powerpoint/2010/main">
    <mc:Choice Requires="p14">
      <p:transition spd="slow" p14:dur="2000" advTm="3368"/>
    </mc:Choice>
    <mc:Fallback xmlns="">
      <p:transition spd="slow" advTm="3368"/>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641D6-49F3-B24B-AD44-8026ABDF680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0D51718-5599-16C1-F719-FD868D448C97}"/>
              </a:ext>
            </a:extLst>
          </p:cNvPr>
          <p:cNvSpPr>
            <a:spLocks noGrp="1"/>
          </p:cNvSpPr>
          <p:nvPr>
            <p:ph type="title"/>
          </p:nvPr>
        </p:nvSpPr>
        <p:spPr/>
        <p:txBody>
          <a:bodyPr>
            <a:normAutofit fontScale="90000"/>
          </a:bodyPr>
          <a:lstStyle/>
          <a:p>
            <a:r>
              <a:rPr lang="en-US" dirty="0"/>
              <a:t>Vote for priority challenges </a:t>
            </a:r>
            <a:br>
              <a:rPr lang="en-US" dirty="0"/>
            </a:br>
            <a:r>
              <a:rPr lang="en-US" dirty="0"/>
              <a:t>to address</a:t>
            </a:r>
            <a:endParaRPr lang="en-GB" dirty="0"/>
          </a:p>
        </p:txBody>
      </p:sp>
      <p:sp>
        <p:nvSpPr>
          <p:cNvPr id="8" name="Text Placeholder 7">
            <a:extLst>
              <a:ext uri="{FF2B5EF4-FFF2-40B4-BE49-F238E27FC236}">
                <a16:creationId xmlns:a16="http://schemas.microsoft.com/office/drawing/2014/main" id="{C867C201-9315-220C-DBA3-1296702802EC}"/>
              </a:ext>
            </a:extLst>
          </p:cNvPr>
          <p:cNvSpPr>
            <a:spLocks noGrp="1"/>
          </p:cNvSpPr>
          <p:nvPr>
            <p:ph type="body" idx="1"/>
          </p:nvPr>
        </p:nvSpPr>
        <p:spPr/>
        <p:txBody>
          <a:bodyPr/>
          <a:lstStyle/>
          <a:p>
            <a:r>
              <a:rPr lang="en-US" dirty="0">
                <a:latin typeface="+mj-lt"/>
              </a:rPr>
              <a:t>Of the things that the tool can help with, which are most important?</a:t>
            </a:r>
          </a:p>
          <a:p>
            <a:r>
              <a:rPr lang="en-US" dirty="0">
                <a:latin typeface="+mj-lt"/>
              </a:rPr>
              <a:t>Vote!</a:t>
            </a:r>
          </a:p>
        </p:txBody>
      </p:sp>
      <p:pic>
        <p:nvPicPr>
          <p:cNvPr id="2" name="Picture Placeholder 10">
            <a:extLst>
              <a:ext uri="{FF2B5EF4-FFF2-40B4-BE49-F238E27FC236}">
                <a16:creationId xmlns:a16="http://schemas.microsoft.com/office/drawing/2014/main" id="{FC99A492-BEFA-001A-D10E-88055AB12EA0}"/>
              </a:ext>
            </a:extLst>
          </p:cNvPr>
          <p:cNvPicPr>
            <a:picLocks noChangeAspect="1"/>
          </p:cNvPicPr>
          <p:nvPr/>
        </p:nvPicPr>
        <p:blipFill>
          <a:blip r:embed="rId2"/>
          <a:srcRect l="9136" r="9136"/>
          <a:stretch>
            <a:fillRect/>
          </a:stretch>
        </p:blipFill>
        <p:spPr>
          <a:xfrm>
            <a:off x="4411980" y="342901"/>
            <a:ext cx="4416870" cy="4052888"/>
          </a:xfrm>
          <a:prstGeom prst="rect">
            <a:avLst/>
          </a:prstGeom>
        </p:spPr>
      </p:pic>
      <p:sp>
        <p:nvSpPr>
          <p:cNvPr id="5" name="Text Placeholder 6">
            <a:extLst>
              <a:ext uri="{FF2B5EF4-FFF2-40B4-BE49-F238E27FC236}">
                <a16:creationId xmlns:a16="http://schemas.microsoft.com/office/drawing/2014/main" id="{501468BC-1268-C9F6-1353-FCAB25DF6A35}"/>
              </a:ext>
            </a:extLst>
          </p:cNvPr>
          <p:cNvSpPr txBox="1">
            <a:spLocks/>
          </p:cNvSpPr>
          <p:nvPr/>
        </p:nvSpPr>
        <p:spPr>
          <a:xfrm>
            <a:off x="630238" y="3838327"/>
            <a:ext cx="3781742" cy="572984"/>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Source Code Pro"/>
                <a:ea typeface="Source Code Pro"/>
                <a:cs typeface="Source Code Pro"/>
                <a:sym typeface="Source Code Pro"/>
              </a:defRPr>
            </a:lvl9pPr>
          </a:lstStyle>
          <a:p>
            <a:r>
              <a:rPr lang="en-US"/>
              <a:t>Photo by Brett Jordan on Pexels</a:t>
            </a:r>
            <a:endParaRPr lang="en-GB" dirty="0"/>
          </a:p>
        </p:txBody>
      </p:sp>
    </p:spTree>
    <p:extLst>
      <p:ext uri="{BB962C8B-B14F-4D97-AF65-F5344CB8AC3E}">
        <p14:creationId xmlns:p14="http://schemas.microsoft.com/office/powerpoint/2010/main" val="4046167730"/>
      </p:ext>
    </p:extLst>
  </p:cSld>
  <p:clrMapOvr>
    <a:masterClrMapping/>
  </p:clrMapOvr>
  <mc:AlternateContent xmlns:mc="http://schemas.openxmlformats.org/markup-compatibility/2006" xmlns:p14="http://schemas.microsoft.com/office/powerpoint/2010/main">
    <mc:Choice Requires="p14">
      <p:transition spd="slow" p14:dur="2000" advTm="1455"/>
    </mc:Choice>
    <mc:Fallback xmlns="">
      <p:transition spd="slow" advTm="1455"/>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738A8-72F3-CF32-2C28-1CBF2EFE1DE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3B0C6EE-3727-7F17-E244-527C550E1758}"/>
              </a:ext>
            </a:extLst>
          </p:cNvPr>
          <p:cNvSpPr>
            <a:spLocks noGrp="1"/>
          </p:cNvSpPr>
          <p:nvPr>
            <p:ph type="title"/>
          </p:nvPr>
        </p:nvSpPr>
        <p:spPr>
          <a:xfrm>
            <a:off x="311700" y="372500"/>
            <a:ext cx="8520600" cy="733500"/>
          </a:xfrm>
        </p:spPr>
        <p:txBody>
          <a:bodyPr wrap="square" anchor="ctr">
            <a:normAutofit/>
          </a:bodyPr>
          <a:lstStyle/>
          <a:p>
            <a:r>
              <a:rPr lang="en-US" dirty="0"/>
              <a:t>Symptom scoping</a:t>
            </a:r>
            <a:endParaRPr lang="en-GB" dirty="0"/>
          </a:p>
        </p:txBody>
      </p:sp>
      <p:sp>
        <p:nvSpPr>
          <p:cNvPr id="8" name="Text Placeholder 7">
            <a:extLst>
              <a:ext uri="{FF2B5EF4-FFF2-40B4-BE49-F238E27FC236}">
                <a16:creationId xmlns:a16="http://schemas.microsoft.com/office/drawing/2014/main" id="{08C34482-9D0F-B0F6-35A0-0F143F097F55}"/>
              </a:ext>
            </a:extLst>
          </p:cNvPr>
          <p:cNvSpPr>
            <a:spLocks noGrp="1"/>
          </p:cNvSpPr>
          <p:nvPr>
            <p:ph type="body" idx="4294967295"/>
          </p:nvPr>
        </p:nvSpPr>
        <p:spPr>
          <a:xfrm>
            <a:off x="311700" y="1296500"/>
            <a:ext cx="4069800" cy="3264408"/>
          </a:xfrm>
        </p:spPr>
        <p:txBody>
          <a:bodyPr anchor="t">
            <a:normAutofit/>
          </a:bodyPr>
          <a:lstStyle/>
          <a:p>
            <a:pPr>
              <a:lnSpc>
                <a:spcPct val="105000"/>
              </a:lnSpc>
              <a:spcAft>
                <a:spcPts val="600"/>
              </a:spcAft>
              <a:buClr>
                <a:srgbClr val="000000"/>
              </a:buClr>
              <a:buFont typeface="Arial"/>
            </a:pPr>
            <a:r>
              <a:rPr lang="en-US" sz="1500" b="0" i="0" u="none" strike="noStrike" cap="none" dirty="0">
                <a:latin typeface="+mj-lt"/>
              </a:rPr>
              <a:t>Listing all possible symptoms the tool might ask about.</a:t>
            </a:r>
          </a:p>
          <a:p>
            <a:pPr>
              <a:lnSpc>
                <a:spcPct val="105000"/>
              </a:lnSpc>
              <a:spcAft>
                <a:spcPts val="600"/>
              </a:spcAft>
              <a:buClr>
                <a:srgbClr val="000000"/>
              </a:buClr>
              <a:buFont typeface="Arial"/>
            </a:pPr>
            <a:r>
              <a:rPr lang="en-US" sz="1500" b="0" i="0" u="none" strike="noStrike" cap="none" dirty="0">
                <a:latin typeface="+mj-lt"/>
              </a:rPr>
              <a:t>Discussing challenges e.g. </a:t>
            </a:r>
          </a:p>
          <a:p>
            <a:pPr lvl="1">
              <a:lnSpc>
                <a:spcPct val="105000"/>
              </a:lnSpc>
              <a:spcAft>
                <a:spcPts val="600"/>
              </a:spcAft>
              <a:buClr>
                <a:srgbClr val="000000"/>
              </a:buClr>
              <a:buFont typeface="Arial"/>
            </a:pPr>
            <a:r>
              <a:rPr lang="en-US" sz="1500" b="0" i="0" u="none" strike="noStrike" cap="none" dirty="0">
                <a:latin typeface="+mj-lt"/>
              </a:rPr>
              <a:t>irregular periods may be due to PCOS, youth, pregnancy, contraceptive medication or IUDs, menopause, other. </a:t>
            </a:r>
          </a:p>
          <a:p>
            <a:pPr lvl="1">
              <a:lnSpc>
                <a:spcPct val="105000"/>
              </a:lnSpc>
              <a:spcAft>
                <a:spcPts val="600"/>
              </a:spcAft>
              <a:buClr>
                <a:srgbClr val="000000"/>
              </a:buClr>
              <a:buFont typeface="Arial"/>
            </a:pPr>
            <a:r>
              <a:rPr lang="en-US" sz="1500" b="0" i="0" u="none" strike="noStrike" cap="none" dirty="0">
                <a:latin typeface="+mj-lt"/>
              </a:rPr>
              <a:t>complexity of overlapping mental health condition symptoms and PMDD.</a:t>
            </a:r>
          </a:p>
        </p:txBody>
      </p:sp>
      <p:pic>
        <p:nvPicPr>
          <p:cNvPr id="3076" name="Picture 4">
            <a:extLst>
              <a:ext uri="{FF2B5EF4-FFF2-40B4-BE49-F238E27FC236}">
                <a16:creationId xmlns:a16="http://schemas.microsoft.com/office/drawing/2014/main" id="{51067006-8587-C0B6-37E3-3DE6FD1D51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493" b="-3"/>
          <a:stretch>
            <a:fillRect/>
          </a:stretch>
        </p:blipFill>
        <p:spPr bwMode="auto">
          <a:xfrm>
            <a:off x="4762500" y="1296500"/>
            <a:ext cx="4069800" cy="3264408"/>
          </a:xfrm>
          <a:prstGeom prst="rect">
            <a:avLst/>
          </a:prstGeom>
          <a:solidFill>
            <a:srgbClr val="FFFFFF"/>
          </a:solidFill>
          <a:ln>
            <a:noFill/>
          </a:ln>
        </p:spPr>
      </p:pic>
    </p:spTree>
    <p:extLst>
      <p:ext uri="{BB962C8B-B14F-4D97-AF65-F5344CB8AC3E}">
        <p14:creationId xmlns:p14="http://schemas.microsoft.com/office/powerpoint/2010/main" val="1497995221"/>
      </p:ext>
    </p:extLst>
  </p:cSld>
  <p:clrMapOvr>
    <a:masterClrMapping/>
  </p:clrMapOvr>
  <mc:AlternateContent xmlns:mc="http://schemas.openxmlformats.org/markup-compatibility/2006" xmlns:p14="http://schemas.microsoft.com/office/powerpoint/2010/main">
    <mc:Choice Requires="p14">
      <p:transition spd="slow" p14:dur="2000" advTm="44189"/>
    </mc:Choice>
    <mc:Fallback xmlns="">
      <p:transition spd="slow" advTm="44189"/>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7B77D-D4A7-33FC-A856-C1FE93D4524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64EEC2F-C265-75E8-B8B4-A756F825061C}"/>
              </a:ext>
            </a:extLst>
          </p:cNvPr>
          <p:cNvSpPr>
            <a:spLocks noGrp="1"/>
          </p:cNvSpPr>
          <p:nvPr>
            <p:ph type="title"/>
          </p:nvPr>
        </p:nvSpPr>
        <p:spPr/>
        <p:txBody>
          <a:bodyPr>
            <a:normAutofit/>
          </a:bodyPr>
          <a:lstStyle/>
          <a:p>
            <a:r>
              <a:rPr lang="en-US" dirty="0"/>
              <a:t>Question / journey brainstorm to generate the ‘long list’</a:t>
            </a:r>
            <a:endParaRPr lang="en-GB" dirty="0"/>
          </a:p>
        </p:txBody>
      </p:sp>
      <p:pic>
        <p:nvPicPr>
          <p:cNvPr id="5" name="Picture 4">
            <a:extLst>
              <a:ext uri="{FF2B5EF4-FFF2-40B4-BE49-F238E27FC236}">
                <a16:creationId xmlns:a16="http://schemas.microsoft.com/office/drawing/2014/main" id="{DF93B84C-E466-1E4A-44A0-6A4B84F4B1DA}"/>
              </a:ext>
            </a:extLst>
          </p:cNvPr>
          <p:cNvPicPr>
            <a:picLocks noChangeAspect="1"/>
          </p:cNvPicPr>
          <p:nvPr/>
        </p:nvPicPr>
        <p:blipFill>
          <a:blip r:embed="rId2"/>
          <a:stretch>
            <a:fillRect/>
          </a:stretch>
        </p:blipFill>
        <p:spPr>
          <a:xfrm>
            <a:off x="0" y="1717754"/>
            <a:ext cx="9144000" cy="1707991"/>
          </a:xfrm>
          <a:prstGeom prst="rect">
            <a:avLst/>
          </a:prstGeom>
        </p:spPr>
      </p:pic>
      <p:sp>
        <p:nvSpPr>
          <p:cNvPr id="9" name="TextBox 8">
            <a:extLst>
              <a:ext uri="{FF2B5EF4-FFF2-40B4-BE49-F238E27FC236}">
                <a16:creationId xmlns:a16="http://schemas.microsoft.com/office/drawing/2014/main" id="{61036A42-F239-411B-177F-F176C49363E9}"/>
              </a:ext>
            </a:extLst>
          </p:cNvPr>
          <p:cNvSpPr txBox="1"/>
          <p:nvPr/>
        </p:nvSpPr>
        <p:spPr>
          <a:xfrm>
            <a:off x="2286000" y="3840223"/>
            <a:ext cx="4572000" cy="529056"/>
          </a:xfrm>
          <a:prstGeom prst="rect">
            <a:avLst/>
          </a:prstGeom>
          <a:noFill/>
        </p:spPr>
        <p:txBody>
          <a:bodyPr wrap="square">
            <a:spAutoFit/>
          </a:bodyPr>
          <a:lstStyle/>
          <a:p>
            <a:pPr lvl="1">
              <a:lnSpc>
                <a:spcPct val="105000"/>
              </a:lnSpc>
              <a:spcAft>
                <a:spcPts val="600"/>
              </a:spcAft>
              <a:buClr>
                <a:srgbClr val="000000"/>
              </a:buClr>
              <a:buFont typeface="Arial"/>
            </a:pPr>
            <a:r>
              <a:rPr lang="en-US" sz="1400" b="0" i="0" u="none" strike="noStrike" cap="none" dirty="0">
                <a:latin typeface="+mj-lt"/>
              </a:rPr>
              <a:t>“I want to be asked enough questions to feel I’m being given accurate advice”</a:t>
            </a:r>
          </a:p>
        </p:txBody>
      </p:sp>
    </p:spTree>
    <p:extLst>
      <p:ext uri="{BB962C8B-B14F-4D97-AF65-F5344CB8AC3E}">
        <p14:creationId xmlns:p14="http://schemas.microsoft.com/office/powerpoint/2010/main" val="3205261396"/>
      </p:ext>
    </p:extLst>
  </p:cSld>
  <p:clrMapOvr>
    <a:masterClrMapping/>
  </p:clrMapOvr>
  <mc:AlternateContent xmlns:mc="http://schemas.openxmlformats.org/markup-compatibility/2006" xmlns:p14="http://schemas.microsoft.com/office/powerpoint/2010/main">
    <mc:Choice Requires="p14">
      <p:transition spd="slow" p14:dur="2000" advTm="31740"/>
    </mc:Choice>
    <mc:Fallback xmlns="">
      <p:transition spd="slow" advTm="3174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0B917-9AE4-81F6-9AE3-93B810AFDEF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5FDC93A-C041-85FC-842C-B066E9DF9D51}"/>
              </a:ext>
            </a:extLst>
          </p:cNvPr>
          <p:cNvSpPr>
            <a:spLocks noGrp="1"/>
          </p:cNvSpPr>
          <p:nvPr>
            <p:ph type="title"/>
          </p:nvPr>
        </p:nvSpPr>
        <p:spPr/>
        <p:txBody>
          <a:bodyPr>
            <a:normAutofit/>
          </a:bodyPr>
          <a:lstStyle/>
          <a:p>
            <a:r>
              <a:rPr lang="en-US" dirty="0"/>
              <a:t>Question for GPs</a:t>
            </a:r>
            <a:endParaRPr lang="en-GB" dirty="0"/>
          </a:p>
        </p:txBody>
      </p:sp>
      <p:sp>
        <p:nvSpPr>
          <p:cNvPr id="8" name="Text Placeholder 7">
            <a:extLst>
              <a:ext uri="{FF2B5EF4-FFF2-40B4-BE49-F238E27FC236}">
                <a16:creationId xmlns:a16="http://schemas.microsoft.com/office/drawing/2014/main" id="{3E728D7C-8753-3CB3-E0C1-AA77B5A13B7A}"/>
              </a:ext>
            </a:extLst>
          </p:cNvPr>
          <p:cNvSpPr>
            <a:spLocks noGrp="1"/>
          </p:cNvSpPr>
          <p:nvPr>
            <p:ph type="body" idx="1"/>
          </p:nvPr>
        </p:nvSpPr>
        <p:spPr/>
        <p:txBody>
          <a:bodyPr/>
          <a:lstStyle/>
          <a:p>
            <a:r>
              <a:rPr lang="en-US" dirty="0">
                <a:latin typeface="+mj-lt"/>
              </a:rPr>
              <a:t>What </a:t>
            </a:r>
            <a:r>
              <a:rPr lang="en-US" b="1" dirty="0">
                <a:latin typeface="+mj-lt"/>
              </a:rPr>
              <a:t>crucial</a:t>
            </a:r>
            <a:r>
              <a:rPr lang="en-US" dirty="0">
                <a:latin typeface="+mj-lt"/>
              </a:rPr>
              <a:t> info that women could provide would </a:t>
            </a:r>
            <a:r>
              <a:rPr lang="en-US" b="1" dirty="0">
                <a:latin typeface="+mj-lt"/>
              </a:rPr>
              <a:t>help you to treat </a:t>
            </a:r>
            <a:r>
              <a:rPr lang="en-US" dirty="0">
                <a:latin typeface="+mj-lt"/>
              </a:rPr>
              <a:t>these symptoms?</a:t>
            </a:r>
          </a:p>
          <a:p>
            <a:endParaRPr lang="en-US" dirty="0">
              <a:latin typeface="+mj-lt"/>
            </a:endParaRPr>
          </a:p>
          <a:p>
            <a:r>
              <a:rPr lang="en-US" dirty="0">
                <a:latin typeface="+mj-lt"/>
              </a:rPr>
              <a:t>How can we help avoid women being dismissed? </a:t>
            </a:r>
          </a:p>
          <a:p>
            <a:endParaRPr lang="en-US" dirty="0">
              <a:latin typeface="+mj-lt"/>
            </a:endParaRPr>
          </a:p>
          <a:p>
            <a:r>
              <a:rPr lang="en-US" dirty="0">
                <a:latin typeface="+mj-lt"/>
              </a:rPr>
              <a:t>What information would </a:t>
            </a:r>
            <a:r>
              <a:rPr lang="en-US" b="1" dirty="0">
                <a:latin typeface="+mj-lt"/>
              </a:rPr>
              <a:t>not be needed </a:t>
            </a:r>
            <a:r>
              <a:rPr lang="en-US" dirty="0">
                <a:latin typeface="+mj-lt"/>
              </a:rPr>
              <a:t>for a GP appointment? </a:t>
            </a:r>
          </a:p>
        </p:txBody>
      </p:sp>
      <p:pic>
        <p:nvPicPr>
          <p:cNvPr id="3" name="Picture 2">
            <a:extLst>
              <a:ext uri="{FF2B5EF4-FFF2-40B4-BE49-F238E27FC236}">
                <a16:creationId xmlns:a16="http://schemas.microsoft.com/office/drawing/2014/main" id="{34783FB2-4731-7684-4DE6-7D82FA06E920}"/>
              </a:ext>
            </a:extLst>
          </p:cNvPr>
          <p:cNvPicPr>
            <a:picLocks noChangeAspect="1" noChangeArrowheads="1"/>
          </p:cNvPicPr>
          <p:nvPr/>
        </p:nvPicPr>
        <p:blipFill rotWithShape="1">
          <a:blip r:embed="rId2"/>
          <a:srcRect l="23894" b="53445"/>
          <a:stretch/>
        </p:blipFill>
        <p:spPr bwMode="auto">
          <a:xfrm>
            <a:off x="4411980" y="342901"/>
            <a:ext cx="4416870" cy="4052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914189"/>
      </p:ext>
    </p:extLst>
  </p:cSld>
  <p:clrMapOvr>
    <a:masterClrMapping/>
  </p:clrMapOvr>
  <mc:AlternateContent xmlns:mc="http://schemas.openxmlformats.org/markup-compatibility/2006" xmlns:p14="http://schemas.microsoft.com/office/powerpoint/2010/main">
    <mc:Choice Requires="p14">
      <p:transition spd="slow" p14:dur="2000" advTm="21234"/>
    </mc:Choice>
    <mc:Fallback xmlns="">
      <p:transition spd="slow" advTm="21234"/>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901CE-AB26-7AD7-C063-C2462AB02D2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BDB1D74-A67F-E1A7-0CD4-C4E50414E438}"/>
              </a:ext>
            </a:extLst>
          </p:cNvPr>
          <p:cNvSpPr>
            <a:spLocks noGrp="1"/>
          </p:cNvSpPr>
          <p:nvPr>
            <p:ph type="title"/>
          </p:nvPr>
        </p:nvSpPr>
        <p:spPr/>
        <p:txBody>
          <a:bodyPr>
            <a:normAutofit/>
          </a:bodyPr>
          <a:lstStyle/>
          <a:p>
            <a:r>
              <a:rPr lang="en-US" dirty="0"/>
              <a:t>MVP outputs and end points</a:t>
            </a:r>
            <a:endParaRPr lang="en-GB" dirty="0"/>
          </a:p>
        </p:txBody>
      </p:sp>
      <p:sp>
        <p:nvSpPr>
          <p:cNvPr id="8" name="Text Placeholder 7">
            <a:extLst>
              <a:ext uri="{FF2B5EF4-FFF2-40B4-BE49-F238E27FC236}">
                <a16:creationId xmlns:a16="http://schemas.microsoft.com/office/drawing/2014/main" id="{00D16B73-036C-B71A-D462-D470CDCDC0EB}"/>
              </a:ext>
            </a:extLst>
          </p:cNvPr>
          <p:cNvSpPr>
            <a:spLocks noGrp="1"/>
          </p:cNvSpPr>
          <p:nvPr>
            <p:ph type="body" idx="1"/>
          </p:nvPr>
        </p:nvSpPr>
        <p:spPr/>
        <p:txBody>
          <a:bodyPr/>
          <a:lstStyle/>
          <a:p>
            <a:r>
              <a:rPr lang="en-US" dirty="0">
                <a:latin typeface="+mj-lt"/>
              </a:rPr>
              <a:t>Recommendations for next steps – practical and further reading</a:t>
            </a:r>
          </a:p>
          <a:p>
            <a:r>
              <a:rPr lang="en-US" dirty="0">
                <a:latin typeface="+mj-lt"/>
              </a:rPr>
              <a:t>Discussing how to inform e.g. cancer risks without causing alarm.</a:t>
            </a:r>
          </a:p>
          <a:p>
            <a:r>
              <a:rPr lang="en-US" dirty="0">
                <a:latin typeface="+mj-lt"/>
              </a:rPr>
              <a:t>Results in web-browser (can then print)</a:t>
            </a:r>
          </a:p>
          <a:p>
            <a:r>
              <a:rPr lang="en-US" dirty="0">
                <a:latin typeface="+mj-lt"/>
              </a:rPr>
              <a:t>Results via email (can then print)</a:t>
            </a:r>
          </a:p>
        </p:txBody>
      </p:sp>
      <p:pic>
        <p:nvPicPr>
          <p:cNvPr id="2" name="Content Placeholder 8">
            <a:extLst>
              <a:ext uri="{FF2B5EF4-FFF2-40B4-BE49-F238E27FC236}">
                <a16:creationId xmlns:a16="http://schemas.microsoft.com/office/drawing/2014/main" id="{F10F7224-A40B-7BE4-15F7-FE9DF381C04F}"/>
              </a:ext>
            </a:extLst>
          </p:cNvPr>
          <p:cNvPicPr>
            <a:picLocks noChangeAspect="1"/>
          </p:cNvPicPr>
          <p:nvPr/>
        </p:nvPicPr>
        <p:blipFill>
          <a:blip r:embed="rId2"/>
          <a:stretch>
            <a:fillRect/>
          </a:stretch>
        </p:blipFill>
        <p:spPr>
          <a:xfrm>
            <a:off x="5361106" y="733109"/>
            <a:ext cx="2919769" cy="3700779"/>
          </a:xfrm>
          <a:prstGeom prst="rect">
            <a:avLst/>
          </a:prstGeom>
        </p:spPr>
      </p:pic>
    </p:spTree>
    <p:extLst>
      <p:ext uri="{BB962C8B-B14F-4D97-AF65-F5344CB8AC3E}">
        <p14:creationId xmlns:p14="http://schemas.microsoft.com/office/powerpoint/2010/main" val="3078224758"/>
      </p:ext>
    </p:extLst>
  </p:cSld>
  <p:clrMapOvr>
    <a:masterClrMapping/>
  </p:clrMapOvr>
  <mc:AlternateContent xmlns:mc="http://schemas.openxmlformats.org/markup-compatibility/2006" xmlns:p14="http://schemas.microsoft.com/office/powerpoint/2010/main">
    <mc:Choice Requires="p14">
      <p:transition spd="slow" p14:dur="2000" advTm="19507"/>
    </mc:Choice>
    <mc:Fallback xmlns="">
      <p:transition spd="slow" advTm="19507"/>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08038-1F55-FE68-AF19-1EB40D6AC90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87952B2-FC92-00EC-006D-2252BBDBE295}"/>
              </a:ext>
            </a:extLst>
          </p:cNvPr>
          <p:cNvSpPr>
            <a:spLocks noGrp="1"/>
          </p:cNvSpPr>
          <p:nvPr>
            <p:ph type="title"/>
          </p:nvPr>
        </p:nvSpPr>
        <p:spPr/>
        <p:txBody>
          <a:bodyPr/>
          <a:lstStyle/>
          <a:p>
            <a:r>
              <a:rPr lang="en-US" dirty="0"/>
              <a:t>Implementing feedback and launch</a:t>
            </a:r>
            <a:endParaRPr lang="en-GB" dirty="0"/>
          </a:p>
        </p:txBody>
      </p:sp>
    </p:spTree>
    <p:extLst>
      <p:ext uri="{BB962C8B-B14F-4D97-AF65-F5344CB8AC3E}">
        <p14:creationId xmlns:p14="http://schemas.microsoft.com/office/powerpoint/2010/main" val="1442954656"/>
      </p:ext>
    </p:extLst>
  </p:cSld>
  <p:clrMapOvr>
    <a:masterClrMapping/>
  </p:clrMapOvr>
  <mc:AlternateContent xmlns:mc="http://schemas.openxmlformats.org/markup-compatibility/2006" xmlns:p14="http://schemas.microsoft.com/office/powerpoint/2010/main">
    <mc:Choice Requires="p14">
      <p:transition spd="slow" p14:dur="2000" advTm="3684"/>
    </mc:Choice>
    <mc:Fallback xmlns="">
      <p:transition spd="slow" advTm="3684"/>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01B79E-5ADF-A15C-A5A5-716931BE4F56}"/>
              </a:ext>
            </a:extLst>
          </p:cNvPr>
          <p:cNvSpPr>
            <a:spLocks noGrp="1"/>
          </p:cNvSpPr>
          <p:nvPr>
            <p:ph type="title"/>
          </p:nvPr>
        </p:nvSpPr>
        <p:spPr/>
        <p:txBody>
          <a:bodyPr/>
          <a:lstStyle/>
          <a:p>
            <a:r>
              <a:rPr lang="en-US" dirty="0"/>
              <a:t>After the workshop</a:t>
            </a:r>
            <a:endParaRPr lang="en-GB" dirty="0"/>
          </a:p>
        </p:txBody>
      </p:sp>
      <p:sp>
        <p:nvSpPr>
          <p:cNvPr id="6" name="Text Placeholder 5">
            <a:extLst>
              <a:ext uri="{FF2B5EF4-FFF2-40B4-BE49-F238E27FC236}">
                <a16:creationId xmlns:a16="http://schemas.microsoft.com/office/drawing/2014/main" id="{BC121C10-A59A-3568-DE80-C70B0CED7D8A}"/>
              </a:ext>
            </a:extLst>
          </p:cNvPr>
          <p:cNvSpPr>
            <a:spLocks noGrp="1"/>
          </p:cNvSpPr>
          <p:nvPr>
            <p:ph type="body" idx="1"/>
          </p:nvPr>
        </p:nvSpPr>
        <p:spPr>
          <a:xfrm>
            <a:off x="1911927" y="1468825"/>
            <a:ext cx="5048094" cy="3099900"/>
          </a:xfrm>
        </p:spPr>
        <p:txBody>
          <a:bodyPr>
            <a:normAutofit lnSpcReduction="10000"/>
          </a:bodyPr>
          <a:lstStyle/>
          <a:p>
            <a:r>
              <a:rPr lang="en-US" dirty="0">
                <a:latin typeface="+mj-lt"/>
              </a:rPr>
              <a:t>Wrote up workshop insights</a:t>
            </a:r>
          </a:p>
          <a:p>
            <a:r>
              <a:rPr lang="en-US" dirty="0">
                <a:latin typeface="+mj-lt"/>
              </a:rPr>
              <a:t>Built MVP v.2.0</a:t>
            </a:r>
          </a:p>
          <a:p>
            <a:r>
              <a:rPr lang="en-US" dirty="0">
                <a:latin typeface="+mj-lt"/>
              </a:rPr>
              <a:t>Shared with and added feedback from Royal College of GPs</a:t>
            </a:r>
          </a:p>
          <a:p>
            <a:r>
              <a:rPr lang="en-US" dirty="0">
                <a:latin typeface="+mj-lt"/>
              </a:rPr>
              <a:t>Got feedback from workshop participants</a:t>
            </a:r>
          </a:p>
          <a:p>
            <a:r>
              <a:rPr lang="en-US" dirty="0">
                <a:latin typeface="+mj-lt"/>
              </a:rPr>
              <a:t>Tested with small warm audience</a:t>
            </a:r>
          </a:p>
          <a:p>
            <a:r>
              <a:rPr lang="en-US" dirty="0">
                <a:latin typeface="+mj-lt"/>
              </a:rPr>
              <a:t>Final amends</a:t>
            </a:r>
          </a:p>
          <a:p>
            <a:r>
              <a:rPr lang="en-US" dirty="0">
                <a:latin typeface="+mj-lt"/>
              </a:rPr>
              <a:t>Launched (Feb 2025)</a:t>
            </a:r>
          </a:p>
          <a:p>
            <a:r>
              <a:rPr lang="en-US" dirty="0">
                <a:solidFill>
                  <a:schemeClr val="tx1"/>
                </a:solidFill>
                <a:latin typeface="+mj-lt"/>
              </a:rPr>
              <a:t>Evaluate</a:t>
            </a:r>
          </a:p>
          <a:p>
            <a:r>
              <a:rPr lang="en-US" dirty="0">
                <a:solidFill>
                  <a:schemeClr val="tx1"/>
                </a:solidFill>
                <a:latin typeface="+mj-lt"/>
              </a:rPr>
              <a:t>Adapt</a:t>
            </a:r>
          </a:p>
          <a:p>
            <a:pPr marL="114300" indent="0">
              <a:buNone/>
            </a:pPr>
            <a:endParaRPr lang="en-GB" dirty="0">
              <a:latin typeface="+mj-lt"/>
            </a:endParaRPr>
          </a:p>
        </p:txBody>
      </p:sp>
    </p:spTree>
    <p:extLst>
      <p:ext uri="{BB962C8B-B14F-4D97-AF65-F5344CB8AC3E}">
        <p14:creationId xmlns:p14="http://schemas.microsoft.com/office/powerpoint/2010/main" val="1765510463"/>
      </p:ext>
    </p:extLst>
  </p:cSld>
  <p:clrMapOvr>
    <a:masterClrMapping/>
  </p:clrMapOvr>
  <mc:AlternateContent xmlns:mc="http://schemas.openxmlformats.org/markup-compatibility/2006" xmlns:p14="http://schemas.microsoft.com/office/powerpoint/2010/main">
    <mc:Choice Requires="p14">
      <p:transition spd="slow" p14:dur="2000" advTm="30669"/>
    </mc:Choice>
    <mc:Fallback xmlns="">
      <p:transition spd="slow" advTm="30669"/>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BF146-D51B-061E-DB0C-E492F6E7A5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33B946D-8157-5219-8282-AC0184F89684}"/>
              </a:ext>
            </a:extLst>
          </p:cNvPr>
          <p:cNvSpPr>
            <a:spLocks noGrp="1"/>
          </p:cNvSpPr>
          <p:nvPr>
            <p:ph type="title"/>
          </p:nvPr>
        </p:nvSpPr>
        <p:spPr/>
        <p:txBody>
          <a:bodyPr/>
          <a:lstStyle/>
          <a:p>
            <a:r>
              <a:rPr lang="en-US" dirty="0"/>
              <a:t>Impact</a:t>
            </a:r>
            <a:endParaRPr lang="en-GB" dirty="0"/>
          </a:p>
        </p:txBody>
      </p:sp>
    </p:spTree>
    <p:extLst>
      <p:ext uri="{BB962C8B-B14F-4D97-AF65-F5344CB8AC3E}">
        <p14:creationId xmlns:p14="http://schemas.microsoft.com/office/powerpoint/2010/main" val="1198083012"/>
      </p:ext>
    </p:extLst>
  </p:cSld>
  <p:clrMapOvr>
    <a:masterClrMapping/>
  </p:clrMapOvr>
  <mc:AlternateContent xmlns:mc="http://schemas.openxmlformats.org/markup-compatibility/2006" xmlns:p14="http://schemas.microsoft.com/office/powerpoint/2010/main">
    <mc:Choice Requires="p14">
      <p:transition spd="slow" p14:dur="2000" advTm="1595"/>
    </mc:Choice>
    <mc:Fallback xmlns="">
      <p:transition spd="slow" advTm="1595"/>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2FF6A917-927C-3442-6A4F-008CAD9116A0}"/>
            </a:ext>
          </a:extLst>
        </p:cNvPr>
        <p:cNvGrpSpPr/>
        <p:nvPr/>
      </p:nvGrpSpPr>
      <p:grpSpPr>
        <a:xfrm>
          <a:off x="0" y="0"/>
          <a:ext cx="0" cy="0"/>
          <a:chOff x="0" y="0"/>
          <a:chExt cx="0" cy="0"/>
        </a:xfrm>
      </p:grpSpPr>
      <p:sp>
        <p:nvSpPr>
          <p:cNvPr id="120" name="Google Shape;120;p23">
            <a:extLst>
              <a:ext uri="{FF2B5EF4-FFF2-40B4-BE49-F238E27FC236}">
                <a16:creationId xmlns:a16="http://schemas.microsoft.com/office/drawing/2014/main" id="{9AF92643-44AA-06B6-637F-E6EA0BC3C0D1}"/>
              </a:ext>
            </a:extLst>
          </p:cNvPr>
          <p:cNvSpPr txBox="1">
            <a:spLocks noGrp="1"/>
          </p:cNvSpPr>
          <p:nvPr>
            <p:ph type="title"/>
          </p:nvPr>
        </p:nvSpPr>
        <p:spPr>
          <a:xfrm>
            <a:off x="311700" y="1106125"/>
            <a:ext cx="8520600" cy="19635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US" dirty="0"/>
              <a:t>16,000 users</a:t>
            </a:r>
            <a:endParaRPr dirty="0"/>
          </a:p>
        </p:txBody>
      </p:sp>
      <p:sp>
        <p:nvSpPr>
          <p:cNvPr id="121" name="Google Shape;121;p23">
            <a:extLst>
              <a:ext uri="{FF2B5EF4-FFF2-40B4-BE49-F238E27FC236}">
                <a16:creationId xmlns:a16="http://schemas.microsoft.com/office/drawing/2014/main" id="{33FE015B-B15B-F75C-1CDB-3082731201B5}"/>
              </a:ext>
            </a:extLst>
          </p:cNvPr>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dirty="0"/>
              <a:t>In its first 8 weeks</a:t>
            </a:r>
            <a:endParaRPr dirty="0"/>
          </a:p>
        </p:txBody>
      </p:sp>
    </p:spTree>
    <p:extLst>
      <p:ext uri="{BB962C8B-B14F-4D97-AF65-F5344CB8AC3E}">
        <p14:creationId xmlns:p14="http://schemas.microsoft.com/office/powerpoint/2010/main" val="3875616164"/>
      </p:ext>
    </p:extLst>
  </p:cSld>
  <p:clrMapOvr>
    <a:masterClrMapping/>
  </p:clrMapOvr>
  <mc:AlternateContent xmlns:mc="http://schemas.openxmlformats.org/markup-compatibility/2006" xmlns:p14="http://schemas.microsoft.com/office/powerpoint/2010/main">
    <mc:Choice Requires="p14">
      <p:transition spd="slow" p14:dur="2000" advTm="7093"/>
    </mc:Choice>
    <mc:Fallback xmlns="">
      <p:transition spd="slow" advTm="7093"/>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B02D1766-5730-7D6A-4AB0-E7C3A39291FF}"/>
            </a:ext>
          </a:extLst>
        </p:cNvPr>
        <p:cNvGrpSpPr/>
        <p:nvPr/>
      </p:nvGrpSpPr>
      <p:grpSpPr>
        <a:xfrm>
          <a:off x="0" y="0"/>
          <a:ext cx="0" cy="0"/>
          <a:chOff x="0" y="0"/>
          <a:chExt cx="0" cy="0"/>
        </a:xfrm>
      </p:grpSpPr>
      <p:sp>
        <p:nvSpPr>
          <p:cNvPr id="120" name="Google Shape;120;p23">
            <a:extLst>
              <a:ext uri="{FF2B5EF4-FFF2-40B4-BE49-F238E27FC236}">
                <a16:creationId xmlns:a16="http://schemas.microsoft.com/office/drawing/2014/main" id="{DA948941-04B0-5422-530F-3373CCE026F5}"/>
              </a:ext>
            </a:extLst>
          </p:cNvPr>
          <p:cNvSpPr txBox="1">
            <a:spLocks noGrp="1"/>
          </p:cNvSpPr>
          <p:nvPr>
            <p:ph type="title"/>
          </p:nvPr>
        </p:nvSpPr>
        <p:spPr>
          <a:xfrm>
            <a:off x="311700" y="1106125"/>
            <a:ext cx="8520600" cy="19635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US" dirty="0"/>
              <a:t>74% completion</a:t>
            </a:r>
            <a:endParaRPr dirty="0"/>
          </a:p>
        </p:txBody>
      </p:sp>
    </p:spTree>
    <p:extLst>
      <p:ext uri="{BB962C8B-B14F-4D97-AF65-F5344CB8AC3E}">
        <p14:creationId xmlns:p14="http://schemas.microsoft.com/office/powerpoint/2010/main" val="2178075045"/>
      </p:ext>
    </p:extLst>
  </p:cSld>
  <p:clrMapOvr>
    <a:masterClrMapping/>
  </p:clrMapOvr>
  <mc:AlternateContent xmlns:mc="http://schemas.openxmlformats.org/markup-compatibility/2006" xmlns:p14="http://schemas.microsoft.com/office/powerpoint/2010/main">
    <mc:Choice Requires="p14">
      <p:transition spd="slow" p14:dur="2000" advTm="5458"/>
    </mc:Choice>
    <mc:Fallback xmlns="">
      <p:transition spd="slow" advTm="545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a:extLst>
            <a:ext uri="{FF2B5EF4-FFF2-40B4-BE49-F238E27FC236}">
              <a16:creationId xmlns:a16="http://schemas.microsoft.com/office/drawing/2014/main" id="{76A3BA11-E1BD-8015-462D-7099ED57EB77}"/>
            </a:ext>
          </a:extLst>
        </p:cNvPr>
        <p:cNvGrpSpPr/>
        <p:nvPr/>
      </p:nvGrpSpPr>
      <p:grpSpPr>
        <a:xfrm>
          <a:off x="0" y="0"/>
          <a:ext cx="0" cy="0"/>
          <a:chOff x="0" y="0"/>
          <a:chExt cx="0" cy="0"/>
        </a:xfrm>
      </p:grpSpPr>
      <p:pic>
        <p:nvPicPr>
          <p:cNvPr id="3" name="Screen Recording 2">
            <a:hlinkClick r:id="" action="ppaction://media"/>
            <a:extLst>
              <a:ext uri="{FF2B5EF4-FFF2-40B4-BE49-F238E27FC236}">
                <a16:creationId xmlns:a16="http://schemas.microsoft.com/office/drawing/2014/main" id="{EE1BADED-40B5-7C02-E718-F60D75DA49C1}"/>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079500" y="0"/>
            <a:ext cx="6983413" cy="5143500"/>
          </a:xfrm>
          <a:prstGeom prst="rect">
            <a:avLst/>
          </a:prstGeom>
        </p:spPr>
      </p:pic>
    </p:spTree>
    <p:custDataLst>
      <p:tags r:id="rId1"/>
    </p:custDataLst>
    <p:extLst>
      <p:ext uri="{BB962C8B-B14F-4D97-AF65-F5344CB8AC3E}">
        <p14:creationId xmlns:p14="http://schemas.microsoft.com/office/powerpoint/2010/main" val="3993870927"/>
      </p:ext>
    </p:extLst>
  </p:cSld>
  <p:clrMapOvr>
    <a:masterClrMapping/>
  </p:clrMapOvr>
  <mc:AlternateContent xmlns:mc="http://schemas.openxmlformats.org/markup-compatibility/2006" xmlns:p14="http://schemas.microsoft.com/office/powerpoint/2010/main">
    <mc:Choice Requires="p14">
      <p:transition spd="slow" p14:dur="2000" advTm="75723"/>
    </mc:Choice>
    <mc:Fallback xmlns="">
      <p:transition spd="slow" advTm="757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5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E180D4A7-C9FB-4DFB-919C-405C955672EB}">
      <p14:showEvtLst xmlns:p14="http://schemas.microsoft.com/office/powerpoint/2010/main">
        <p14:playEvt time="8777" objId="3"/>
        <p14:stopEvt time="74320" objId="3"/>
        <p14:playEvt time="74323" objId="3"/>
        <p14:stopEvt time="75699" objId="3"/>
      </p14:showEvtLst>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818C4EAF-D0F4-65C2-AACF-1FBC030BEFBD}"/>
            </a:ext>
          </a:extLst>
        </p:cNvPr>
        <p:cNvGrpSpPr/>
        <p:nvPr/>
      </p:nvGrpSpPr>
      <p:grpSpPr>
        <a:xfrm>
          <a:off x="0" y="0"/>
          <a:ext cx="0" cy="0"/>
          <a:chOff x="0" y="0"/>
          <a:chExt cx="0" cy="0"/>
        </a:xfrm>
      </p:grpSpPr>
      <p:sp>
        <p:nvSpPr>
          <p:cNvPr id="120" name="Google Shape;120;p23">
            <a:extLst>
              <a:ext uri="{FF2B5EF4-FFF2-40B4-BE49-F238E27FC236}">
                <a16:creationId xmlns:a16="http://schemas.microsoft.com/office/drawing/2014/main" id="{E0C3FBD8-FF94-9383-843A-AFE5B824FBDE}"/>
              </a:ext>
            </a:extLst>
          </p:cNvPr>
          <p:cNvSpPr txBox="1">
            <a:spLocks noGrp="1"/>
          </p:cNvSpPr>
          <p:nvPr>
            <p:ph type="title"/>
          </p:nvPr>
        </p:nvSpPr>
        <p:spPr>
          <a:xfrm>
            <a:off x="311700" y="1106125"/>
            <a:ext cx="8520600" cy="195034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6000" dirty="0"/>
              <a:t>66% followed the checker’s advice to speak to their GP about their periods</a:t>
            </a:r>
            <a:endParaRPr sz="6000" dirty="0"/>
          </a:p>
        </p:txBody>
      </p:sp>
      <p:sp>
        <p:nvSpPr>
          <p:cNvPr id="2" name="Google Shape;121;p23">
            <a:extLst>
              <a:ext uri="{FF2B5EF4-FFF2-40B4-BE49-F238E27FC236}">
                <a16:creationId xmlns:a16="http://schemas.microsoft.com/office/drawing/2014/main" id="{0CE2A19F-E631-EF4A-4915-E8CC5249ADB9}"/>
              </a:ext>
            </a:extLst>
          </p:cNvPr>
          <p:cNvSpPr txBox="1">
            <a:spLocks noGrp="1"/>
          </p:cNvSpPr>
          <p:nvPr>
            <p:ph type="body" idx="1"/>
          </p:nvPr>
        </p:nvSpPr>
        <p:spPr>
          <a:xfrm>
            <a:off x="311700" y="3152225"/>
            <a:ext cx="8520600" cy="1741508"/>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1200"/>
              </a:spcAft>
              <a:buNone/>
            </a:pPr>
            <a:r>
              <a:rPr lang="en-US" dirty="0">
                <a:latin typeface="+mj-lt"/>
              </a:rPr>
              <a:t>(of those advised to do so, when asked two weeks later)</a:t>
            </a:r>
          </a:p>
          <a:p>
            <a:pPr marL="0" lvl="0" indent="0" algn="l" rtl="0">
              <a:spcBef>
                <a:spcPts val="0"/>
              </a:spcBef>
              <a:spcAft>
                <a:spcPts val="1200"/>
              </a:spcAft>
              <a:buNone/>
            </a:pPr>
            <a:r>
              <a:rPr lang="en-US" dirty="0">
                <a:latin typeface="+mj-lt"/>
              </a:rPr>
              <a:t>Of those that hadn’t done it yet, 63% planned to.</a:t>
            </a:r>
          </a:p>
          <a:p>
            <a:pPr marL="0" lvl="0" indent="0" algn="l" rtl="0">
              <a:spcBef>
                <a:spcPts val="0"/>
              </a:spcBef>
              <a:spcAft>
                <a:spcPts val="1200"/>
              </a:spcAft>
              <a:buNone/>
            </a:pPr>
            <a:r>
              <a:rPr lang="en-US" dirty="0">
                <a:latin typeface="+mj-lt"/>
              </a:rPr>
              <a:t>Of those who don’t plan to do so, the usual reason is they’ve tried before and felt they weren’t listened to.</a:t>
            </a:r>
            <a:endParaRPr dirty="0">
              <a:latin typeface="+mj-lt"/>
            </a:endParaRPr>
          </a:p>
        </p:txBody>
      </p:sp>
    </p:spTree>
    <p:extLst>
      <p:ext uri="{BB962C8B-B14F-4D97-AF65-F5344CB8AC3E}">
        <p14:creationId xmlns:p14="http://schemas.microsoft.com/office/powerpoint/2010/main" val="3505198854"/>
      </p:ext>
    </p:extLst>
  </p:cSld>
  <p:clrMapOvr>
    <a:masterClrMapping/>
  </p:clrMapOvr>
  <mc:AlternateContent xmlns:mc="http://schemas.openxmlformats.org/markup-compatibility/2006" xmlns:p14="http://schemas.microsoft.com/office/powerpoint/2010/main">
    <mc:Choice Requires="p14">
      <p:transition spd="slow" p14:dur="2000" advTm="22922"/>
    </mc:Choice>
    <mc:Fallback xmlns="">
      <p:transition spd="slow" advTm="22922"/>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95BBA-D7B2-BCEA-E717-5D9BE99CE73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6B73EF-D1A2-D87D-28A6-7D6BC54F25AE}"/>
              </a:ext>
            </a:extLst>
          </p:cNvPr>
          <p:cNvSpPr>
            <a:spLocks noGrp="1"/>
          </p:cNvSpPr>
          <p:nvPr>
            <p:ph type="title"/>
          </p:nvPr>
        </p:nvSpPr>
        <p:spPr/>
        <p:txBody>
          <a:bodyPr/>
          <a:lstStyle/>
          <a:p>
            <a:r>
              <a:rPr lang="en-US" dirty="0"/>
              <a:t>What’s next?</a:t>
            </a:r>
            <a:endParaRPr lang="en-GB" dirty="0"/>
          </a:p>
        </p:txBody>
      </p:sp>
    </p:spTree>
    <p:extLst>
      <p:ext uri="{BB962C8B-B14F-4D97-AF65-F5344CB8AC3E}">
        <p14:creationId xmlns:p14="http://schemas.microsoft.com/office/powerpoint/2010/main" val="2131882608"/>
      </p:ext>
    </p:extLst>
  </p:cSld>
  <p:clrMapOvr>
    <a:masterClrMapping/>
  </p:clrMapOvr>
  <mc:AlternateContent xmlns:mc="http://schemas.openxmlformats.org/markup-compatibility/2006" xmlns:p14="http://schemas.microsoft.com/office/powerpoint/2010/main">
    <mc:Choice Requires="p14">
      <p:transition spd="slow" p14:dur="2000" advTm="1395"/>
    </mc:Choice>
    <mc:Fallback xmlns="">
      <p:transition spd="slow" advTm="1395"/>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6549EF25-4440-83FF-5426-80936561862C}"/>
            </a:ext>
          </a:extLst>
        </p:cNvPr>
        <p:cNvGrpSpPr/>
        <p:nvPr/>
      </p:nvGrpSpPr>
      <p:grpSpPr>
        <a:xfrm>
          <a:off x="0" y="0"/>
          <a:ext cx="0" cy="0"/>
          <a:chOff x="0" y="0"/>
          <a:chExt cx="0" cy="0"/>
        </a:xfrm>
      </p:grpSpPr>
      <p:sp>
        <p:nvSpPr>
          <p:cNvPr id="120" name="Google Shape;120;p23">
            <a:extLst>
              <a:ext uri="{FF2B5EF4-FFF2-40B4-BE49-F238E27FC236}">
                <a16:creationId xmlns:a16="http://schemas.microsoft.com/office/drawing/2014/main" id="{13757A84-0EE4-5D57-45EC-541FC0C61EB9}"/>
              </a:ext>
            </a:extLst>
          </p:cNvPr>
          <p:cNvSpPr txBox="1">
            <a:spLocks noGrp="1"/>
          </p:cNvSpPr>
          <p:nvPr>
            <p:ph type="title"/>
          </p:nvPr>
        </p:nvSpPr>
        <p:spPr>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US" dirty="0"/>
              <a:t>Hotjar feedback widget on end (advice) screens</a:t>
            </a:r>
            <a:endParaRPr dirty="0"/>
          </a:p>
        </p:txBody>
      </p:sp>
      <p:pic>
        <p:nvPicPr>
          <p:cNvPr id="2050" name="Picture 2" descr="Screenshot of question asking for ranking of experience of checker">
            <a:extLst>
              <a:ext uri="{FF2B5EF4-FFF2-40B4-BE49-F238E27FC236}">
                <a16:creationId xmlns:a16="http://schemas.microsoft.com/office/drawing/2014/main" id="{0D74E092-442D-33CB-C4DC-F1CA01705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315" y="1313151"/>
            <a:ext cx="3609975" cy="16859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creenshot of question asking if they intend to visit their GP">
            <a:extLst>
              <a:ext uri="{FF2B5EF4-FFF2-40B4-BE49-F238E27FC236}">
                <a16:creationId xmlns:a16="http://schemas.microsoft.com/office/drawing/2014/main" id="{56D6B203-C767-5473-6BDF-A37674DBD8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712" y="1323070"/>
            <a:ext cx="3076575" cy="18383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DF18D6D4-F196-754B-989E-D71C1F4CBC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0302" y="3161395"/>
            <a:ext cx="3028950" cy="168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954306"/>
      </p:ext>
    </p:extLst>
  </p:cSld>
  <p:clrMapOvr>
    <a:masterClrMapping/>
  </p:clrMapOvr>
  <mc:AlternateContent xmlns:mc="http://schemas.openxmlformats.org/markup-compatibility/2006" xmlns:p14="http://schemas.microsoft.com/office/powerpoint/2010/main">
    <mc:Choice Requires="p14">
      <p:transition spd="slow" p14:dur="2000" advTm="14157"/>
    </mc:Choice>
    <mc:Fallback xmlns="">
      <p:transition spd="slow" advTm="14157"/>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E01F6-58F4-74D1-7DA1-36A83E97510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811442D-641C-FE96-72D9-A686C0ADCF3E}"/>
              </a:ext>
            </a:extLst>
          </p:cNvPr>
          <p:cNvSpPr>
            <a:spLocks noGrp="1"/>
          </p:cNvSpPr>
          <p:nvPr>
            <p:ph type="title"/>
          </p:nvPr>
        </p:nvSpPr>
        <p:spPr/>
        <p:txBody>
          <a:bodyPr/>
          <a:lstStyle/>
          <a:p>
            <a:r>
              <a:rPr lang="en-US" dirty="0"/>
              <a:t>What’s next</a:t>
            </a:r>
            <a:endParaRPr lang="en-GB" dirty="0"/>
          </a:p>
        </p:txBody>
      </p:sp>
      <p:sp>
        <p:nvSpPr>
          <p:cNvPr id="6" name="Text Placeholder 5">
            <a:extLst>
              <a:ext uri="{FF2B5EF4-FFF2-40B4-BE49-F238E27FC236}">
                <a16:creationId xmlns:a16="http://schemas.microsoft.com/office/drawing/2014/main" id="{43B8D8CF-74EA-57B0-C6CE-0A6EFCE75763}"/>
              </a:ext>
            </a:extLst>
          </p:cNvPr>
          <p:cNvSpPr>
            <a:spLocks noGrp="1"/>
          </p:cNvSpPr>
          <p:nvPr>
            <p:ph type="body" idx="1"/>
          </p:nvPr>
        </p:nvSpPr>
        <p:spPr>
          <a:xfrm>
            <a:off x="1911927" y="1468825"/>
            <a:ext cx="5048094" cy="3099900"/>
          </a:xfrm>
        </p:spPr>
        <p:txBody>
          <a:bodyPr>
            <a:normAutofit/>
          </a:bodyPr>
          <a:lstStyle/>
          <a:p>
            <a:r>
              <a:rPr lang="en-US" dirty="0">
                <a:latin typeface="+mj-lt"/>
              </a:rPr>
              <a:t>More feedback gathering</a:t>
            </a:r>
          </a:p>
          <a:p>
            <a:r>
              <a:rPr lang="en-US" dirty="0">
                <a:latin typeface="+mj-lt"/>
              </a:rPr>
              <a:t>More analysis and evaluation</a:t>
            </a:r>
          </a:p>
          <a:p>
            <a:r>
              <a:rPr lang="en-US" dirty="0">
                <a:latin typeface="+mj-lt"/>
              </a:rPr>
              <a:t>Future development TBC</a:t>
            </a:r>
          </a:p>
          <a:p>
            <a:endParaRPr lang="en-US" dirty="0">
              <a:solidFill>
                <a:schemeClr val="tx1"/>
              </a:solidFill>
              <a:latin typeface="+mj-lt"/>
            </a:endParaRPr>
          </a:p>
          <a:p>
            <a:pPr marL="114300" indent="0">
              <a:buNone/>
            </a:pPr>
            <a:endParaRPr lang="en-GB" dirty="0">
              <a:latin typeface="+mj-lt"/>
            </a:endParaRPr>
          </a:p>
        </p:txBody>
      </p:sp>
    </p:spTree>
    <p:extLst>
      <p:ext uri="{BB962C8B-B14F-4D97-AF65-F5344CB8AC3E}">
        <p14:creationId xmlns:p14="http://schemas.microsoft.com/office/powerpoint/2010/main" val="3069950691"/>
      </p:ext>
    </p:extLst>
  </p:cSld>
  <p:clrMapOvr>
    <a:masterClrMapping/>
  </p:clrMapOvr>
  <mc:AlternateContent xmlns:mc="http://schemas.openxmlformats.org/markup-compatibility/2006" xmlns:p14="http://schemas.microsoft.com/office/powerpoint/2010/main">
    <mc:Choice Requires="p14">
      <p:transition spd="slow" p14:dur="2000" advTm="9945"/>
    </mc:Choice>
    <mc:Fallback xmlns="">
      <p:transition spd="slow" advTm="9945"/>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9"/>
          <p:cNvSpPr txBox="1">
            <a:spLocks noGrp="1"/>
          </p:cNvSpPr>
          <p:nvPr>
            <p:ph type="title"/>
          </p:nvPr>
        </p:nvSpPr>
        <p:spPr>
          <a:xfrm>
            <a:off x="490250" y="528900"/>
            <a:ext cx="5678100" cy="4085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US" dirty="0"/>
              <a:t>Thank you!</a:t>
            </a:r>
            <a:br>
              <a:rPr lang="en-US" dirty="0"/>
            </a:br>
            <a:br>
              <a:rPr lang="en-US" dirty="0"/>
            </a:br>
            <a:r>
              <a:rPr lang="en-US" dirty="0"/>
              <a:t>Bethgranter.com</a:t>
            </a:r>
            <a:endParaRPr dirty="0"/>
          </a:p>
        </p:txBody>
      </p:sp>
    </p:spTree>
  </p:cSld>
  <p:clrMapOvr>
    <a:masterClrMapping/>
  </p:clrMapOvr>
  <mc:AlternateContent xmlns:mc="http://schemas.openxmlformats.org/markup-compatibility/2006" xmlns:p14="http://schemas.microsoft.com/office/powerpoint/2010/main">
    <mc:Choice Requires="p14">
      <p:transition spd="slow" p14:dur="2000" advTm="4150"/>
    </mc:Choice>
    <mc:Fallback xmlns="">
      <p:transition spd="slow" advTm="415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A092C-0EAE-88BF-2BFD-891E3B05F26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CC23F14-85B3-552F-4F2F-2B481C8B4A94}"/>
              </a:ext>
            </a:extLst>
          </p:cNvPr>
          <p:cNvSpPr>
            <a:spLocks noGrp="1"/>
          </p:cNvSpPr>
          <p:nvPr>
            <p:ph type="title"/>
          </p:nvPr>
        </p:nvSpPr>
        <p:spPr/>
        <p:txBody>
          <a:bodyPr/>
          <a:lstStyle/>
          <a:p>
            <a:r>
              <a:rPr lang="en-US" dirty="0"/>
              <a:t>Human </a:t>
            </a:r>
            <a:r>
              <a:rPr lang="en-US" dirty="0" err="1"/>
              <a:t>Centred</a:t>
            </a:r>
            <a:r>
              <a:rPr lang="en-US" dirty="0"/>
              <a:t> Design</a:t>
            </a:r>
            <a:endParaRPr lang="en-GB" dirty="0"/>
          </a:p>
        </p:txBody>
      </p:sp>
    </p:spTree>
    <p:extLst>
      <p:ext uri="{BB962C8B-B14F-4D97-AF65-F5344CB8AC3E}">
        <p14:creationId xmlns:p14="http://schemas.microsoft.com/office/powerpoint/2010/main" val="2802516707"/>
      </p:ext>
    </p:extLst>
  </p:cSld>
  <p:clrMapOvr>
    <a:masterClrMapping/>
  </p:clrMapOvr>
  <mc:AlternateContent xmlns:mc="http://schemas.openxmlformats.org/markup-compatibility/2006" xmlns:p14="http://schemas.microsoft.com/office/powerpoint/2010/main">
    <mc:Choice Requires="p14">
      <p:transition spd="slow" p14:dur="2000" advTm="4206"/>
    </mc:Choice>
    <mc:Fallback xmlns="">
      <p:transition spd="slow" advTm="420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D84C9-038C-F85A-286F-E6BD81DDEBF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BB9515A-DF16-D555-5F6A-60F2ACB98F7A}"/>
              </a:ext>
            </a:extLst>
          </p:cNvPr>
          <p:cNvSpPr>
            <a:spLocks noGrp="1"/>
          </p:cNvSpPr>
          <p:nvPr>
            <p:ph type="title"/>
          </p:nvPr>
        </p:nvSpPr>
        <p:spPr/>
        <p:txBody>
          <a:bodyPr/>
          <a:lstStyle/>
          <a:p>
            <a:r>
              <a:rPr lang="en-US" dirty="0"/>
              <a:t>What is Human </a:t>
            </a:r>
            <a:r>
              <a:rPr lang="en-US" dirty="0" err="1"/>
              <a:t>Centred</a:t>
            </a:r>
            <a:r>
              <a:rPr lang="en-US" dirty="0"/>
              <a:t> Design?</a:t>
            </a:r>
            <a:endParaRPr lang="en-GB" dirty="0"/>
          </a:p>
        </p:txBody>
      </p:sp>
      <p:sp>
        <p:nvSpPr>
          <p:cNvPr id="2" name="Text Placeholder 1">
            <a:extLst>
              <a:ext uri="{FF2B5EF4-FFF2-40B4-BE49-F238E27FC236}">
                <a16:creationId xmlns:a16="http://schemas.microsoft.com/office/drawing/2014/main" id="{2A07A9A4-1C29-0ACE-396A-A37C566EC223}"/>
              </a:ext>
            </a:extLst>
          </p:cNvPr>
          <p:cNvSpPr>
            <a:spLocks noGrp="1"/>
          </p:cNvSpPr>
          <p:nvPr>
            <p:ph type="body" idx="1"/>
          </p:nvPr>
        </p:nvSpPr>
        <p:spPr>
          <a:xfrm>
            <a:off x="2427890" y="1468825"/>
            <a:ext cx="4713889" cy="3099900"/>
          </a:xfrm>
        </p:spPr>
        <p:txBody>
          <a:bodyPr>
            <a:normAutofit lnSpcReduction="10000"/>
          </a:bodyPr>
          <a:lstStyle/>
          <a:p>
            <a:r>
              <a:rPr lang="en-US" dirty="0">
                <a:latin typeface="+mj-lt"/>
              </a:rPr>
              <a:t>Designed around the needs of ALL the different people impacted by a product.</a:t>
            </a:r>
          </a:p>
          <a:p>
            <a:pPr lvl="1"/>
            <a:r>
              <a:rPr lang="en-US" dirty="0">
                <a:latin typeface="+mj-lt"/>
              </a:rPr>
              <a:t>User needs AND who else? E.g. GPs</a:t>
            </a:r>
          </a:p>
          <a:p>
            <a:r>
              <a:rPr lang="en-US" dirty="0">
                <a:latin typeface="+mj-lt"/>
              </a:rPr>
              <a:t>User needs and experiences immersion and observation</a:t>
            </a:r>
          </a:p>
          <a:p>
            <a:r>
              <a:rPr lang="en-US" dirty="0">
                <a:latin typeface="+mj-lt"/>
              </a:rPr>
              <a:t>Societal issues and context </a:t>
            </a:r>
          </a:p>
          <a:p>
            <a:r>
              <a:rPr lang="en-US" dirty="0">
                <a:latin typeface="+mj-lt"/>
              </a:rPr>
              <a:t>Competitors / sector</a:t>
            </a:r>
          </a:p>
          <a:p>
            <a:r>
              <a:rPr lang="en-US" dirty="0">
                <a:latin typeface="+mj-lt"/>
              </a:rPr>
              <a:t>Whole user journey </a:t>
            </a:r>
          </a:p>
          <a:p>
            <a:r>
              <a:rPr lang="en-US" dirty="0">
                <a:latin typeface="+mj-lt"/>
              </a:rPr>
              <a:t>Prototyping</a:t>
            </a:r>
          </a:p>
          <a:p>
            <a:r>
              <a:rPr lang="en-US" dirty="0">
                <a:latin typeface="+mj-lt"/>
              </a:rPr>
              <a:t>Co-design</a:t>
            </a:r>
          </a:p>
          <a:p>
            <a:pPr lvl="1"/>
            <a:endParaRPr lang="en-US" dirty="0"/>
          </a:p>
          <a:p>
            <a:pPr marL="114300" indent="0">
              <a:buNone/>
            </a:pPr>
            <a:endParaRPr lang="en-GB" dirty="0"/>
          </a:p>
        </p:txBody>
      </p:sp>
    </p:spTree>
    <p:extLst>
      <p:ext uri="{BB962C8B-B14F-4D97-AF65-F5344CB8AC3E}">
        <p14:creationId xmlns:p14="http://schemas.microsoft.com/office/powerpoint/2010/main" val="4105128655"/>
      </p:ext>
    </p:extLst>
  </p:cSld>
  <p:clrMapOvr>
    <a:masterClrMapping/>
  </p:clrMapOvr>
  <mc:AlternateContent xmlns:mc="http://schemas.openxmlformats.org/markup-compatibility/2006" xmlns:p14="http://schemas.microsoft.com/office/powerpoint/2010/main">
    <mc:Choice Requires="p14">
      <p:transition spd="slow" p14:dur="2000" advTm="12725"/>
    </mc:Choice>
    <mc:Fallback xmlns="">
      <p:transition spd="slow" advTm="1272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3">
          <a:extLst>
            <a:ext uri="{FF2B5EF4-FFF2-40B4-BE49-F238E27FC236}">
              <a16:creationId xmlns:a16="http://schemas.microsoft.com/office/drawing/2014/main" id="{6FC685B7-B583-4CA7-1807-9196DE1C8A88}"/>
            </a:ext>
          </a:extLst>
        </p:cNvPr>
        <p:cNvGrpSpPr/>
        <p:nvPr/>
      </p:nvGrpSpPr>
      <p:grpSpPr>
        <a:xfrm>
          <a:off x="0" y="0"/>
          <a:ext cx="0" cy="0"/>
          <a:chOff x="0" y="0"/>
          <a:chExt cx="0" cy="0"/>
        </a:xfrm>
      </p:grpSpPr>
      <p:sp>
        <p:nvSpPr>
          <p:cNvPr id="74" name="Google Shape;74;p15">
            <a:extLst>
              <a:ext uri="{FF2B5EF4-FFF2-40B4-BE49-F238E27FC236}">
                <a16:creationId xmlns:a16="http://schemas.microsoft.com/office/drawing/2014/main" id="{B9867743-EF5D-4E2A-379F-3697780BA00C}"/>
              </a:ext>
            </a:extLst>
          </p:cNvPr>
          <p:cNvSpPr txBox="1">
            <a:spLocks noGrp="1"/>
          </p:cNvSpPr>
          <p:nvPr>
            <p:ph type="title"/>
          </p:nvPr>
        </p:nvSpPr>
        <p:spPr>
          <a:xfrm>
            <a:off x="430800" y="1889700"/>
            <a:ext cx="8282400" cy="1516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US" dirty="0"/>
              <a:t>Where it began</a:t>
            </a:r>
            <a:endParaRPr dirty="0"/>
          </a:p>
        </p:txBody>
      </p:sp>
    </p:spTree>
    <p:extLst>
      <p:ext uri="{BB962C8B-B14F-4D97-AF65-F5344CB8AC3E}">
        <p14:creationId xmlns:p14="http://schemas.microsoft.com/office/powerpoint/2010/main" val="1108517406"/>
      </p:ext>
    </p:extLst>
  </p:cSld>
  <p:clrMapOvr>
    <a:masterClrMapping/>
  </p:clrMapOvr>
  <mc:AlternateContent xmlns:mc="http://schemas.openxmlformats.org/markup-compatibility/2006" xmlns:p14="http://schemas.microsoft.com/office/powerpoint/2010/main">
    <mc:Choice Requires="p14">
      <p:transition spd="slow" p14:dur="2000" advTm="4447"/>
    </mc:Choice>
    <mc:Fallback xmlns="">
      <p:transition spd="slow" advTm="4447"/>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74.3"/>
</p:tagLst>
</file>

<file path=ppt/theme/theme1.xml><?xml version="1.0" encoding="utf-8"?>
<a:theme xmlns:a="http://schemas.openxmlformats.org/drawingml/2006/main" name="Modern Writer">
  <a:themeElements>
    <a:clrScheme name="Custom 1">
      <a:dk1>
        <a:srgbClr val="FF4271"/>
      </a:dk1>
      <a:lt1>
        <a:srgbClr val="FFFFFF"/>
      </a:lt1>
      <a:dk2>
        <a:srgbClr val="424242"/>
      </a:dk2>
      <a:lt2>
        <a:srgbClr val="999999"/>
      </a:lt2>
      <a:accent1>
        <a:srgbClr val="607D8B"/>
      </a:accent1>
      <a:accent2>
        <a:srgbClr val="673AB7"/>
      </a:accent2>
      <a:accent3>
        <a:srgbClr val="9C26B0"/>
      </a:accent3>
      <a:accent4>
        <a:srgbClr val="0090AC"/>
      </a:accent4>
      <a:accent5>
        <a:srgbClr val="00838F"/>
      </a:accent5>
      <a:accent6>
        <a:srgbClr val="F8E71C"/>
      </a:accent6>
      <a:hlink>
        <a:srgbClr val="00838F"/>
      </a:hlink>
      <a:folHlink>
        <a:srgbClr val="0083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A3BD4337237141BE49743F30880AA8" ma:contentTypeVersion="16" ma:contentTypeDescription="Create a new document." ma:contentTypeScope="" ma:versionID="a93760aac349260b7a7be3cd32b61d4f">
  <xsd:schema xmlns:xsd="http://www.w3.org/2001/XMLSchema" xmlns:xs="http://www.w3.org/2001/XMLSchema" xmlns:p="http://schemas.microsoft.com/office/2006/metadata/properties" xmlns:ns2="8153f9ac-e59a-426b-a15b-e8bacf5d4f99" xmlns:ns3="40e56490-e826-4ce1-8582-61b6aeb083a6" targetNamespace="http://schemas.microsoft.com/office/2006/metadata/properties" ma:root="true" ma:fieldsID="c2a832a45058943cfd2d6963cf086206" ns2:_="" ns3:_="">
    <xsd:import namespace="8153f9ac-e59a-426b-a15b-e8bacf5d4f99"/>
    <xsd:import namespace="40e56490-e826-4ce1-8582-61b6aeb083a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53f9ac-e59a-426b-a15b-e8bacf5d4f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Location" ma:index="14" nillable="true" ma:displayName="Loca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3427bf5-e7a3-42db-9c75-296961725ca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0e56490-e826-4ce1-8582-61b6aeb083a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1f9d55cc-7890-4f39-8469-bfe14274c829}" ma:internalName="TaxCatchAll" ma:showField="CatchAllData" ma:web="40e56490-e826-4ce1-8582-61b6aeb083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153f9ac-e59a-426b-a15b-e8bacf5d4f99">
      <Terms xmlns="http://schemas.microsoft.com/office/infopath/2007/PartnerControls"/>
    </lcf76f155ced4ddcb4097134ff3c332f>
    <TaxCatchAll xmlns="40e56490-e826-4ce1-8582-61b6aeb083a6" xsi:nil="true"/>
  </documentManagement>
</p:properties>
</file>

<file path=customXml/itemProps1.xml><?xml version="1.0" encoding="utf-8"?>
<ds:datastoreItem xmlns:ds="http://schemas.openxmlformats.org/officeDocument/2006/customXml" ds:itemID="{DA3B1D9C-A75A-4230-91E0-BCFB2E8CCB27}"/>
</file>

<file path=customXml/itemProps2.xml><?xml version="1.0" encoding="utf-8"?>
<ds:datastoreItem xmlns:ds="http://schemas.openxmlformats.org/officeDocument/2006/customXml" ds:itemID="{02F45B54-CDAF-4FA3-9E30-0B7FD028AD2E}"/>
</file>

<file path=customXml/itemProps3.xml><?xml version="1.0" encoding="utf-8"?>
<ds:datastoreItem xmlns:ds="http://schemas.openxmlformats.org/officeDocument/2006/customXml" ds:itemID="{986CE739-B053-4F66-91BA-7471749A62C1}"/>
</file>

<file path=docProps/app.xml><?xml version="1.0" encoding="utf-8"?>
<Properties xmlns="http://schemas.openxmlformats.org/officeDocument/2006/extended-properties" xmlns:vt="http://schemas.openxmlformats.org/officeDocument/2006/docPropsVTypes">
  <TotalTime>1911</TotalTime>
  <Words>2036</Words>
  <Application>Microsoft Office PowerPoint</Application>
  <PresentationFormat>On-screen Show (16:9)</PresentationFormat>
  <Paragraphs>329</Paragraphs>
  <Slides>64</Slides>
  <Notes>46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64</vt:i4>
      </vt:variant>
    </vt:vector>
  </HeadingPairs>
  <TitlesOfParts>
    <vt:vector size="71" baseType="lpstr">
      <vt:lpstr>Cambria</vt:lpstr>
      <vt:lpstr>Arial</vt:lpstr>
      <vt:lpstr>Segoe UI</vt:lpstr>
      <vt:lpstr>Source Code Pro</vt:lpstr>
      <vt:lpstr>Calibri</vt:lpstr>
      <vt:lpstr>Oswald</vt:lpstr>
      <vt:lpstr>Modern Writer</vt:lpstr>
      <vt:lpstr>Co-designing  Wellbeing of Women’s  Period Symptom Checker</vt:lpstr>
      <vt:lpstr>Beth Granter</vt:lpstr>
      <vt:lpstr>Clients</vt:lpstr>
      <vt:lpstr>Wellbeing of Women</vt:lpstr>
      <vt:lpstr>The Period Symptom Checker</vt:lpstr>
      <vt:lpstr>PowerPoint Presentation</vt:lpstr>
      <vt:lpstr>Human Centred Design</vt:lpstr>
      <vt:lpstr>What is Human Centred Design?</vt:lpstr>
      <vt:lpstr>Where it began</vt:lpstr>
      <vt:lpstr>Government’s Women’s Health Strategy for England</vt:lpstr>
      <vt:lpstr>PowerPoint Presentation</vt:lpstr>
      <vt:lpstr>Endometriosis facts</vt:lpstr>
      <vt:lpstr>Search trend and social listening research</vt:lpstr>
      <vt:lpstr>What are people searching for? </vt:lpstr>
      <vt:lpstr>Related searches</vt:lpstr>
      <vt:lpstr>Twitter conversations about periods</vt:lpstr>
      <vt:lpstr>Full query word cloud (22K tweets)</vt:lpstr>
      <vt:lpstr>Filter: heavy bleeding (383 tweets)</vt:lpstr>
      <vt:lpstr>Filter: pain (4K tweets)</vt:lpstr>
      <vt:lpstr>Desk research of clinical guidelines</vt:lpstr>
      <vt:lpstr>Clinical guideline analysis</vt:lpstr>
      <vt:lpstr>Medical expert interviews</vt:lpstr>
      <vt:lpstr>Researcher / expert recommendations</vt:lpstr>
      <vt:lpstr>Reasons for endometriosis diagnosis delay according to GPs</vt:lpstr>
      <vt:lpstr>Reasons for endometriosis diagnosis delay according to GPs</vt:lpstr>
      <vt:lpstr>Patient experience / journey</vt:lpstr>
      <vt:lpstr>My personal experience of endometriosis and adenomyosis</vt:lpstr>
      <vt:lpstr>59%</vt:lpstr>
      <vt:lpstr>49%</vt:lpstr>
      <vt:lpstr>Mapping a journey of period pain  to identify barriers &amp; intervention points</vt:lpstr>
      <vt:lpstr>Mapping existing campaigns/resources</vt:lpstr>
      <vt:lpstr>Mapping existing campaigns against the key areas for menstrual health</vt:lpstr>
      <vt:lpstr>Number of organisations working in each area</vt:lpstr>
      <vt:lpstr>Creating the campaign</vt:lpstr>
      <vt:lpstr>“Just a Period” campaign</vt:lpstr>
      <vt:lpstr>Campaign objectives</vt:lpstr>
      <vt:lpstr>Idea prioritisation</vt:lpstr>
      <vt:lpstr>The Minimum Viable Product</vt:lpstr>
      <vt:lpstr>What is an MVP (Minimum Viable Product)?</vt:lpstr>
      <vt:lpstr>Period Symptom Checker MVP</vt:lpstr>
      <vt:lpstr>The co-creation workshop</vt:lpstr>
      <vt:lpstr>Existing resources and other symptom checkers evaluated by workshop participants</vt:lpstr>
      <vt:lpstr>Existing resources</vt:lpstr>
      <vt:lpstr>Proof of concept</vt:lpstr>
      <vt:lpstr>Proof of concept</vt:lpstr>
      <vt:lpstr>Proof of concept</vt:lpstr>
      <vt:lpstr>Causes and challenges</vt:lpstr>
      <vt:lpstr>Workshop exercise:  scoping and defining goals</vt:lpstr>
      <vt:lpstr>Workshop exercise:   scoping and defining goals</vt:lpstr>
      <vt:lpstr>Vote for priority challenges  to address</vt:lpstr>
      <vt:lpstr>Symptom scoping</vt:lpstr>
      <vt:lpstr>Question / journey brainstorm to generate the ‘long list’</vt:lpstr>
      <vt:lpstr>Question for GPs</vt:lpstr>
      <vt:lpstr>MVP outputs and end points</vt:lpstr>
      <vt:lpstr>Implementing feedback and launch</vt:lpstr>
      <vt:lpstr>After the workshop</vt:lpstr>
      <vt:lpstr>Impact</vt:lpstr>
      <vt:lpstr>16,000 users</vt:lpstr>
      <vt:lpstr>74% completion</vt:lpstr>
      <vt:lpstr>66% followed the checker’s advice to speak to their GP about their periods</vt:lpstr>
      <vt:lpstr>What’s next?</vt:lpstr>
      <vt:lpstr>Hotjar feedback widget on end (advice) screens</vt:lpstr>
      <vt:lpstr>What’s next</vt:lpstr>
      <vt:lpstr>Thank you!  Bethgranter.com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Beth Granter</cp:lastModifiedBy>
  <cp:revision>20</cp:revision>
  <dcterms:modified xsi:type="dcterms:W3CDTF">2025-06-11T14:42:59Z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0x01010079A3BD4337237141BE49743F30880AA8</vt:lpwstr>
  </property>
</Properties>
</file>