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Open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6" roundtripDataSignature="AMtx7mhrEiG0sL5b/Gi9Pb47OjZrKa/z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OpenSans-bold.fntdata"/><Relationship Id="rId8" Type="http://schemas.openxmlformats.org/officeDocument/2006/relationships/slide" Target="slides/slide3.xml"/><Relationship Id="rId18" Type="http://schemas.openxmlformats.org/officeDocument/2006/relationships/customXml" Target="../customXml/item2.xml"/><Relationship Id="rId3" Type="http://schemas.openxmlformats.org/officeDocument/2006/relationships/presProps" Target="presProps.xml"/><Relationship Id="rId12" Type="http://schemas.openxmlformats.org/officeDocument/2006/relationships/font" Target="fonts/OpenSans-regular.fntdata"/><Relationship Id="rId7" Type="http://schemas.openxmlformats.org/officeDocument/2006/relationships/slide" Target="slides/slide2.xml"/><Relationship Id="rId17" Type="http://schemas.openxmlformats.org/officeDocument/2006/relationships/customXml" Target="../customXml/item1.xml"/><Relationship Id="rId2" Type="http://schemas.openxmlformats.org/officeDocument/2006/relationships/viewProps" Target="viewProps.xml"/><Relationship Id="rId16" Type="http://customschemas.google.com/relationships/presentationmetadata" Target="metadata"/><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OpenSans-boldItalic.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3.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Open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5" name="Google Shape;95;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05.10.2022</a:t>
            </a:r>
            <a:endParaRPr b="0" i="0" sz="1200" u="none" cap="none" strike="noStrike">
              <a:solidFill>
                <a:schemeClr val="dk1"/>
              </a:solidFill>
              <a:latin typeface="Calibri"/>
              <a:ea typeface="Calibri"/>
              <a:cs typeface="Calibri"/>
              <a:sym typeface="Calibri"/>
            </a:endParaRPr>
          </a:p>
        </p:txBody>
      </p:sp>
      <p:sp>
        <p:nvSpPr>
          <p:cNvPr id="96" name="Google Shape;96;p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9" name="Google Shape;99;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2bbff8d284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22bbff8d284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3e7621faa8_1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3e7621faa8_1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23e7621faa8_1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601f41d2e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24601f41d2e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035f19020_1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54" name="Google Shape;154;g29035f19020_1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05.10.2022</a:t>
            </a:r>
            <a:endParaRPr b="0" i="0" sz="1200" u="none" cap="none" strike="noStrike">
              <a:solidFill>
                <a:schemeClr val="dk1"/>
              </a:solidFill>
              <a:latin typeface="Calibri"/>
              <a:ea typeface="Calibri"/>
              <a:cs typeface="Calibri"/>
              <a:sym typeface="Calibri"/>
            </a:endParaRPr>
          </a:p>
        </p:txBody>
      </p:sp>
      <p:sp>
        <p:nvSpPr>
          <p:cNvPr id="155" name="Google Shape;155;g29035f19020_1_0: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9035f19020_1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29035f19020_1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58" name="Google Shape;158;g29035f19020_1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6" name="Google Shape;176;p3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77" name="Google Shape;177;p39: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3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SzPts val="2400"/>
              <a:buFont typeface="Arial"/>
              <a:buAutoNum type="arabicParenR"/>
            </a:pPr>
            <a:r>
              <a:rPr lang="en-US" sz="2400">
                <a:latin typeface="Arial"/>
                <a:ea typeface="Arial"/>
                <a:cs typeface="Arial"/>
                <a:sym typeface="Arial"/>
              </a:rPr>
              <a:t>And where one piece of software couldnt do it all on its own, we had to make sure they were able to talk to each other </a:t>
            </a:r>
            <a:endParaRPr sz="2400">
              <a:latin typeface="Arial"/>
              <a:ea typeface="Arial"/>
              <a:cs typeface="Arial"/>
              <a:sym typeface="Arial"/>
            </a:endParaRPr>
          </a:p>
          <a:p>
            <a:pPr indent="-381000" lvl="0" marL="457200" rtl="0" algn="l">
              <a:spcBef>
                <a:spcPts val="0"/>
              </a:spcBef>
              <a:spcAft>
                <a:spcPts val="0"/>
              </a:spcAft>
              <a:buSzPts val="2400"/>
              <a:buFont typeface="Arial"/>
              <a:buAutoNum type="arabicParenR"/>
            </a:pPr>
            <a:r>
              <a:rPr lang="en-US" sz="2400">
                <a:latin typeface="Arial"/>
                <a:ea typeface="Arial"/>
                <a:cs typeface="Arial"/>
                <a:sym typeface="Arial"/>
              </a:rPr>
              <a:t>Tools that directly supported us to this were important</a:t>
            </a:r>
            <a:endParaRPr sz="2400">
              <a:latin typeface="Arial"/>
              <a:ea typeface="Arial"/>
              <a:cs typeface="Arial"/>
              <a:sym typeface="Arial"/>
            </a:endParaRPr>
          </a:p>
          <a:p>
            <a:pPr indent="-381000" lvl="1" marL="914400" rtl="0" algn="l">
              <a:spcBef>
                <a:spcPts val="0"/>
              </a:spcBef>
              <a:spcAft>
                <a:spcPts val="0"/>
              </a:spcAft>
              <a:buSzPts val="2400"/>
              <a:buFont typeface="Arial"/>
              <a:buAutoNum type="alphaLcParenR"/>
            </a:pPr>
            <a:r>
              <a:rPr lang="en-US" sz="2400">
                <a:latin typeface="Arial"/>
                <a:ea typeface="Arial"/>
                <a:cs typeface="Arial"/>
                <a:sym typeface="Arial"/>
              </a:rPr>
              <a:t>But equally important were tools that prevented us from experiencing dramatic down-time</a:t>
            </a:r>
            <a:endParaRPr sz="2400">
              <a:latin typeface="Arial"/>
              <a:ea typeface="Arial"/>
              <a:cs typeface="Arial"/>
              <a:sym typeface="Arial"/>
            </a:endParaRPr>
          </a:p>
          <a:p>
            <a:pPr indent="0" lvl="0" marL="457200" rtl="0" algn="l">
              <a:spcBef>
                <a:spcPts val="0"/>
              </a:spcBef>
              <a:spcAft>
                <a:spcPts val="0"/>
              </a:spcAft>
              <a:buNone/>
            </a:pPr>
            <a:r>
              <a:t/>
            </a:r>
            <a:endParaRPr/>
          </a:p>
        </p:txBody>
      </p:sp>
      <p:sp>
        <p:nvSpPr>
          <p:cNvPr id="179" name="Google Shape;179;p3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80" name="Google Shape;180;p3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2"/>
          <p:cNvSpPr txBox="1"/>
          <p:nvPr>
            <p:ph type="title"/>
          </p:nvPr>
        </p:nvSpPr>
        <p:spPr>
          <a:xfrm>
            <a:off x="1444752" y="525649"/>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rgbClr val="1CBFE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rgbClr val="000000"/>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rgbClr val="000000"/>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66" name="Google Shape;66;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rgbClr val="000000"/>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67" name="Google Shape;6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20"/>
          <p:cNvSpPr/>
          <p:nvPr>
            <p:ph idx="2" type="pic"/>
          </p:nvPr>
        </p:nvSpPr>
        <p:spPr>
          <a:xfrm>
            <a:off x="1792288" y="612775"/>
            <a:ext cx="5486400" cy="4114800"/>
          </a:xfrm>
          <a:prstGeom prst="rect">
            <a:avLst/>
          </a:prstGeom>
          <a:noFill/>
          <a:ln>
            <a:noFill/>
          </a:ln>
        </p:spPr>
      </p:sp>
      <p:sp>
        <p:nvSpPr>
          <p:cNvPr id="73" name="Google Shape;73;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rgbClr val="000000"/>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74" name="Google Shape;7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0" name="Google Shape;8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1" name="Google Shape;8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86" name="Google Shape;8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 name="Google Shape;8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89" name="Shape 89"/>
        <p:cNvGrpSpPr/>
        <p:nvPr/>
      </p:nvGrpSpPr>
      <p:grpSpPr>
        <a:xfrm>
          <a:off x="0" y="0"/>
          <a:ext cx="0" cy="0"/>
          <a:chOff x="0" y="0"/>
          <a:chExt cx="0" cy="0"/>
        </a:xfrm>
      </p:grpSpPr>
      <p:sp>
        <p:nvSpPr>
          <p:cNvPr id="90" name="Google Shape;90;g27e733bd375_0_9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 name="Google Shape;91;g27e733bd375_0_9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g27e733bd375_0_9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19" name="Google Shape;1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22" name="Shape 22"/>
        <p:cNvGrpSpPr/>
        <p:nvPr/>
      </p:nvGrpSpPr>
      <p:grpSpPr>
        <a:xfrm>
          <a:off x="0" y="0"/>
          <a:ext cx="0" cy="0"/>
          <a:chOff x="0" y="0"/>
          <a:chExt cx="0" cy="0"/>
        </a:xfrm>
      </p:grpSpPr>
      <p:sp>
        <p:nvSpPr>
          <p:cNvPr id="23" name="Google Shape;23;g24601f41d2e_0_13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g24601f41d2e_0_13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g24601f41d2e_0_13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6" name="Shape 26"/>
        <p:cNvGrpSpPr/>
        <p:nvPr/>
      </p:nvGrpSpPr>
      <p:grpSpPr>
        <a:xfrm>
          <a:off x="0" y="0"/>
          <a:ext cx="0" cy="0"/>
          <a:chOff x="0" y="0"/>
          <a:chExt cx="0" cy="0"/>
        </a:xfrm>
      </p:grpSpPr>
      <p:sp>
        <p:nvSpPr>
          <p:cNvPr id="27" name="Google Shape;2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640"/>
              </a:spcBef>
              <a:spcAft>
                <a:spcPts val="0"/>
              </a:spcAft>
              <a:buClr>
                <a:srgbClr val="888888"/>
              </a:buClr>
              <a:buSzPts val="3200"/>
              <a:buFont typeface="Arial"/>
              <a:buNone/>
              <a:defRPr b="0" i="0" sz="1400" u="none" cap="none" strike="noStrike">
                <a:solidFill>
                  <a:srgbClr val="888888"/>
                </a:solidFill>
                <a:latin typeface="Arial"/>
                <a:ea typeface="Arial"/>
                <a:cs typeface="Arial"/>
                <a:sym typeface="Arial"/>
              </a:defRPr>
            </a:lvl1pPr>
            <a:lvl2pPr lvl="1" marR="0" rtl="0" algn="ctr">
              <a:lnSpc>
                <a:spcPct val="100000"/>
              </a:lnSpc>
              <a:spcBef>
                <a:spcPts val="560"/>
              </a:spcBef>
              <a:spcAft>
                <a:spcPts val="0"/>
              </a:spcAft>
              <a:buClr>
                <a:srgbClr val="888888"/>
              </a:buClr>
              <a:buSzPts val="2800"/>
              <a:buFont typeface="Arial"/>
              <a:buNone/>
              <a:defRPr b="0" i="0" sz="1400" u="none" cap="none" strike="noStrike">
                <a:solidFill>
                  <a:srgbClr val="888888"/>
                </a:solidFill>
                <a:latin typeface="Arial"/>
                <a:ea typeface="Arial"/>
                <a:cs typeface="Arial"/>
                <a:sym typeface="Arial"/>
              </a:defRPr>
            </a:lvl2pPr>
            <a:lvl3pPr lvl="2" marR="0" rtl="0" algn="ctr">
              <a:lnSpc>
                <a:spcPct val="100000"/>
              </a:lnSpc>
              <a:spcBef>
                <a:spcPts val="480"/>
              </a:spcBef>
              <a:spcAft>
                <a:spcPts val="0"/>
              </a:spcAft>
              <a:buClr>
                <a:srgbClr val="888888"/>
              </a:buClr>
              <a:buSzPts val="2400"/>
              <a:buFont typeface="Arial"/>
              <a:buNone/>
              <a:defRPr b="0" i="0" sz="1400" u="none" cap="none" strike="noStrike">
                <a:solidFill>
                  <a:srgbClr val="888888"/>
                </a:solidFill>
                <a:latin typeface="Arial"/>
                <a:ea typeface="Arial"/>
                <a:cs typeface="Arial"/>
                <a:sym typeface="Arial"/>
              </a:defRPr>
            </a:lvl3pPr>
            <a:lvl4pPr lvl="3" marR="0" rtl="0" algn="ctr">
              <a:lnSpc>
                <a:spcPct val="100000"/>
              </a:lnSpc>
              <a:spcBef>
                <a:spcPts val="400"/>
              </a:spcBef>
              <a:spcAft>
                <a:spcPts val="0"/>
              </a:spcAft>
              <a:buClr>
                <a:srgbClr val="888888"/>
              </a:buClr>
              <a:buSzPts val="2000"/>
              <a:buFont typeface="Arial"/>
              <a:buNone/>
              <a:defRPr b="0" i="0" sz="1400" u="none" cap="none" strike="noStrike">
                <a:solidFill>
                  <a:srgbClr val="888888"/>
                </a:solidFill>
                <a:latin typeface="Arial"/>
                <a:ea typeface="Arial"/>
                <a:cs typeface="Arial"/>
                <a:sym typeface="Arial"/>
              </a:defRPr>
            </a:lvl4pPr>
            <a:lvl5pPr lvl="4" marR="0" rtl="0" algn="ctr">
              <a:lnSpc>
                <a:spcPct val="100000"/>
              </a:lnSpc>
              <a:spcBef>
                <a:spcPts val="400"/>
              </a:spcBef>
              <a:spcAft>
                <a:spcPts val="0"/>
              </a:spcAft>
              <a:buClr>
                <a:srgbClr val="888888"/>
              </a:buClr>
              <a:buSzPts val="2000"/>
              <a:buFont typeface="Arial"/>
              <a:buNone/>
              <a:defRPr b="0" i="0" sz="1400" u="none" cap="none" strike="noStrike">
                <a:solidFill>
                  <a:srgbClr val="888888"/>
                </a:solidFill>
                <a:latin typeface="Arial"/>
                <a:ea typeface="Arial"/>
                <a:cs typeface="Arial"/>
                <a:sym typeface="Arial"/>
              </a:defRPr>
            </a:lvl5pPr>
            <a:lvl6pPr lvl="5" marR="0" rtl="0" algn="ctr">
              <a:lnSpc>
                <a:spcPct val="100000"/>
              </a:lnSpc>
              <a:spcBef>
                <a:spcPts val="400"/>
              </a:spcBef>
              <a:spcAft>
                <a:spcPts val="0"/>
              </a:spcAft>
              <a:buClr>
                <a:srgbClr val="888888"/>
              </a:buClr>
              <a:buSzPts val="2000"/>
              <a:buFont typeface="Arial"/>
              <a:buNone/>
              <a:defRPr b="0" i="0" sz="1400" u="none" cap="none" strike="noStrike">
                <a:solidFill>
                  <a:srgbClr val="888888"/>
                </a:solidFill>
                <a:latin typeface="Arial"/>
                <a:ea typeface="Arial"/>
                <a:cs typeface="Arial"/>
                <a:sym typeface="Arial"/>
              </a:defRPr>
            </a:lvl6pPr>
            <a:lvl7pPr lvl="6" marR="0" rtl="0" algn="ctr">
              <a:lnSpc>
                <a:spcPct val="100000"/>
              </a:lnSpc>
              <a:spcBef>
                <a:spcPts val="400"/>
              </a:spcBef>
              <a:spcAft>
                <a:spcPts val="0"/>
              </a:spcAft>
              <a:buClr>
                <a:srgbClr val="888888"/>
              </a:buClr>
              <a:buSzPts val="2000"/>
              <a:buFont typeface="Arial"/>
              <a:buNone/>
              <a:defRPr b="0" i="0" sz="1400" u="none" cap="none" strike="noStrike">
                <a:solidFill>
                  <a:srgbClr val="888888"/>
                </a:solidFill>
                <a:latin typeface="Arial"/>
                <a:ea typeface="Arial"/>
                <a:cs typeface="Arial"/>
                <a:sym typeface="Arial"/>
              </a:defRPr>
            </a:lvl7pPr>
            <a:lvl8pPr lvl="7" marR="0" rtl="0" algn="ctr">
              <a:lnSpc>
                <a:spcPct val="100000"/>
              </a:lnSpc>
              <a:spcBef>
                <a:spcPts val="400"/>
              </a:spcBef>
              <a:spcAft>
                <a:spcPts val="0"/>
              </a:spcAft>
              <a:buClr>
                <a:srgbClr val="888888"/>
              </a:buClr>
              <a:buSzPts val="2000"/>
              <a:buFont typeface="Arial"/>
              <a:buNone/>
              <a:defRPr b="0" i="0" sz="1400" u="none" cap="none" strike="noStrike">
                <a:solidFill>
                  <a:srgbClr val="888888"/>
                </a:solidFill>
                <a:latin typeface="Arial"/>
                <a:ea typeface="Arial"/>
                <a:cs typeface="Arial"/>
                <a:sym typeface="Arial"/>
              </a:defRPr>
            </a:lvl8pPr>
            <a:lvl9pPr lvl="8" marR="0" rtl="0" algn="ctr">
              <a:lnSpc>
                <a:spcPct val="100000"/>
              </a:lnSpc>
              <a:spcBef>
                <a:spcPts val="400"/>
              </a:spcBef>
              <a:spcAft>
                <a:spcPts val="0"/>
              </a:spcAft>
              <a:buClr>
                <a:srgbClr val="888888"/>
              </a:buClr>
              <a:buSzPts val="2000"/>
              <a:buFont typeface="Arial"/>
              <a:buNone/>
              <a:defRPr b="0" i="0" sz="1400" u="none" cap="none" strike="noStrike">
                <a:solidFill>
                  <a:srgbClr val="888888"/>
                </a:solidFill>
                <a:latin typeface="Arial"/>
                <a:ea typeface="Arial"/>
                <a:cs typeface="Arial"/>
                <a:sym typeface="Arial"/>
              </a:defRPr>
            </a:lvl9pPr>
          </a:lstStyle>
          <a:p/>
        </p:txBody>
      </p:sp>
      <p:sp>
        <p:nvSpPr>
          <p:cNvPr id="33" name="Google Shape;3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dk1"/>
              </a:buClr>
              <a:buSzPts val="4000"/>
              <a:buFont typeface="Calibri"/>
              <a:buNone/>
              <a:defRPr b="1" i="0" sz="4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39" name="Google Shape;39;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9pPr>
          </a:lstStyle>
          <a:p/>
        </p:txBody>
      </p:sp>
      <p:sp>
        <p:nvSpPr>
          <p:cNvPr id="45" name="Google Shape;45;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rgbClr val="000000"/>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2" name="Google Shape;52;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53" name="Google Shape;53;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rgbClr val="000000"/>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4" name="Google Shape;54;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55" name="Google Shape;5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nvSpPr>
        <p:spPr>
          <a:xfrm>
            <a:off x="1444751" y="525649"/>
            <a:ext cx="1350837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400"/>
              <a:buFont typeface="Calibri"/>
              <a:buNone/>
            </a:pPr>
            <a:r>
              <a:t/>
            </a:r>
            <a:endParaRPr b="0" i="0" sz="4400" u="none" cap="none" strike="noStrike">
              <a:solidFill>
                <a:srgbClr val="1CBFEA"/>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greaterchange.co.uk/our-impact" TargetMode="External"/><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hyperlink" Target="https://www.gov.uk/government/news/drug-recovery-rates-showing-signs-of-slowing#:~:text=Among%20all%20of%20the%20adults,treatment%20successfully%20and%20not%20return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charitydigital.org.uk/products/unsure-what-you-are-after-were-here-to-help" TargetMode="External"/><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b="0" l="0" r="0" t="0"/>
          <a:stretch/>
        </p:blipFill>
        <p:spPr>
          <a:xfrm>
            <a:off x="6179957" y="4665290"/>
            <a:ext cx="5928086" cy="9564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22bbff8d284_0_0"/>
          <p:cNvSpPr txBox="1"/>
          <p:nvPr/>
        </p:nvSpPr>
        <p:spPr>
          <a:xfrm>
            <a:off x="1261872" y="384048"/>
            <a:ext cx="15759600" cy="1522200"/>
          </a:xfrm>
          <a:prstGeom prst="rect">
            <a:avLst/>
          </a:prstGeom>
          <a:noFill/>
          <a:ln>
            <a:noFill/>
          </a:ln>
        </p:spPr>
        <p:txBody>
          <a:bodyPr anchorCtr="0" anchor="b" bIns="45700" lIns="91450" spcFirstLastPara="1" rIns="91450" wrap="square" tIns="45700">
            <a:normAutofit/>
          </a:bodyPr>
          <a:lstStyle/>
          <a:p>
            <a:pPr indent="0" lvl="0" marL="0" marR="0" rtl="0" algn="l">
              <a:lnSpc>
                <a:spcPct val="120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p:txBody>
      </p:sp>
      <p:sp>
        <p:nvSpPr>
          <p:cNvPr id="107" name="Google Shape;107;g22bbff8d284_0_0"/>
          <p:cNvSpPr/>
          <p:nvPr/>
        </p:nvSpPr>
        <p:spPr>
          <a:xfrm>
            <a:off x="1463040" y="1869948"/>
            <a:ext cx="15398400" cy="54000"/>
          </a:xfrm>
          <a:prstGeom prst="rect">
            <a:avLst/>
          </a:prstGeom>
          <a:solidFill>
            <a:srgbClr val="D8D8D8"/>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g22bbff8d284_0_0"/>
          <p:cNvSpPr/>
          <p:nvPr/>
        </p:nvSpPr>
        <p:spPr>
          <a:xfrm>
            <a:off x="1463040" y="1728395"/>
            <a:ext cx="2810400" cy="165000"/>
          </a:xfrm>
          <a:prstGeom prst="rect">
            <a:avLst/>
          </a:prstGeom>
          <a:solidFill>
            <a:srgbClr val="1CBFEA"/>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g22bbff8d284_0_0"/>
          <p:cNvSpPr txBox="1"/>
          <p:nvPr/>
        </p:nvSpPr>
        <p:spPr>
          <a:xfrm>
            <a:off x="1414272" y="536448"/>
            <a:ext cx="15759600" cy="1122600"/>
          </a:xfrm>
          <a:prstGeom prst="rect">
            <a:avLst/>
          </a:prstGeom>
          <a:noFill/>
          <a:ln>
            <a:noFill/>
          </a:ln>
        </p:spPr>
        <p:txBody>
          <a:bodyPr anchorCtr="0" anchor="b" bIns="45700" lIns="91450" spcFirstLastPara="1" rIns="91450" wrap="square" tIns="45700">
            <a:normAutofit/>
          </a:bodyPr>
          <a:lstStyle/>
          <a:p>
            <a:pPr indent="0" lvl="0" marL="0" marR="0" rtl="0" algn="l">
              <a:lnSpc>
                <a:spcPct val="120004"/>
              </a:lnSpc>
              <a:spcBef>
                <a:spcPts val="0"/>
              </a:spcBef>
              <a:spcAft>
                <a:spcPts val="0"/>
              </a:spcAft>
              <a:buClr>
                <a:srgbClr val="000000"/>
              </a:buClr>
              <a:buSzPts val="5000"/>
              <a:buFont typeface="Arial"/>
              <a:buNone/>
            </a:pPr>
            <a:r>
              <a:rPr b="0" i="0" lang="en-US" sz="4800" u="none" cap="none" strike="noStrike">
                <a:solidFill>
                  <a:srgbClr val="1BBFEA"/>
                </a:solidFill>
                <a:latin typeface="Arial"/>
                <a:ea typeface="Arial"/>
                <a:cs typeface="Arial"/>
                <a:sym typeface="Arial"/>
              </a:rPr>
              <a:t>The homelessness crisis</a:t>
            </a:r>
            <a:endParaRPr b="0" i="0" sz="1400" u="none" cap="none" strike="noStrike">
              <a:solidFill>
                <a:srgbClr val="000000"/>
              </a:solidFill>
              <a:latin typeface="Arial"/>
              <a:ea typeface="Arial"/>
              <a:cs typeface="Arial"/>
              <a:sym typeface="Arial"/>
            </a:endParaRPr>
          </a:p>
        </p:txBody>
      </p:sp>
      <p:sp>
        <p:nvSpPr>
          <p:cNvPr id="110" name="Google Shape;110;g22bbff8d284_0_0"/>
          <p:cNvSpPr txBox="1"/>
          <p:nvPr/>
        </p:nvSpPr>
        <p:spPr>
          <a:xfrm>
            <a:off x="802497" y="4835898"/>
            <a:ext cx="8321400" cy="698400"/>
          </a:xfrm>
          <a:prstGeom prst="rect">
            <a:avLst/>
          </a:prstGeom>
          <a:noFill/>
          <a:ln>
            <a:noFill/>
          </a:ln>
        </p:spPr>
        <p:txBody>
          <a:bodyPr anchorCtr="0" anchor="t" bIns="0" lIns="0" spcFirstLastPara="1" rIns="0" wrap="square" tIns="0">
            <a:spAutoFit/>
          </a:bodyPr>
          <a:lstStyle/>
          <a:p>
            <a:pPr indent="0" lvl="0" marL="0" marR="0" rtl="0" algn="l">
              <a:lnSpc>
                <a:spcPct val="118730"/>
              </a:lnSpc>
              <a:spcBef>
                <a:spcPts val="0"/>
              </a:spcBef>
              <a:spcAft>
                <a:spcPts val="0"/>
              </a:spcAft>
              <a:buClr>
                <a:srgbClr val="000000"/>
              </a:buClr>
              <a:buSzPts val="2600"/>
              <a:buFont typeface="Arial"/>
              <a:buNone/>
            </a:pPr>
            <a:r>
              <a:t/>
            </a:r>
            <a:endParaRPr b="0" i="0" sz="1800" u="none" cap="none" strike="noStrike">
              <a:solidFill>
                <a:srgbClr val="002147"/>
              </a:solidFill>
              <a:latin typeface="Arial"/>
              <a:ea typeface="Arial"/>
              <a:cs typeface="Arial"/>
              <a:sym typeface="Arial"/>
            </a:endParaRPr>
          </a:p>
          <a:p>
            <a:pPr indent="0" lvl="0" marL="0" marR="0" rtl="0" algn="l">
              <a:lnSpc>
                <a:spcPct val="106115"/>
              </a:lnSpc>
              <a:spcBef>
                <a:spcPts val="0"/>
              </a:spcBef>
              <a:spcAft>
                <a:spcPts val="0"/>
              </a:spcAft>
              <a:buClr>
                <a:srgbClr val="000000"/>
              </a:buClr>
              <a:buSzPts val="2600"/>
              <a:buFont typeface="Arial"/>
              <a:buNone/>
            </a:pPr>
            <a:r>
              <a:t/>
            </a:r>
            <a:endParaRPr b="0" i="0" sz="2400" u="none" cap="none" strike="noStrike">
              <a:solidFill>
                <a:srgbClr val="002147"/>
              </a:solidFill>
              <a:latin typeface="Open Sans"/>
              <a:ea typeface="Open Sans"/>
              <a:cs typeface="Open Sans"/>
              <a:sym typeface="Open Sans"/>
            </a:endParaRPr>
          </a:p>
        </p:txBody>
      </p:sp>
      <p:pic>
        <p:nvPicPr>
          <p:cNvPr descr="A person and a baby lying in a bed&#10;&#10;Description automatically generated with medium confidence" id="111" name="Google Shape;111;g22bbff8d284_0_0"/>
          <p:cNvPicPr preferRelativeResize="0"/>
          <p:nvPr/>
        </p:nvPicPr>
        <p:blipFill rotWithShape="1">
          <a:blip r:embed="rId3">
            <a:alphaModFix/>
          </a:blip>
          <a:srcRect b="0" l="0" r="0" t="0"/>
          <a:stretch/>
        </p:blipFill>
        <p:spPr>
          <a:xfrm>
            <a:off x="12009955" y="2147282"/>
            <a:ext cx="5896950" cy="6011822"/>
          </a:xfrm>
          <a:prstGeom prst="rect">
            <a:avLst/>
          </a:prstGeom>
          <a:noFill/>
          <a:ln>
            <a:noFill/>
          </a:ln>
        </p:spPr>
      </p:pic>
      <p:sp>
        <p:nvSpPr>
          <p:cNvPr id="112" name="Google Shape;112;g22bbff8d284_0_0"/>
          <p:cNvSpPr txBox="1"/>
          <p:nvPr/>
        </p:nvSpPr>
        <p:spPr>
          <a:xfrm>
            <a:off x="12009955" y="8533988"/>
            <a:ext cx="5896800" cy="1200600"/>
          </a:xfrm>
          <a:prstGeom prst="rect">
            <a:avLst/>
          </a:prstGeom>
          <a:noFill/>
          <a:ln>
            <a:noFill/>
          </a:ln>
        </p:spPr>
        <p:txBody>
          <a:bodyPr anchorCtr="0" anchor="t" bIns="45700" lIns="91450" spcFirstLastPara="1" rIns="9145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B0F0"/>
                </a:solidFill>
                <a:latin typeface="Arial"/>
                <a:ea typeface="Arial"/>
                <a:cs typeface="Arial"/>
                <a:sym typeface="Arial"/>
              </a:rPr>
              <a:t>Thank you so much for giving me deposit money for my room, it’s amazing not sleeping in a tent and feeling like life is worth living now, I get to have my son over.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rgbClr val="00B0F0"/>
                </a:solidFill>
                <a:latin typeface="Arial"/>
                <a:ea typeface="Arial"/>
                <a:cs typeface="Arial"/>
                <a:sym typeface="Arial"/>
              </a:rPr>
              <a:t>Dale, beneficiary</a:t>
            </a:r>
            <a:endParaRPr b="1" i="1" sz="1800" u="none" cap="none" strike="noStrike">
              <a:solidFill>
                <a:srgbClr val="00B0F0"/>
              </a:solidFill>
              <a:latin typeface="Arial"/>
              <a:ea typeface="Arial"/>
              <a:cs typeface="Arial"/>
              <a:sym typeface="Arial"/>
            </a:endParaRPr>
          </a:p>
        </p:txBody>
      </p:sp>
      <p:sp>
        <p:nvSpPr>
          <p:cNvPr id="113" name="Google Shape;113;g22bbff8d284_0_0"/>
          <p:cNvSpPr txBox="1"/>
          <p:nvPr/>
        </p:nvSpPr>
        <p:spPr>
          <a:xfrm>
            <a:off x="638260" y="2887092"/>
            <a:ext cx="10808400" cy="4596000"/>
          </a:xfrm>
          <a:prstGeom prst="rect">
            <a:avLst/>
          </a:prstGeom>
          <a:noFill/>
          <a:ln>
            <a:noFill/>
          </a:ln>
        </p:spPr>
        <p:txBody>
          <a:bodyPr anchorCtr="0" anchor="t" bIns="45700" lIns="91450" spcFirstLastPara="1" rIns="91450"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Homelessness devastates lives.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It’s systemic, stubborn and cyclical.</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By the end of 2021, 271,000 households in England had experienced the worst forms of homelessness.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It is predicted that around 1.7 million UK households will be impacted by the cost-of-living crisis and be pushed into homelessness.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This will have urgent and compounding effects on an already stretched social and health care system.</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 company name&#10;&#10;Description automatically generated" id="114" name="Google Shape;114;g22bbff8d284_0_0"/>
          <p:cNvPicPr preferRelativeResize="0"/>
          <p:nvPr/>
        </p:nvPicPr>
        <p:blipFill rotWithShape="1">
          <a:blip r:embed="rId4">
            <a:alphaModFix/>
          </a:blip>
          <a:srcRect b="0" l="0" r="0" t="0"/>
          <a:stretch/>
        </p:blipFill>
        <p:spPr>
          <a:xfrm>
            <a:off x="11446649" y="8367486"/>
            <a:ext cx="676492" cy="508681"/>
          </a:xfrm>
          <a:prstGeom prst="rect">
            <a:avLst/>
          </a:prstGeom>
          <a:noFill/>
          <a:ln>
            <a:noFill/>
          </a:ln>
        </p:spPr>
      </p:pic>
      <p:pic>
        <p:nvPicPr>
          <p:cNvPr descr="Logo, company name&#10;&#10;Description automatically generated" id="115" name="Google Shape;115;g22bbff8d284_0_0"/>
          <p:cNvPicPr preferRelativeResize="0"/>
          <p:nvPr/>
        </p:nvPicPr>
        <p:blipFill rotWithShape="1">
          <a:blip r:embed="rId4">
            <a:alphaModFix/>
          </a:blip>
          <a:srcRect b="0" l="0" r="0" t="0"/>
          <a:stretch/>
        </p:blipFill>
        <p:spPr>
          <a:xfrm rot="10800000">
            <a:off x="17103012" y="9245760"/>
            <a:ext cx="693554" cy="5215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23e7621faa8_1_0"/>
          <p:cNvPicPr preferRelativeResize="0"/>
          <p:nvPr/>
        </p:nvPicPr>
        <p:blipFill rotWithShape="1">
          <a:blip r:embed="rId3">
            <a:alphaModFix/>
          </a:blip>
          <a:srcRect b="-1028" l="3533" r="14867" t="1029"/>
          <a:stretch/>
        </p:blipFill>
        <p:spPr>
          <a:xfrm>
            <a:off x="0" y="0"/>
            <a:ext cx="8590226" cy="10411875"/>
          </a:xfrm>
          <a:prstGeom prst="rect">
            <a:avLst/>
          </a:prstGeom>
          <a:noFill/>
          <a:ln>
            <a:noFill/>
          </a:ln>
        </p:spPr>
      </p:pic>
      <p:sp>
        <p:nvSpPr>
          <p:cNvPr id="122" name="Google Shape;122;g23e7621faa8_1_0"/>
          <p:cNvSpPr txBox="1"/>
          <p:nvPr/>
        </p:nvSpPr>
        <p:spPr>
          <a:xfrm>
            <a:off x="9277600" y="2246200"/>
            <a:ext cx="8222700" cy="6728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In 2019, Greater Change was created to plug the gaps in the pathway out of homelessness by </a:t>
            </a:r>
            <a:r>
              <a:rPr b="1" i="0" lang="en-US" sz="2200" u="none" cap="none" strike="noStrike">
                <a:solidFill>
                  <a:schemeClr val="dk1"/>
                </a:solidFill>
                <a:latin typeface="Arial"/>
                <a:ea typeface="Arial"/>
                <a:cs typeface="Arial"/>
                <a:sym typeface="Arial"/>
              </a:rPr>
              <a:t>providing service users with large cash grants and financial planning support</a:t>
            </a:r>
            <a:r>
              <a:rPr b="0" i="0" lang="en-US" sz="2200" u="none" cap="none" strike="noStrike">
                <a:solidFill>
                  <a:schemeClr val="dk1"/>
                </a:solidFill>
                <a:latin typeface="Arial"/>
                <a:ea typeface="Arial"/>
                <a:cs typeface="Arial"/>
                <a:sym typeface="Arial"/>
              </a:rPr>
              <a:t> to overcome financial barriers that stood in their way.</a:t>
            </a:r>
            <a:endParaRPr b="0" i="0" sz="2200" u="none" cap="none" strike="noStrike">
              <a:solidFill>
                <a:srgbClr val="000000"/>
              </a:solidFill>
              <a:latin typeface="Arial"/>
              <a:ea typeface="Arial"/>
              <a:cs typeface="Arial"/>
              <a:sym typeface="Arial"/>
            </a:endParaRPr>
          </a:p>
          <a:p>
            <a:pPr indent="165100" lvl="0" marL="0" marR="0" rtl="0" algn="l">
              <a:lnSpc>
                <a:spcPct val="90000"/>
              </a:lnSpc>
              <a:spcBef>
                <a:spcPts val="600"/>
              </a:spcBef>
              <a:spcAft>
                <a:spcPts val="0"/>
              </a:spcAft>
              <a:buClr>
                <a:srgbClr val="000000"/>
              </a:buClr>
              <a:buSzPts val="26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The initial goal was to help 20 clients and craft the most effective service to tackle homelessness; supported by Aspire Oxford and Oxford University Innovation.</a:t>
            </a:r>
            <a:endParaRPr b="0" i="0" sz="2200" u="none" cap="none" strike="noStrike">
              <a:solidFill>
                <a:srgbClr val="000000"/>
              </a:solidFill>
              <a:latin typeface="Arial"/>
              <a:ea typeface="Arial"/>
              <a:cs typeface="Arial"/>
              <a:sym typeface="Arial"/>
            </a:endParaRPr>
          </a:p>
          <a:p>
            <a:pPr indent="165100" lvl="0" marL="0" marR="0" rtl="0" algn="l">
              <a:lnSpc>
                <a:spcPct val="90000"/>
              </a:lnSpc>
              <a:spcBef>
                <a:spcPts val="600"/>
              </a:spcBef>
              <a:spcAft>
                <a:spcPts val="0"/>
              </a:spcAft>
              <a:buClr>
                <a:srgbClr val="000000"/>
              </a:buClr>
              <a:buSzPts val="26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Since then, we have supported </a:t>
            </a:r>
            <a:r>
              <a:rPr b="1" i="0" lang="en-US" sz="2200" u="none" cap="none" strike="noStrike">
                <a:solidFill>
                  <a:schemeClr val="dk1"/>
                </a:solidFill>
                <a:latin typeface="Arial"/>
                <a:ea typeface="Arial"/>
                <a:cs typeface="Arial"/>
                <a:sym typeface="Arial"/>
              </a:rPr>
              <a:t>over 700 people to take large steps out of homelessness.</a:t>
            </a:r>
            <a:endParaRPr b="1" i="0" sz="2200" u="none" cap="none" strike="noStrike">
              <a:solidFill>
                <a:schemeClr val="dk1"/>
              </a:solidFill>
              <a:latin typeface="Arial"/>
              <a:ea typeface="Arial"/>
              <a:cs typeface="Arial"/>
              <a:sym typeface="Arial"/>
            </a:endParaRPr>
          </a:p>
          <a:p>
            <a:pPr indent="165100" lvl="0" marL="0" marR="0" rtl="0" algn="l">
              <a:lnSpc>
                <a:spcPct val="90000"/>
              </a:lnSpc>
              <a:spcBef>
                <a:spcPts val="600"/>
              </a:spcBef>
              <a:spcAft>
                <a:spcPts val="0"/>
              </a:spcAft>
              <a:buClr>
                <a:srgbClr val="000000"/>
              </a:buClr>
              <a:buSzPts val="26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Greater Change</a:t>
            </a:r>
            <a:r>
              <a:rPr b="0" i="0" lang="en-US" sz="2200" u="none" cap="none" strike="noStrike">
                <a:solidFill>
                  <a:schemeClr val="dk1"/>
                </a:solidFill>
                <a:latin typeface="Arial"/>
                <a:ea typeface="Arial"/>
                <a:cs typeface="Arial"/>
                <a:sym typeface="Arial"/>
              </a:rPr>
              <a:t>’s next immediate goal is to help 1000 more people in the next 2 years and generate the evidence and scale necessary to inform public policy.</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chemeClr val="dk1"/>
              </a:buClr>
              <a:buSzPts val="11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chemeClr val="dk1"/>
              </a:buClr>
              <a:buSzPts val="1100"/>
              <a:buFont typeface="Arial"/>
              <a:buNone/>
            </a:pPr>
            <a:r>
              <a:rPr b="0" i="0" lang="en-US" sz="2200" u="none" cap="none" strike="noStrike">
                <a:solidFill>
                  <a:schemeClr val="dk1"/>
                </a:solidFill>
                <a:latin typeface="Arial"/>
                <a:ea typeface="Arial"/>
                <a:cs typeface="Arial"/>
                <a:sym typeface="Arial"/>
              </a:rPr>
              <a:t>Ultimately, we want to solve the problem of homelessness, not just manage it, and we need your help.</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chemeClr val="dk1"/>
              </a:buClr>
              <a:buSzPts val="11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165100" lvl="0" marL="0" marR="0" rtl="0" algn="l">
              <a:lnSpc>
                <a:spcPct val="90000"/>
              </a:lnSpc>
              <a:spcBef>
                <a:spcPts val="600"/>
              </a:spcBef>
              <a:spcAft>
                <a:spcPts val="600"/>
              </a:spcAft>
              <a:buClr>
                <a:srgbClr val="000000"/>
              </a:buClr>
              <a:buSzPts val="2600"/>
              <a:buFont typeface="Arial"/>
              <a:buNone/>
            </a:pPr>
            <a:r>
              <a:t/>
            </a:r>
            <a:endParaRPr b="0" i="0" sz="2200" u="none" cap="none" strike="noStrike">
              <a:solidFill>
                <a:schemeClr val="dk1"/>
              </a:solidFill>
              <a:latin typeface="Arial"/>
              <a:ea typeface="Arial"/>
              <a:cs typeface="Arial"/>
              <a:sym typeface="Arial"/>
            </a:endParaRPr>
          </a:p>
        </p:txBody>
      </p:sp>
      <p:sp>
        <p:nvSpPr>
          <p:cNvPr id="123" name="Google Shape;123;g23e7621faa8_1_0"/>
          <p:cNvSpPr txBox="1"/>
          <p:nvPr/>
        </p:nvSpPr>
        <p:spPr>
          <a:xfrm>
            <a:off x="8862647" y="139848"/>
            <a:ext cx="15759600" cy="1522200"/>
          </a:xfrm>
          <a:prstGeom prst="rect">
            <a:avLst/>
          </a:prstGeom>
          <a:noFill/>
          <a:ln>
            <a:noFill/>
          </a:ln>
        </p:spPr>
        <p:txBody>
          <a:bodyPr anchorCtr="0" anchor="b" bIns="45700" lIns="91450" spcFirstLastPara="1" rIns="91450" wrap="square" tIns="45700">
            <a:normAutofit/>
          </a:bodyPr>
          <a:lstStyle/>
          <a:p>
            <a:pPr indent="0" lvl="0" marL="0" marR="0" rtl="0" algn="l">
              <a:lnSpc>
                <a:spcPct val="120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p:txBody>
      </p:sp>
      <p:sp>
        <p:nvSpPr>
          <p:cNvPr id="124" name="Google Shape;124;g23e7621faa8_1_0"/>
          <p:cNvSpPr/>
          <p:nvPr/>
        </p:nvSpPr>
        <p:spPr>
          <a:xfrm>
            <a:off x="9326365" y="1497045"/>
            <a:ext cx="2810400" cy="165000"/>
          </a:xfrm>
          <a:prstGeom prst="rect">
            <a:avLst/>
          </a:prstGeom>
          <a:solidFill>
            <a:srgbClr val="1CBFEA"/>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g23e7621faa8_1_0"/>
          <p:cNvSpPr txBox="1"/>
          <p:nvPr/>
        </p:nvSpPr>
        <p:spPr>
          <a:xfrm>
            <a:off x="9277597" y="305098"/>
            <a:ext cx="15759600" cy="1122600"/>
          </a:xfrm>
          <a:prstGeom prst="rect">
            <a:avLst/>
          </a:prstGeom>
          <a:noFill/>
          <a:ln>
            <a:noFill/>
          </a:ln>
        </p:spPr>
        <p:txBody>
          <a:bodyPr anchorCtr="0" anchor="b" bIns="45700" lIns="91450" spcFirstLastPara="1" rIns="91450" wrap="square" tIns="45700">
            <a:normAutofit/>
          </a:bodyPr>
          <a:lstStyle/>
          <a:p>
            <a:pPr indent="0" lvl="0" marL="0" marR="0" rtl="0" algn="l">
              <a:lnSpc>
                <a:spcPct val="120004"/>
              </a:lnSpc>
              <a:spcBef>
                <a:spcPts val="0"/>
              </a:spcBef>
              <a:spcAft>
                <a:spcPts val="0"/>
              </a:spcAft>
              <a:buClr>
                <a:srgbClr val="000000"/>
              </a:buClr>
              <a:buSzPts val="5000"/>
              <a:buFont typeface="Arial"/>
              <a:buNone/>
            </a:pPr>
            <a:r>
              <a:rPr b="0" i="0" lang="en-US" sz="4800" u="none" cap="none" strike="noStrike">
                <a:solidFill>
                  <a:srgbClr val="1BBFEA"/>
                </a:solidFill>
                <a:latin typeface="Open Sans"/>
                <a:ea typeface="Open Sans"/>
                <a:cs typeface="Open Sans"/>
                <a:sym typeface="Open Sans"/>
              </a:rPr>
              <a:t>What we do</a:t>
            </a:r>
            <a:endParaRPr b="0" i="0" sz="1400" u="none" cap="none" strike="noStrike">
              <a:solidFill>
                <a:srgbClr val="000000"/>
              </a:solidFill>
              <a:latin typeface="Arial"/>
              <a:ea typeface="Arial"/>
              <a:cs typeface="Arial"/>
              <a:sym typeface="Arial"/>
            </a:endParaRPr>
          </a:p>
        </p:txBody>
      </p:sp>
      <p:sp>
        <p:nvSpPr>
          <p:cNvPr id="126" name="Google Shape;126;g23e7621faa8_1_0"/>
          <p:cNvSpPr/>
          <p:nvPr/>
        </p:nvSpPr>
        <p:spPr>
          <a:xfrm>
            <a:off x="9326370" y="1662051"/>
            <a:ext cx="7036500" cy="70200"/>
          </a:xfrm>
          <a:prstGeom prst="rect">
            <a:avLst/>
          </a:prstGeom>
          <a:solidFill>
            <a:srgbClr val="D8D8D8"/>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4601f41d2e_0_0"/>
          <p:cNvSpPr/>
          <p:nvPr/>
        </p:nvSpPr>
        <p:spPr>
          <a:xfrm>
            <a:off x="1722770" y="7846988"/>
            <a:ext cx="8122200" cy="1827300"/>
          </a:xfrm>
          <a:prstGeom prst="rect">
            <a:avLst/>
          </a:prstGeom>
          <a:solidFill>
            <a:srgbClr val="00B0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24601f41d2e_0_0"/>
          <p:cNvSpPr/>
          <p:nvPr/>
        </p:nvSpPr>
        <p:spPr>
          <a:xfrm>
            <a:off x="1722770" y="3989563"/>
            <a:ext cx="8122200" cy="1827300"/>
          </a:xfrm>
          <a:prstGeom prst="rect">
            <a:avLst/>
          </a:prstGeom>
          <a:solidFill>
            <a:srgbClr val="00B0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4601f41d2e_0_0"/>
          <p:cNvSpPr txBox="1"/>
          <p:nvPr/>
        </p:nvSpPr>
        <p:spPr>
          <a:xfrm>
            <a:off x="1414272" y="307848"/>
            <a:ext cx="15759600" cy="1122300"/>
          </a:xfrm>
          <a:prstGeom prst="rect">
            <a:avLst/>
          </a:prstGeom>
          <a:noFill/>
          <a:ln>
            <a:noFill/>
          </a:ln>
        </p:spPr>
        <p:txBody>
          <a:bodyPr anchorCtr="0" anchor="b" bIns="45700" lIns="91425" spcFirstLastPara="1" rIns="91425" wrap="square" tIns="45700">
            <a:normAutofit/>
          </a:bodyPr>
          <a:lstStyle/>
          <a:p>
            <a:pPr indent="0" lvl="0" marL="0" marR="0" rtl="0" algn="l">
              <a:lnSpc>
                <a:spcPct val="120004"/>
              </a:lnSpc>
              <a:spcBef>
                <a:spcPts val="0"/>
              </a:spcBef>
              <a:spcAft>
                <a:spcPts val="0"/>
              </a:spcAft>
              <a:buClr>
                <a:srgbClr val="000000"/>
              </a:buClr>
              <a:buSzPts val="4999"/>
              <a:buFont typeface="Arial"/>
              <a:buNone/>
            </a:pPr>
            <a:r>
              <a:rPr b="0" i="0" lang="en-US" sz="4800" u="none" cap="none" strike="noStrike">
                <a:solidFill>
                  <a:srgbClr val="1BBFEA"/>
                </a:solidFill>
                <a:latin typeface="Arial"/>
                <a:ea typeface="Arial"/>
                <a:cs typeface="Arial"/>
                <a:sym typeface="Arial"/>
              </a:rPr>
              <a:t>How we work</a:t>
            </a:r>
            <a:endParaRPr b="0" i="0" sz="1400" u="none" cap="none" strike="noStrike">
              <a:solidFill>
                <a:srgbClr val="000000"/>
              </a:solidFill>
              <a:latin typeface="Arial"/>
              <a:ea typeface="Arial"/>
              <a:cs typeface="Arial"/>
              <a:sym typeface="Arial"/>
            </a:endParaRPr>
          </a:p>
        </p:txBody>
      </p:sp>
      <p:pic>
        <p:nvPicPr>
          <p:cNvPr descr="A picture containing person, person&#10;&#10;Description automatically generated" id="134" name="Google Shape;134;g24601f41d2e_0_0"/>
          <p:cNvPicPr preferRelativeResize="0"/>
          <p:nvPr/>
        </p:nvPicPr>
        <p:blipFill rotWithShape="1">
          <a:blip r:embed="rId3">
            <a:alphaModFix/>
          </a:blip>
          <a:srcRect b="0" l="2733" r="0" t="0"/>
          <a:stretch/>
        </p:blipFill>
        <p:spPr>
          <a:xfrm>
            <a:off x="10417100" y="2010200"/>
            <a:ext cx="3728528" cy="5183824"/>
          </a:xfrm>
          <a:prstGeom prst="rect">
            <a:avLst/>
          </a:prstGeom>
          <a:noFill/>
          <a:ln>
            <a:noFill/>
          </a:ln>
        </p:spPr>
      </p:pic>
      <p:sp>
        <p:nvSpPr>
          <p:cNvPr id="135" name="Google Shape;135;g24601f41d2e_0_0"/>
          <p:cNvSpPr txBox="1"/>
          <p:nvPr/>
        </p:nvSpPr>
        <p:spPr>
          <a:xfrm>
            <a:off x="1463059" y="5543321"/>
            <a:ext cx="35100" cy="69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36" name="Google Shape;136;g24601f41d2e_0_0"/>
          <p:cNvSpPr/>
          <p:nvPr/>
        </p:nvSpPr>
        <p:spPr>
          <a:xfrm>
            <a:off x="1722770" y="2057100"/>
            <a:ext cx="8122200" cy="1827300"/>
          </a:xfrm>
          <a:prstGeom prst="rect">
            <a:avLst/>
          </a:prstGeom>
          <a:solidFill>
            <a:srgbClr val="00B0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24601f41d2e_0_0"/>
          <p:cNvSpPr txBox="1"/>
          <p:nvPr/>
        </p:nvSpPr>
        <p:spPr>
          <a:xfrm>
            <a:off x="2566675" y="2139600"/>
            <a:ext cx="7110300" cy="1662300"/>
          </a:xfrm>
          <a:prstGeom prst="rect">
            <a:avLst/>
          </a:prstGeom>
          <a:noFill/>
          <a:ln>
            <a:noFill/>
          </a:ln>
        </p:spPr>
        <p:txBody>
          <a:bodyPr anchorCtr="0" anchor="ctr" bIns="156625" lIns="149225" spcFirstLastPara="1" rIns="149225" wrap="square" tIns="156625">
            <a:noAutofit/>
          </a:bodyPr>
          <a:lstStyle/>
          <a:p>
            <a:pPr indent="0" lvl="0" marL="0" marR="0" rtl="0" algn="ctr">
              <a:lnSpc>
                <a:spcPct val="90000"/>
              </a:lnSpc>
              <a:spcBef>
                <a:spcPts val="0"/>
              </a:spcBef>
              <a:spcAft>
                <a:spcPts val="0"/>
              </a:spcAft>
              <a:buClr>
                <a:srgbClr val="000000"/>
              </a:buClr>
              <a:buSzPts val="1600"/>
              <a:buFont typeface="Arial"/>
              <a:buNone/>
            </a:pPr>
            <a:r>
              <a:rPr b="0" i="0" lang="en-US" sz="1800" u="none" cap="none" strike="noStrike">
                <a:solidFill>
                  <a:schemeClr val="lt1"/>
                </a:solidFill>
                <a:latin typeface="Arial"/>
                <a:ea typeface="Arial"/>
                <a:cs typeface="Arial"/>
                <a:sym typeface="Arial"/>
              </a:rPr>
              <a:t>Many people experiencing homelessness lack financial support and resources to escape their sit</a:t>
            </a:r>
            <a:r>
              <a:rPr b="0" i="0" lang="en-US" sz="1800" u="none" cap="none" strike="noStrike">
                <a:solidFill>
                  <a:schemeClr val="lt1"/>
                </a:solidFill>
                <a:latin typeface="Arial"/>
                <a:ea typeface="Arial"/>
                <a:cs typeface="Arial"/>
                <a:sym typeface="Arial"/>
                <a:extLst>
                  <a:ext uri="http://customooxmlschemas.google.com/">
                    <go:slidesCustomData xmlns:go="http://customooxmlschemas.google.com/" textRoundtripDataId="1"/>
                  </a:ext>
                </a:extLst>
              </a:rPr>
              <a:t>uation</a:t>
            </a:r>
            <a:r>
              <a:rPr b="0" i="0" lang="en-US" sz="1800" u="none" cap="none" strike="noStrike">
                <a:solidFill>
                  <a:schemeClr val="lt1"/>
                </a:solidFill>
                <a:latin typeface="Arial"/>
                <a:ea typeface="Arial"/>
                <a:cs typeface="Arial"/>
                <a:sym typeface="Arial"/>
              </a:rPr>
              <a:t>.</a:t>
            </a:r>
            <a:endParaRPr b="0" i="0" sz="1800" u="none" cap="none" strike="noStrike">
              <a:solidFill>
                <a:schemeClr val="lt1"/>
              </a:solidFill>
              <a:latin typeface="Arial"/>
              <a:ea typeface="Arial"/>
              <a:cs typeface="Arial"/>
              <a:sym typeface="Arial"/>
            </a:endParaRPr>
          </a:p>
        </p:txBody>
      </p:sp>
      <p:sp>
        <p:nvSpPr>
          <p:cNvPr id="138" name="Google Shape;138;g24601f41d2e_0_0"/>
          <p:cNvSpPr txBox="1"/>
          <p:nvPr/>
        </p:nvSpPr>
        <p:spPr>
          <a:xfrm>
            <a:off x="4825227" y="4925421"/>
            <a:ext cx="35100" cy="69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39" name="Google Shape;139;g24601f41d2e_0_0"/>
          <p:cNvSpPr txBox="1"/>
          <p:nvPr/>
        </p:nvSpPr>
        <p:spPr>
          <a:xfrm>
            <a:off x="5336033" y="6681202"/>
            <a:ext cx="378600" cy="69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40" name="Google Shape;140;g24601f41d2e_0_0"/>
          <p:cNvSpPr txBox="1"/>
          <p:nvPr/>
        </p:nvSpPr>
        <p:spPr>
          <a:xfrm>
            <a:off x="2566675" y="4015225"/>
            <a:ext cx="6996600" cy="1827300"/>
          </a:xfrm>
          <a:prstGeom prst="rect">
            <a:avLst/>
          </a:prstGeom>
          <a:noFill/>
          <a:ln>
            <a:noFill/>
          </a:ln>
        </p:spPr>
        <p:txBody>
          <a:bodyPr anchorCtr="0" anchor="ctr" bIns="156625" lIns="149225" spcFirstLastPara="1" rIns="149225" wrap="square" tIns="156625">
            <a:noAutofit/>
          </a:bodyPr>
          <a:lstStyle/>
          <a:p>
            <a:pPr indent="0" lvl="0" marL="0" marR="0" rtl="0" algn="ctr">
              <a:lnSpc>
                <a:spcPct val="90000"/>
              </a:lnSpc>
              <a:spcBef>
                <a:spcPts val="0"/>
              </a:spcBef>
              <a:spcAft>
                <a:spcPts val="0"/>
              </a:spcAft>
              <a:buClr>
                <a:srgbClr val="000000"/>
              </a:buClr>
              <a:buSzPts val="1600"/>
              <a:buFont typeface="Arial"/>
              <a:buNone/>
            </a:pPr>
            <a:r>
              <a:rPr b="0" i="0" lang="en-US" sz="1800" u="none" cap="none" strike="noStrike">
                <a:solidFill>
                  <a:schemeClr val="lt1"/>
                </a:solidFill>
                <a:latin typeface="Arial"/>
                <a:ea typeface="Arial"/>
                <a:cs typeface="Arial"/>
                <a:sym typeface="Arial"/>
              </a:rPr>
              <a:t>We work closely with local partner charities who refer people facing these dead-ends in the statutory pathway to us.</a:t>
            </a:r>
            <a:endParaRPr b="0" i="0" sz="1800" u="none" cap="none" strike="noStrike">
              <a:solidFill>
                <a:schemeClr val="lt1"/>
              </a:solidFill>
              <a:latin typeface="Arial"/>
              <a:ea typeface="Arial"/>
              <a:cs typeface="Arial"/>
              <a:sym typeface="Arial"/>
            </a:endParaRPr>
          </a:p>
        </p:txBody>
      </p:sp>
      <p:sp>
        <p:nvSpPr>
          <p:cNvPr id="141" name="Google Shape;141;g24601f41d2e_0_0"/>
          <p:cNvSpPr txBox="1"/>
          <p:nvPr/>
        </p:nvSpPr>
        <p:spPr>
          <a:xfrm>
            <a:off x="10417100" y="7194025"/>
            <a:ext cx="71103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50"/>
              <a:buFont typeface="Arial"/>
              <a:buNone/>
            </a:pPr>
            <a:r>
              <a:rPr b="0" i="0" lang="en-US" sz="1800" u="none" cap="none" strike="noStrike">
                <a:solidFill>
                  <a:srgbClr val="1D1C1D"/>
                </a:solidFill>
                <a:highlight>
                  <a:schemeClr val="lt1"/>
                </a:highlight>
                <a:latin typeface="Arial"/>
                <a:ea typeface="Arial"/>
                <a:cs typeface="Arial"/>
                <a:sym typeface="Arial"/>
              </a:rPr>
              <a:t>We supported Jane with a £1000 budget for vital furnishing and flooring when she was finally assigned a house on the housing register. This meant she could wash her own clothes, cook for herself and keep her home warm.</a:t>
            </a:r>
            <a:endParaRPr b="0" i="0" sz="1800" u="none" cap="none" strike="noStrike">
              <a:solidFill>
                <a:srgbClr val="1D1C1D"/>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150"/>
              <a:buFont typeface="Arial"/>
              <a:buNone/>
            </a:pPr>
            <a:r>
              <a:t/>
            </a:r>
            <a:endParaRPr b="0" i="0" sz="1800" u="none" cap="none" strike="noStrike">
              <a:solidFill>
                <a:srgbClr val="1D1C1D"/>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150"/>
              <a:buFont typeface="Arial"/>
              <a:buNone/>
            </a:pPr>
            <a:r>
              <a:rPr b="0" i="0" lang="en-US" sz="1800" u="none" cap="none" strike="noStrike">
                <a:solidFill>
                  <a:srgbClr val="1D1C1D"/>
                </a:solidFill>
                <a:highlight>
                  <a:schemeClr val="lt1"/>
                </a:highlight>
                <a:latin typeface="Arial"/>
                <a:ea typeface="Arial"/>
                <a:cs typeface="Arial"/>
                <a:sym typeface="Arial"/>
              </a:rPr>
              <a:t>Jane works now as a peer mentor and adopted a dog 7 months ago. She often goes on long walks with her in scenic spots around Blackbird.</a:t>
            </a:r>
            <a:endParaRPr b="0" i="0" sz="1800" u="none" cap="none" strike="noStrike">
              <a:solidFill>
                <a:srgbClr val="1D1C1D"/>
              </a:solidFill>
              <a:highlight>
                <a:schemeClr val="lt1"/>
              </a:highlight>
              <a:latin typeface="Arial"/>
              <a:ea typeface="Arial"/>
              <a:cs typeface="Arial"/>
              <a:sym typeface="Arial"/>
            </a:endParaRPr>
          </a:p>
        </p:txBody>
      </p:sp>
      <p:pic>
        <p:nvPicPr>
          <p:cNvPr id="142" name="Google Shape;142;g24601f41d2e_0_0"/>
          <p:cNvPicPr preferRelativeResize="0"/>
          <p:nvPr/>
        </p:nvPicPr>
        <p:blipFill rotWithShape="1">
          <a:blip r:embed="rId4">
            <a:alphaModFix/>
          </a:blip>
          <a:srcRect b="0" l="16767" r="17347" t="13081"/>
          <a:stretch/>
        </p:blipFill>
        <p:spPr>
          <a:xfrm>
            <a:off x="14239825" y="2010200"/>
            <a:ext cx="3287474" cy="5183826"/>
          </a:xfrm>
          <a:prstGeom prst="rect">
            <a:avLst/>
          </a:prstGeom>
          <a:noFill/>
          <a:ln>
            <a:noFill/>
          </a:ln>
        </p:spPr>
      </p:pic>
      <p:sp>
        <p:nvSpPr>
          <p:cNvPr id="143" name="Google Shape;143;g24601f41d2e_0_0"/>
          <p:cNvSpPr/>
          <p:nvPr/>
        </p:nvSpPr>
        <p:spPr>
          <a:xfrm>
            <a:off x="1722770" y="5918713"/>
            <a:ext cx="8122200" cy="1827300"/>
          </a:xfrm>
          <a:prstGeom prst="rect">
            <a:avLst/>
          </a:prstGeom>
          <a:solidFill>
            <a:srgbClr val="00B0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24601f41d2e_0_0"/>
          <p:cNvSpPr txBox="1"/>
          <p:nvPr/>
        </p:nvSpPr>
        <p:spPr>
          <a:xfrm>
            <a:off x="2566675" y="6370250"/>
            <a:ext cx="7090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We provide personalised grants and financial planning support to unlock key step changes and help people break out of the cycle of homelessness.</a:t>
            </a:r>
            <a:endParaRPr b="0" i="0" sz="1800" u="none" cap="none" strike="noStrike">
              <a:solidFill>
                <a:schemeClr val="lt1"/>
              </a:solidFill>
              <a:latin typeface="Arial"/>
              <a:ea typeface="Arial"/>
              <a:cs typeface="Arial"/>
              <a:sym typeface="Arial"/>
            </a:endParaRPr>
          </a:p>
        </p:txBody>
      </p:sp>
      <p:sp>
        <p:nvSpPr>
          <p:cNvPr id="145" name="Google Shape;145;g24601f41d2e_0_0"/>
          <p:cNvSpPr txBox="1"/>
          <p:nvPr/>
        </p:nvSpPr>
        <p:spPr>
          <a:xfrm>
            <a:off x="2566675" y="8050200"/>
            <a:ext cx="70806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With this catalytic support, people are able to finally move on with their lives and take steps towards the ambitions and goals.</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Social care capacity is also freed up to allow others to get the support they need.</a:t>
            </a:r>
            <a:endParaRPr b="0" i="0" sz="1800" u="none" cap="none" strike="noStrike">
              <a:solidFill>
                <a:schemeClr val="lt1"/>
              </a:solidFill>
              <a:latin typeface="Arial"/>
              <a:ea typeface="Arial"/>
              <a:cs typeface="Arial"/>
              <a:sym typeface="Arial"/>
            </a:endParaRPr>
          </a:p>
        </p:txBody>
      </p:sp>
      <p:sp>
        <p:nvSpPr>
          <p:cNvPr id="146" name="Google Shape;146;g24601f41d2e_0_0"/>
          <p:cNvSpPr/>
          <p:nvPr/>
        </p:nvSpPr>
        <p:spPr>
          <a:xfrm>
            <a:off x="1463040" y="1641348"/>
            <a:ext cx="15398400" cy="54000"/>
          </a:xfrm>
          <a:prstGeom prst="rect">
            <a:avLst/>
          </a:prstGeom>
          <a:solidFill>
            <a:srgbClr val="D8D8D8"/>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7" name="Google Shape;147;g24601f41d2e_0_0"/>
          <p:cNvSpPr/>
          <p:nvPr/>
        </p:nvSpPr>
        <p:spPr>
          <a:xfrm>
            <a:off x="1463040" y="1499795"/>
            <a:ext cx="2810400" cy="165000"/>
          </a:xfrm>
          <a:prstGeom prst="rect">
            <a:avLst/>
          </a:prstGeom>
          <a:solidFill>
            <a:srgbClr val="1CBFEA"/>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8" name="Google Shape;148;g24601f41d2e_0_0"/>
          <p:cNvSpPr txBox="1"/>
          <p:nvPr/>
        </p:nvSpPr>
        <p:spPr>
          <a:xfrm>
            <a:off x="1811000" y="2139600"/>
            <a:ext cx="681000" cy="1662300"/>
          </a:xfrm>
          <a:prstGeom prst="rect">
            <a:avLst/>
          </a:prstGeom>
          <a:noFill/>
          <a:ln>
            <a:noFill/>
          </a:ln>
        </p:spPr>
        <p:txBody>
          <a:bodyPr anchorCtr="0" anchor="ctr" bIns="156625" lIns="149225" spcFirstLastPara="1" rIns="149225" wrap="square" tIns="156625">
            <a:noAutofit/>
          </a:bodyPr>
          <a:lstStyle/>
          <a:p>
            <a:pPr indent="0" lvl="0" marL="0" marR="0" rtl="0" algn="ctr">
              <a:lnSpc>
                <a:spcPct val="90000"/>
              </a:lnSpc>
              <a:spcBef>
                <a:spcPts val="0"/>
              </a:spcBef>
              <a:spcAft>
                <a:spcPts val="0"/>
              </a:spcAft>
              <a:buClr>
                <a:srgbClr val="000000"/>
              </a:buClr>
              <a:buSzPts val="1600"/>
              <a:buFont typeface="Arial"/>
              <a:buNone/>
            </a:pPr>
            <a:r>
              <a:rPr b="0" i="0" lang="en-US" sz="6000" u="none" cap="none" strike="noStrike">
                <a:solidFill>
                  <a:schemeClr val="lt1"/>
                </a:solidFill>
                <a:latin typeface="Arial"/>
                <a:ea typeface="Arial"/>
                <a:cs typeface="Arial"/>
                <a:sym typeface="Arial"/>
              </a:rPr>
              <a:t>1</a:t>
            </a:r>
            <a:endParaRPr b="0" i="0" sz="6000" u="none" cap="none" strike="noStrike">
              <a:solidFill>
                <a:schemeClr val="lt1"/>
              </a:solidFill>
              <a:latin typeface="Arial"/>
              <a:ea typeface="Arial"/>
              <a:cs typeface="Arial"/>
              <a:sym typeface="Arial"/>
            </a:endParaRPr>
          </a:p>
        </p:txBody>
      </p:sp>
      <p:sp>
        <p:nvSpPr>
          <p:cNvPr id="149" name="Google Shape;149;g24601f41d2e_0_0"/>
          <p:cNvSpPr txBox="1"/>
          <p:nvPr/>
        </p:nvSpPr>
        <p:spPr>
          <a:xfrm>
            <a:off x="1811000" y="4070400"/>
            <a:ext cx="681000" cy="1662300"/>
          </a:xfrm>
          <a:prstGeom prst="rect">
            <a:avLst/>
          </a:prstGeom>
          <a:noFill/>
          <a:ln>
            <a:noFill/>
          </a:ln>
        </p:spPr>
        <p:txBody>
          <a:bodyPr anchorCtr="0" anchor="ctr" bIns="156625" lIns="149225" spcFirstLastPara="1" rIns="149225" wrap="square" tIns="156625">
            <a:noAutofit/>
          </a:bodyPr>
          <a:lstStyle/>
          <a:p>
            <a:pPr indent="0" lvl="0" marL="0" marR="0" rtl="0" algn="ctr">
              <a:lnSpc>
                <a:spcPct val="90000"/>
              </a:lnSpc>
              <a:spcBef>
                <a:spcPts val="0"/>
              </a:spcBef>
              <a:spcAft>
                <a:spcPts val="0"/>
              </a:spcAft>
              <a:buClr>
                <a:srgbClr val="000000"/>
              </a:buClr>
              <a:buSzPts val="1600"/>
              <a:buFont typeface="Arial"/>
              <a:buNone/>
            </a:pPr>
            <a:r>
              <a:rPr b="0" i="0" lang="en-US" sz="6000" u="none" cap="none" strike="noStrike">
                <a:solidFill>
                  <a:schemeClr val="lt1"/>
                </a:solidFill>
                <a:latin typeface="Arial"/>
                <a:ea typeface="Arial"/>
                <a:cs typeface="Arial"/>
                <a:sym typeface="Arial"/>
              </a:rPr>
              <a:t>2</a:t>
            </a:r>
            <a:endParaRPr b="0" i="0" sz="6000" u="none" cap="none" strike="noStrike">
              <a:solidFill>
                <a:schemeClr val="lt1"/>
              </a:solidFill>
              <a:latin typeface="Arial"/>
              <a:ea typeface="Arial"/>
              <a:cs typeface="Arial"/>
              <a:sym typeface="Arial"/>
            </a:endParaRPr>
          </a:p>
        </p:txBody>
      </p:sp>
      <p:sp>
        <p:nvSpPr>
          <p:cNvPr id="150" name="Google Shape;150;g24601f41d2e_0_0"/>
          <p:cNvSpPr txBox="1"/>
          <p:nvPr/>
        </p:nvSpPr>
        <p:spPr>
          <a:xfrm>
            <a:off x="1811000" y="6000788"/>
            <a:ext cx="681000" cy="1662300"/>
          </a:xfrm>
          <a:prstGeom prst="rect">
            <a:avLst/>
          </a:prstGeom>
          <a:noFill/>
          <a:ln>
            <a:noFill/>
          </a:ln>
        </p:spPr>
        <p:txBody>
          <a:bodyPr anchorCtr="0" anchor="ctr" bIns="156625" lIns="149225" spcFirstLastPara="1" rIns="149225" wrap="square" tIns="156625">
            <a:noAutofit/>
          </a:bodyPr>
          <a:lstStyle/>
          <a:p>
            <a:pPr indent="0" lvl="0" marL="0" marR="0" rtl="0" algn="ctr">
              <a:lnSpc>
                <a:spcPct val="90000"/>
              </a:lnSpc>
              <a:spcBef>
                <a:spcPts val="0"/>
              </a:spcBef>
              <a:spcAft>
                <a:spcPts val="0"/>
              </a:spcAft>
              <a:buClr>
                <a:srgbClr val="000000"/>
              </a:buClr>
              <a:buSzPts val="1600"/>
              <a:buFont typeface="Arial"/>
              <a:buNone/>
            </a:pPr>
            <a:r>
              <a:rPr b="0" i="0" lang="en-US" sz="6000" u="none" cap="none" strike="noStrike">
                <a:solidFill>
                  <a:schemeClr val="lt1"/>
                </a:solidFill>
                <a:latin typeface="Arial"/>
                <a:ea typeface="Arial"/>
                <a:cs typeface="Arial"/>
                <a:sym typeface="Arial"/>
              </a:rPr>
              <a:t>3</a:t>
            </a:r>
            <a:endParaRPr b="0" i="0" sz="6000" u="none" cap="none" strike="noStrike">
              <a:solidFill>
                <a:schemeClr val="lt1"/>
              </a:solidFill>
              <a:latin typeface="Arial"/>
              <a:ea typeface="Arial"/>
              <a:cs typeface="Arial"/>
              <a:sym typeface="Arial"/>
            </a:endParaRPr>
          </a:p>
        </p:txBody>
      </p:sp>
      <p:sp>
        <p:nvSpPr>
          <p:cNvPr id="151" name="Google Shape;151;g24601f41d2e_0_0"/>
          <p:cNvSpPr txBox="1"/>
          <p:nvPr/>
        </p:nvSpPr>
        <p:spPr>
          <a:xfrm>
            <a:off x="1811000" y="7932038"/>
            <a:ext cx="681000" cy="1662300"/>
          </a:xfrm>
          <a:prstGeom prst="rect">
            <a:avLst/>
          </a:prstGeom>
          <a:noFill/>
          <a:ln>
            <a:noFill/>
          </a:ln>
        </p:spPr>
        <p:txBody>
          <a:bodyPr anchorCtr="0" anchor="ctr" bIns="156625" lIns="149225" spcFirstLastPara="1" rIns="149225" wrap="square" tIns="156625">
            <a:noAutofit/>
          </a:bodyPr>
          <a:lstStyle/>
          <a:p>
            <a:pPr indent="0" lvl="0" marL="0" marR="0" rtl="0" algn="ctr">
              <a:lnSpc>
                <a:spcPct val="90000"/>
              </a:lnSpc>
              <a:spcBef>
                <a:spcPts val="0"/>
              </a:spcBef>
              <a:spcAft>
                <a:spcPts val="0"/>
              </a:spcAft>
              <a:buClr>
                <a:srgbClr val="000000"/>
              </a:buClr>
              <a:buSzPts val="1600"/>
              <a:buFont typeface="Arial"/>
              <a:buNone/>
            </a:pPr>
            <a:r>
              <a:rPr b="0" i="0" lang="en-US" sz="6000" u="none" cap="none" strike="noStrike">
                <a:solidFill>
                  <a:schemeClr val="lt1"/>
                </a:solidFill>
                <a:latin typeface="Arial"/>
                <a:ea typeface="Arial"/>
                <a:cs typeface="Arial"/>
                <a:sym typeface="Arial"/>
              </a:rPr>
              <a:t>4</a:t>
            </a:r>
            <a:endParaRPr b="0" i="0" sz="60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9035f19020_1_0"/>
          <p:cNvSpPr txBox="1"/>
          <p:nvPr/>
        </p:nvSpPr>
        <p:spPr>
          <a:xfrm>
            <a:off x="9214550" y="2085350"/>
            <a:ext cx="8478000" cy="7252500"/>
          </a:xfrm>
          <a:prstGeom prst="rect">
            <a:avLst/>
          </a:prstGeom>
          <a:noFill/>
          <a:ln>
            <a:noFill/>
          </a:ln>
        </p:spPr>
        <p:txBody>
          <a:bodyPr anchorCtr="0" anchor="t" bIns="0" lIns="0" spcFirstLastPara="1" rIns="0" wrap="square" tIns="0">
            <a:spAutoFit/>
          </a:bodyPr>
          <a:lstStyle/>
          <a:p>
            <a:pPr indent="0" lvl="0" marL="0" marR="0" rtl="0" algn="l">
              <a:lnSpc>
                <a:spcPct val="118730"/>
              </a:lnSpc>
              <a:spcBef>
                <a:spcPts val="0"/>
              </a:spcBef>
              <a:spcAft>
                <a:spcPts val="0"/>
              </a:spcAft>
              <a:buClr>
                <a:srgbClr val="000000"/>
              </a:buClr>
              <a:buSzPts val="2600"/>
              <a:buFont typeface="Arial"/>
              <a:buNone/>
            </a:pPr>
            <a:r>
              <a:rPr b="0" i="0" lang="en-US" sz="2000" u="none" cap="none" strike="noStrike">
                <a:solidFill>
                  <a:srgbClr val="002147"/>
                </a:solidFill>
                <a:latin typeface="Arial"/>
                <a:ea typeface="Arial"/>
                <a:cs typeface="Arial"/>
                <a:sym typeface="Arial"/>
              </a:rPr>
              <a:t>At Greater Change, we have always believed that we can help people achieve an effective and efficient move out of homelessness, by giving them the dignity of choice and the catalytic resources they need to take concrete action.</a:t>
            </a:r>
            <a:endParaRPr b="0" i="0" sz="2000" u="none" cap="none" strike="noStrike">
              <a:solidFill>
                <a:srgbClr val="002147"/>
              </a:solidFill>
              <a:latin typeface="Arial"/>
              <a:ea typeface="Arial"/>
              <a:cs typeface="Arial"/>
              <a:sym typeface="Arial"/>
            </a:endParaRPr>
          </a:p>
          <a:p>
            <a:pPr indent="0" lvl="0" marL="0" marR="0" rtl="0" algn="l">
              <a:lnSpc>
                <a:spcPct val="118730"/>
              </a:lnSpc>
              <a:spcBef>
                <a:spcPts val="0"/>
              </a:spcBef>
              <a:spcAft>
                <a:spcPts val="0"/>
              </a:spcAft>
              <a:buClr>
                <a:srgbClr val="000000"/>
              </a:buClr>
              <a:buSzPts val="2600"/>
              <a:buFont typeface="Arial"/>
              <a:buNone/>
            </a:pPr>
            <a:r>
              <a:t/>
            </a:r>
            <a:endParaRPr b="0" i="0" sz="2000" u="none" cap="none" strike="noStrike">
              <a:solidFill>
                <a:srgbClr val="002147"/>
              </a:solidFill>
              <a:latin typeface="Arial"/>
              <a:ea typeface="Arial"/>
              <a:cs typeface="Arial"/>
              <a:sym typeface="Arial"/>
            </a:endParaRPr>
          </a:p>
          <a:p>
            <a:pPr indent="0" lvl="0" marL="0" marR="0" rtl="0" algn="l">
              <a:lnSpc>
                <a:spcPct val="118730"/>
              </a:lnSpc>
              <a:spcBef>
                <a:spcPts val="0"/>
              </a:spcBef>
              <a:spcAft>
                <a:spcPts val="0"/>
              </a:spcAft>
              <a:buClr>
                <a:srgbClr val="000000"/>
              </a:buClr>
              <a:buSzPts val="2600"/>
              <a:buFont typeface="Arial"/>
              <a:buNone/>
            </a:pPr>
            <a:r>
              <a:rPr b="1" i="0" lang="en-US" sz="2000" u="none" cap="none" strike="noStrike">
                <a:solidFill>
                  <a:srgbClr val="002147"/>
                </a:solidFill>
                <a:latin typeface="Arial"/>
                <a:ea typeface="Arial"/>
                <a:cs typeface="Arial"/>
                <a:sym typeface="Arial"/>
              </a:rPr>
              <a:t>Over the course of the last 4 years, we have proven this to be true.</a:t>
            </a:r>
            <a:endParaRPr b="1" i="0" sz="2000" u="none" cap="none" strike="noStrike">
              <a:solidFill>
                <a:srgbClr val="002147"/>
              </a:solidFill>
              <a:latin typeface="Arial"/>
              <a:ea typeface="Arial"/>
              <a:cs typeface="Arial"/>
              <a:sym typeface="Arial"/>
            </a:endParaRPr>
          </a:p>
          <a:p>
            <a:pPr indent="0" lvl="0" marL="0" marR="0" rtl="0" algn="l">
              <a:lnSpc>
                <a:spcPct val="118730"/>
              </a:lnSpc>
              <a:spcBef>
                <a:spcPts val="0"/>
              </a:spcBef>
              <a:spcAft>
                <a:spcPts val="0"/>
              </a:spcAft>
              <a:buClr>
                <a:srgbClr val="000000"/>
              </a:buClr>
              <a:buSzPts val="2600"/>
              <a:buFont typeface="Arial"/>
              <a:buNone/>
            </a:pPr>
            <a:r>
              <a:t/>
            </a:r>
            <a:endParaRPr b="0" i="0" sz="2000" u="none" cap="none" strike="noStrike">
              <a:solidFill>
                <a:srgbClr val="002147"/>
              </a:solidFill>
              <a:latin typeface="Arial"/>
              <a:ea typeface="Arial"/>
              <a:cs typeface="Arial"/>
              <a:sym typeface="Arial"/>
            </a:endParaRPr>
          </a:p>
          <a:p>
            <a:pPr indent="0" lvl="0" marL="0" marR="0" rtl="0" algn="l">
              <a:lnSpc>
                <a:spcPct val="118730"/>
              </a:lnSpc>
              <a:spcBef>
                <a:spcPts val="0"/>
              </a:spcBef>
              <a:spcAft>
                <a:spcPts val="0"/>
              </a:spcAft>
              <a:buClr>
                <a:srgbClr val="000000"/>
              </a:buClr>
              <a:buSzPts val="2600"/>
              <a:buFont typeface="Arial"/>
              <a:buNone/>
            </a:pPr>
            <a:r>
              <a:rPr b="0" i="0" lang="en-US" sz="2000" u="none" cap="none" strike="noStrike">
                <a:solidFill>
                  <a:srgbClr val="002147"/>
                </a:solidFill>
                <a:latin typeface="Arial"/>
                <a:ea typeface="Arial"/>
                <a:cs typeface="Arial"/>
                <a:sym typeface="Arial"/>
              </a:rPr>
              <a:t>We have released </a:t>
            </a:r>
            <a:r>
              <a:rPr b="1" i="0" lang="en-US" sz="2000" u="none" cap="none" strike="noStrike">
                <a:solidFill>
                  <a:srgbClr val="002147"/>
                </a:solidFill>
                <a:latin typeface="Arial"/>
                <a:ea typeface="Arial"/>
                <a:cs typeface="Arial"/>
                <a:sym typeface="Arial"/>
              </a:rPr>
              <a:t>£530,675.83 in personal budgets to support 762 people</a:t>
            </a:r>
            <a:r>
              <a:rPr b="0" i="0" lang="en-US" sz="2000" u="none" cap="none" strike="noStrike">
                <a:solidFill>
                  <a:srgbClr val="002147"/>
                </a:solidFill>
                <a:latin typeface="Arial"/>
                <a:ea typeface="Arial"/>
                <a:cs typeface="Arial"/>
                <a:sym typeface="Arial"/>
              </a:rPr>
              <a:t> to take steps out of homelessness and with this initial fund, we have been able to unlock</a:t>
            </a:r>
            <a:r>
              <a:rPr b="1" i="0" lang="en-US" sz="2000" u="none" cap="none" strike="noStrike">
                <a:solidFill>
                  <a:srgbClr val="002147"/>
                </a:solidFill>
                <a:latin typeface="Arial"/>
                <a:ea typeface="Arial"/>
                <a:cs typeface="Arial"/>
                <a:sym typeface="Arial"/>
              </a:rPr>
              <a:t> over £27.2 million in cost savings to the public purse.</a:t>
            </a:r>
            <a:endParaRPr b="0" i="0" sz="2000" u="none" cap="none" strike="noStrike">
              <a:solidFill>
                <a:srgbClr val="002147"/>
              </a:solidFill>
              <a:latin typeface="Arial"/>
              <a:ea typeface="Arial"/>
              <a:cs typeface="Arial"/>
              <a:sym typeface="Arial"/>
            </a:endParaRPr>
          </a:p>
          <a:p>
            <a:pPr indent="0" lvl="0" marL="0" marR="0" rtl="0" algn="l">
              <a:lnSpc>
                <a:spcPct val="118730"/>
              </a:lnSpc>
              <a:spcBef>
                <a:spcPts val="0"/>
              </a:spcBef>
              <a:spcAft>
                <a:spcPts val="0"/>
              </a:spcAft>
              <a:buClr>
                <a:srgbClr val="000000"/>
              </a:buClr>
              <a:buSzPts val="2600"/>
              <a:buFont typeface="Arial"/>
              <a:buNone/>
            </a:pPr>
            <a:r>
              <a:t/>
            </a:r>
            <a:endParaRPr b="0" i="0" sz="2000" u="none" cap="none" strike="noStrike">
              <a:solidFill>
                <a:srgbClr val="002147"/>
              </a:solidFill>
              <a:latin typeface="Arial"/>
              <a:ea typeface="Arial"/>
              <a:cs typeface="Arial"/>
              <a:sym typeface="Arial"/>
            </a:endParaRPr>
          </a:p>
          <a:p>
            <a:pPr indent="0" lvl="0" marL="0" marR="0" rtl="0" algn="l">
              <a:lnSpc>
                <a:spcPct val="118730"/>
              </a:lnSpc>
              <a:spcBef>
                <a:spcPts val="0"/>
              </a:spcBef>
              <a:spcAft>
                <a:spcPts val="0"/>
              </a:spcAft>
              <a:buClr>
                <a:srgbClr val="000000"/>
              </a:buClr>
              <a:buSzPts val="2600"/>
              <a:buFont typeface="Arial"/>
              <a:buNone/>
            </a:pPr>
            <a:r>
              <a:rPr b="0" i="0" lang="en-US" sz="2000" u="none" cap="none" strike="noStrike">
                <a:solidFill>
                  <a:srgbClr val="002147"/>
                </a:solidFill>
                <a:latin typeface="Arial"/>
                <a:ea typeface="Arial"/>
                <a:cs typeface="Arial"/>
                <a:sym typeface="Arial"/>
              </a:rPr>
              <a:t>All of this was achieved with a small core team of 4 full-time staff along with some very dedicated volunteers and freelancers.</a:t>
            </a:r>
            <a:endParaRPr b="0" i="0" sz="2000" u="none" cap="none" strike="noStrike">
              <a:solidFill>
                <a:srgbClr val="002147"/>
              </a:solidFill>
              <a:latin typeface="Arial"/>
              <a:ea typeface="Arial"/>
              <a:cs typeface="Arial"/>
              <a:sym typeface="Arial"/>
            </a:endParaRPr>
          </a:p>
          <a:p>
            <a:pPr indent="0" lvl="0" marL="0" marR="0" rtl="0" algn="l">
              <a:lnSpc>
                <a:spcPct val="118730"/>
              </a:lnSpc>
              <a:spcBef>
                <a:spcPts val="0"/>
              </a:spcBef>
              <a:spcAft>
                <a:spcPts val="0"/>
              </a:spcAft>
              <a:buClr>
                <a:srgbClr val="000000"/>
              </a:buClr>
              <a:buSzPts val="2600"/>
              <a:buFont typeface="Arial"/>
              <a:buNone/>
            </a:pPr>
            <a:r>
              <a:t/>
            </a:r>
            <a:endParaRPr b="0" i="0" sz="2000" u="none" cap="none" strike="noStrike">
              <a:solidFill>
                <a:srgbClr val="002147"/>
              </a:solidFill>
              <a:latin typeface="Arial"/>
              <a:ea typeface="Arial"/>
              <a:cs typeface="Arial"/>
              <a:sym typeface="Arial"/>
            </a:endParaRPr>
          </a:p>
          <a:p>
            <a:pPr indent="0" lvl="0" marL="0" marR="0" rtl="0" algn="l">
              <a:lnSpc>
                <a:spcPct val="118730"/>
              </a:lnSpc>
              <a:spcBef>
                <a:spcPts val="0"/>
              </a:spcBef>
              <a:spcAft>
                <a:spcPts val="0"/>
              </a:spcAft>
              <a:buClr>
                <a:schemeClr val="dk1"/>
              </a:buClr>
              <a:buSzPts val="2600"/>
              <a:buFont typeface="Arial"/>
              <a:buNone/>
            </a:pPr>
            <a:r>
              <a:rPr b="0" i="0" lang="en-US" sz="2000" u="none" cap="none" strike="noStrike">
                <a:solidFill>
                  <a:srgbClr val="002147"/>
                </a:solidFill>
                <a:latin typeface="Arial"/>
                <a:ea typeface="Arial"/>
                <a:cs typeface="Arial"/>
                <a:sym typeface="Arial"/>
                <a:extLst>
                  <a:ext uri="http://customooxmlschemas.google.com/">
                    <go:slidesCustomData xmlns:go="http://customooxmlschemas.google.com/" textRoundtripDataId="2"/>
                  </a:ext>
                </a:extLst>
              </a:rPr>
              <a:t>We</a:t>
            </a:r>
            <a:r>
              <a:rPr b="0" i="0" lang="en-US" sz="2000" u="none" cap="none" strike="noStrike">
                <a:solidFill>
                  <a:srgbClr val="002147"/>
                </a:solidFill>
                <a:latin typeface="Arial"/>
                <a:ea typeface="Arial"/>
                <a:cs typeface="Arial"/>
                <a:sym typeface="Arial"/>
                <a:extLst>
                  <a:ext uri="http://customooxmlschemas.google.com/">
                    <go:slidesCustomData xmlns:go="http://customooxmlschemas.google.com/" textRoundtripDataId="3"/>
                  </a:ext>
                </a:extLst>
              </a:rPr>
              <a:t> wanted to make data on our outcomes easily comparable and encourage society to hold us to account on what works, rather than what makes us feel </a:t>
            </a:r>
            <a:r>
              <a:rPr b="0" i="0" lang="en-US" sz="2000" u="none" cap="none" strike="noStrike">
                <a:solidFill>
                  <a:srgbClr val="002147"/>
                </a:solidFill>
                <a:latin typeface="Arial"/>
                <a:ea typeface="Arial"/>
                <a:cs typeface="Arial"/>
                <a:sym typeface="Arial"/>
              </a:rPr>
              <a:t>busy or good and so, release details of how we conduct our research and analysis each year in comprehensive reports at: </a:t>
            </a:r>
            <a:r>
              <a:rPr b="0" i="0" lang="en-US" sz="2000" u="sng" cap="none" strike="noStrike">
                <a:solidFill>
                  <a:schemeClr val="hlink"/>
                </a:solidFill>
                <a:latin typeface="Arial"/>
                <a:ea typeface="Arial"/>
                <a:cs typeface="Arial"/>
                <a:sym typeface="Arial"/>
                <a:hlinkClick r:id="rId3"/>
              </a:rPr>
              <a:t>https://www.greaterchange.co.uk/our-impact</a:t>
            </a:r>
            <a:endParaRPr b="1" i="0" sz="2000" u="none" cap="none" strike="noStrike">
              <a:solidFill>
                <a:srgbClr val="002147"/>
              </a:solidFill>
              <a:latin typeface="Arial"/>
              <a:ea typeface="Arial"/>
              <a:cs typeface="Arial"/>
              <a:sym typeface="Arial"/>
            </a:endParaRPr>
          </a:p>
        </p:txBody>
      </p:sp>
      <p:sp>
        <p:nvSpPr>
          <p:cNvPr id="161" name="Google Shape;161;g29035f19020_1_0"/>
          <p:cNvSpPr txBox="1"/>
          <p:nvPr/>
        </p:nvSpPr>
        <p:spPr>
          <a:xfrm>
            <a:off x="1463050" y="760900"/>
            <a:ext cx="78519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554"/>
              <a:buFont typeface="Arial"/>
              <a:buNone/>
            </a:pPr>
            <a:r>
              <a:rPr b="0" i="0" lang="en-US" sz="4800" u="none" cap="none" strike="noStrike">
                <a:solidFill>
                  <a:srgbClr val="1BBFEA"/>
                </a:solidFill>
                <a:latin typeface="Arial"/>
                <a:ea typeface="Arial"/>
                <a:cs typeface="Arial"/>
                <a:sym typeface="Arial"/>
                <a:extLst>
                  <a:ext uri="http://customooxmlschemas.google.com/">
                    <go:slidesCustomData xmlns:go="http://customooxmlschemas.google.com/" textRoundtripDataId="4"/>
                  </a:ext>
                </a:extLst>
              </a:rPr>
              <a:t>What we have achieved</a:t>
            </a:r>
            <a:endParaRPr b="0" i="0" sz="4800" u="none" cap="none" strike="noStrike">
              <a:solidFill>
                <a:srgbClr val="000000"/>
              </a:solidFill>
              <a:latin typeface="Arial"/>
              <a:ea typeface="Arial"/>
              <a:cs typeface="Arial"/>
              <a:sym typeface="Arial"/>
            </a:endParaRPr>
          </a:p>
        </p:txBody>
      </p:sp>
      <p:sp>
        <p:nvSpPr>
          <p:cNvPr id="162" name="Google Shape;162;g29035f19020_1_0"/>
          <p:cNvSpPr txBox="1"/>
          <p:nvPr/>
        </p:nvSpPr>
        <p:spPr>
          <a:xfrm>
            <a:off x="1852861" y="3242500"/>
            <a:ext cx="7262400" cy="307800"/>
          </a:xfrm>
          <a:prstGeom prst="rect">
            <a:avLst/>
          </a:prstGeom>
          <a:noFill/>
          <a:ln>
            <a:noFill/>
          </a:ln>
        </p:spPr>
        <p:txBody>
          <a:bodyPr anchorCtr="0" anchor="t" bIns="0" lIns="0" spcFirstLastPara="1" rIns="0" wrap="square" tIns="0">
            <a:spAutoFit/>
          </a:bodyPr>
          <a:lstStyle/>
          <a:p>
            <a:pPr indent="0" lvl="0" marL="0" marR="0" rtl="0" algn="l">
              <a:lnSpc>
                <a:spcPct val="118730"/>
              </a:lnSpc>
              <a:spcBef>
                <a:spcPts val="0"/>
              </a:spcBef>
              <a:spcAft>
                <a:spcPts val="0"/>
              </a:spcAft>
              <a:buClr>
                <a:srgbClr val="000000"/>
              </a:buClr>
              <a:buSzPts val="2600"/>
              <a:buFont typeface="Arial"/>
              <a:buNone/>
            </a:pPr>
            <a:r>
              <a:rPr b="0" i="0" lang="en-US" sz="2000" u="none" cap="none" strike="noStrike">
                <a:solidFill>
                  <a:srgbClr val="002147"/>
                </a:solidFill>
                <a:latin typeface="Arial"/>
                <a:ea typeface="Arial"/>
                <a:cs typeface="Arial"/>
                <a:sym typeface="Arial"/>
              </a:rPr>
              <a:t>86% of people sustained their move on into stable housing</a:t>
            </a:r>
            <a:endParaRPr b="0" i="0" sz="2000" u="none" cap="none" strike="noStrike">
              <a:solidFill>
                <a:srgbClr val="002147"/>
              </a:solidFill>
              <a:latin typeface="Arial"/>
              <a:ea typeface="Arial"/>
              <a:cs typeface="Arial"/>
              <a:sym typeface="Arial"/>
            </a:endParaRPr>
          </a:p>
        </p:txBody>
      </p:sp>
      <p:pic>
        <p:nvPicPr>
          <p:cNvPr descr="Group" id="163" name="Google Shape;163;g29035f19020_1_0"/>
          <p:cNvPicPr preferRelativeResize="0"/>
          <p:nvPr/>
        </p:nvPicPr>
        <p:blipFill rotWithShape="1">
          <a:blip r:embed="rId4">
            <a:alphaModFix/>
          </a:blip>
          <a:srcRect b="0" l="0" r="0" t="0"/>
          <a:stretch/>
        </p:blipFill>
        <p:spPr>
          <a:xfrm>
            <a:off x="183562" y="2847476"/>
            <a:ext cx="1240150" cy="1240150"/>
          </a:xfrm>
          <a:prstGeom prst="rect">
            <a:avLst/>
          </a:prstGeom>
          <a:noFill/>
          <a:ln>
            <a:noFill/>
          </a:ln>
        </p:spPr>
      </p:pic>
      <p:sp>
        <p:nvSpPr>
          <p:cNvPr id="164" name="Google Shape;164;g29035f19020_1_0"/>
          <p:cNvSpPr txBox="1"/>
          <p:nvPr/>
        </p:nvSpPr>
        <p:spPr>
          <a:xfrm>
            <a:off x="1852848" y="4456850"/>
            <a:ext cx="7262400" cy="307800"/>
          </a:xfrm>
          <a:prstGeom prst="rect">
            <a:avLst/>
          </a:prstGeom>
          <a:noFill/>
          <a:ln>
            <a:noFill/>
          </a:ln>
        </p:spPr>
        <p:txBody>
          <a:bodyPr anchorCtr="0" anchor="t" bIns="0" lIns="0" spcFirstLastPara="1" rIns="0" wrap="square" tIns="0">
            <a:spAutoFit/>
          </a:bodyPr>
          <a:lstStyle/>
          <a:p>
            <a:pPr indent="0" lvl="0" marL="0" marR="0" rtl="0" algn="l">
              <a:lnSpc>
                <a:spcPct val="118730"/>
              </a:lnSpc>
              <a:spcBef>
                <a:spcPts val="0"/>
              </a:spcBef>
              <a:spcAft>
                <a:spcPts val="0"/>
              </a:spcAft>
              <a:buClr>
                <a:srgbClr val="000000"/>
              </a:buClr>
              <a:buSzPts val="2600"/>
              <a:buFont typeface="Arial"/>
              <a:buNone/>
            </a:pPr>
            <a:r>
              <a:rPr b="0" i="0" lang="en-US" sz="2000" u="none" cap="none" strike="noStrike">
                <a:solidFill>
                  <a:srgbClr val="002147"/>
                </a:solidFill>
                <a:latin typeface="Arial"/>
                <a:ea typeface="Arial"/>
                <a:cs typeface="Arial"/>
                <a:sym typeface="Arial"/>
              </a:rPr>
              <a:t>48% of people have made it into employment</a:t>
            </a:r>
            <a:endParaRPr b="0" i="0" sz="2000" u="none" cap="none" strike="noStrike">
              <a:solidFill>
                <a:srgbClr val="002147"/>
              </a:solidFill>
              <a:latin typeface="Arial"/>
              <a:ea typeface="Arial"/>
              <a:cs typeface="Arial"/>
              <a:sym typeface="Arial"/>
            </a:endParaRPr>
          </a:p>
        </p:txBody>
      </p:sp>
      <p:pic>
        <p:nvPicPr>
          <p:cNvPr id="165" name="Google Shape;165;g29035f19020_1_0"/>
          <p:cNvPicPr preferRelativeResize="0"/>
          <p:nvPr/>
        </p:nvPicPr>
        <p:blipFill rotWithShape="1">
          <a:blip r:embed="rId5">
            <a:alphaModFix/>
          </a:blip>
          <a:srcRect b="0" l="0" r="0" t="0"/>
          <a:stretch/>
        </p:blipFill>
        <p:spPr>
          <a:xfrm>
            <a:off x="181151" y="4143450"/>
            <a:ext cx="1240162" cy="949900"/>
          </a:xfrm>
          <a:prstGeom prst="rect">
            <a:avLst/>
          </a:prstGeom>
          <a:noFill/>
          <a:ln>
            <a:noFill/>
          </a:ln>
        </p:spPr>
      </p:pic>
      <p:pic>
        <p:nvPicPr>
          <p:cNvPr id="166" name="Google Shape;166;g29035f19020_1_0"/>
          <p:cNvPicPr preferRelativeResize="0"/>
          <p:nvPr/>
        </p:nvPicPr>
        <p:blipFill rotWithShape="1">
          <a:blip r:embed="rId6">
            <a:alphaModFix/>
          </a:blip>
          <a:srcRect b="0" l="0" r="0" t="0"/>
          <a:stretch/>
        </p:blipFill>
        <p:spPr>
          <a:xfrm>
            <a:off x="183550" y="6619044"/>
            <a:ext cx="1240150" cy="1088681"/>
          </a:xfrm>
          <a:prstGeom prst="rect">
            <a:avLst/>
          </a:prstGeom>
          <a:noFill/>
          <a:ln>
            <a:noFill/>
          </a:ln>
        </p:spPr>
      </p:pic>
      <p:pic>
        <p:nvPicPr>
          <p:cNvPr id="167" name="Google Shape;167;g29035f19020_1_0"/>
          <p:cNvPicPr preferRelativeResize="0"/>
          <p:nvPr/>
        </p:nvPicPr>
        <p:blipFill rotWithShape="1">
          <a:blip r:embed="rId7">
            <a:alphaModFix/>
          </a:blip>
          <a:srcRect b="0" l="0" r="0" t="0"/>
          <a:stretch/>
        </p:blipFill>
        <p:spPr>
          <a:xfrm>
            <a:off x="218473" y="5301051"/>
            <a:ext cx="1170316" cy="1110300"/>
          </a:xfrm>
          <a:prstGeom prst="rect">
            <a:avLst/>
          </a:prstGeom>
          <a:noFill/>
          <a:ln>
            <a:noFill/>
          </a:ln>
        </p:spPr>
      </p:pic>
      <p:sp>
        <p:nvSpPr>
          <p:cNvPr id="168" name="Google Shape;168;g29035f19020_1_0"/>
          <p:cNvSpPr txBox="1"/>
          <p:nvPr/>
        </p:nvSpPr>
        <p:spPr>
          <a:xfrm>
            <a:off x="1852861" y="5374850"/>
            <a:ext cx="7262400" cy="1038900"/>
          </a:xfrm>
          <a:prstGeom prst="rect">
            <a:avLst/>
          </a:prstGeom>
          <a:noFill/>
          <a:ln>
            <a:noFill/>
          </a:ln>
        </p:spPr>
        <p:txBody>
          <a:bodyPr anchorCtr="0" anchor="t" bIns="0" lIns="0" spcFirstLastPara="1" rIns="0" wrap="square" tIns="0">
            <a:spAutoFit/>
          </a:bodyPr>
          <a:lstStyle/>
          <a:p>
            <a:pPr indent="0" lvl="0" marL="0" marR="0" rtl="0" algn="l">
              <a:lnSpc>
                <a:spcPct val="118730"/>
              </a:lnSpc>
              <a:spcBef>
                <a:spcPts val="0"/>
              </a:spcBef>
              <a:spcAft>
                <a:spcPts val="0"/>
              </a:spcAft>
              <a:buClr>
                <a:srgbClr val="000000"/>
              </a:buClr>
              <a:buSzPts val="2600"/>
              <a:buFont typeface="Arial"/>
              <a:buNone/>
            </a:pPr>
            <a:r>
              <a:rPr b="0" i="0" lang="en-US" sz="2000" u="none" cap="none" strike="noStrike">
                <a:solidFill>
                  <a:srgbClr val="002147"/>
                </a:solidFill>
                <a:latin typeface="Arial"/>
                <a:ea typeface="Arial"/>
                <a:cs typeface="Arial"/>
                <a:sym typeface="Arial"/>
              </a:rPr>
              <a:t>75% maintained or improved their substance use recovery; compared to the 33% successful treatment completion and sustainment rate seen by Public Health England [1]</a:t>
            </a:r>
            <a:endParaRPr b="0" i="0" sz="2000" u="none" cap="none" strike="noStrike">
              <a:solidFill>
                <a:srgbClr val="002147"/>
              </a:solidFill>
              <a:latin typeface="Arial"/>
              <a:ea typeface="Arial"/>
              <a:cs typeface="Arial"/>
              <a:sym typeface="Arial"/>
            </a:endParaRPr>
          </a:p>
        </p:txBody>
      </p:sp>
      <p:sp>
        <p:nvSpPr>
          <p:cNvPr id="169" name="Google Shape;169;g29035f19020_1_0"/>
          <p:cNvSpPr txBox="1"/>
          <p:nvPr/>
        </p:nvSpPr>
        <p:spPr>
          <a:xfrm>
            <a:off x="1852861" y="6809825"/>
            <a:ext cx="7262400" cy="1038900"/>
          </a:xfrm>
          <a:prstGeom prst="rect">
            <a:avLst/>
          </a:prstGeom>
          <a:noFill/>
          <a:ln>
            <a:noFill/>
          </a:ln>
        </p:spPr>
        <p:txBody>
          <a:bodyPr anchorCtr="0" anchor="t" bIns="0" lIns="0" spcFirstLastPara="1" rIns="0" wrap="square" tIns="0">
            <a:spAutoFit/>
          </a:bodyPr>
          <a:lstStyle/>
          <a:p>
            <a:pPr indent="0" lvl="0" marL="0" marR="0" rtl="0" algn="l">
              <a:lnSpc>
                <a:spcPct val="118730"/>
              </a:lnSpc>
              <a:spcBef>
                <a:spcPts val="0"/>
              </a:spcBef>
              <a:spcAft>
                <a:spcPts val="0"/>
              </a:spcAft>
              <a:buClr>
                <a:srgbClr val="000000"/>
              </a:buClr>
              <a:buSzPts val="2600"/>
              <a:buFont typeface="Arial"/>
              <a:buNone/>
            </a:pPr>
            <a:r>
              <a:rPr b="0" i="0" lang="en-US" sz="2000" u="none" cap="none" strike="noStrike">
                <a:solidFill>
                  <a:srgbClr val="002147"/>
                </a:solidFill>
                <a:latin typeface="Arial"/>
                <a:ea typeface="Arial"/>
                <a:cs typeface="Arial"/>
                <a:sym typeface="Arial"/>
              </a:rPr>
              <a:t>Fewer than 8% of our ex-offending cohort, re-offended in the 12 month period following our support; compared to national 12-month re-offending rates of between 23.1% to 31.8 [2]</a:t>
            </a:r>
            <a:endParaRPr b="0" i="0" sz="2000" u="none" cap="none" strike="noStrike">
              <a:solidFill>
                <a:srgbClr val="002147"/>
              </a:solidFill>
              <a:latin typeface="Arial"/>
              <a:ea typeface="Arial"/>
              <a:cs typeface="Arial"/>
              <a:sym typeface="Arial"/>
            </a:endParaRPr>
          </a:p>
        </p:txBody>
      </p:sp>
      <p:sp>
        <p:nvSpPr>
          <p:cNvPr id="170" name="Google Shape;170;g29035f19020_1_0"/>
          <p:cNvSpPr/>
          <p:nvPr/>
        </p:nvSpPr>
        <p:spPr>
          <a:xfrm>
            <a:off x="1463040" y="1641348"/>
            <a:ext cx="15398400" cy="54000"/>
          </a:xfrm>
          <a:prstGeom prst="rect">
            <a:avLst/>
          </a:prstGeom>
          <a:solidFill>
            <a:srgbClr val="D8D8D8"/>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1" name="Google Shape;171;g29035f19020_1_0"/>
          <p:cNvSpPr/>
          <p:nvPr/>
        </p:nvSpPr>
        <p:spPr>
          <a:xfrm>
            <a:off x="1463040" y="1499795"/>
            <a:ext cx="2810400" cy="165000"/>
          </a:xfrm>
          <a:prstGeom prst="rect">
            <a:avLst/>
          </a:prstGeom>
          <a:solidFill>
            <a:srgbClr val="1CBFEA"/>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2" name="Google Shape;172;g29035f19020_1_0"/>
          <p:cNvSpPr txBox="1"/>
          <p:nvPr/>
        </p:nvSpPr>
        <p:spPr>
          <a:xfrm>
            <a:off x="745123" y="2393525"/>
            <a:ext cx="7262400" cy="307800"/>
          </a:xfrm>
          <a:prstGeom prst="rect">
            <a:avLst/>
          </a:prstGeom>
          <a:noFill/>
          <a:ln>
            <a:noFill/>
          </a:ln>
        </p:spPr>
        <p:txBody>
          <a:bodyPr anchorCtr="0" anchor="t" bIns="0" lIns="0" spcFirstLastPara="1" rIns="0" wrap="square" tIns="0">
            <a:spAutoFit/>
          </a:bodyPr>
          <a:lstStyle/>
          <a:p>
            <a:pPr indent="0" lvl="0" marL="0" marR="0" rtl="0" algn="l">
              <a:lnSpc>
                <a:spcPct val="118730"/>
              </a:lnSpc>
              <a:spcBef>
                <a:spcPts val="0"/>
              </a:spcBef>
              <a:spcAft>
                <a:spcPts val="0"/>
              </a:spcAft>
              <a:buClr>
                <a:srgbClr val="000000"/>
              </a:buClr>
              <a:buSzPts val="2600"/>
              <a:buFont typeface="Arial"/>
              <a:buNone/>
            </a:pPr>
            <a:r>
              <a:rPr b="0" i="0" lang="en-US" sz="2000" u="sng" cap="none" strike="noStrike">
                <a:solidFill>
                  <a:srgbClr val="002147"/>
                </a:solidFill>
                <a:latin typeface="Arial"/>
                <a:ea typeface="Arial"/>
                <a:cs typeface="Arial"/>
                <a:sym typeface="Arial"/>
              </a:rPr>
              <a:t>Key Impact Highlights from 2022/2023:</a:t>
            </a:r>
            <a:endParaRPr b="0" i="0" sz="2000" u="sng" cap="none" strike="noStrike">
              <a:solidFill>
                <a:srgbClr val="002147"/>
              </a:solidFill>
              <a:latin typeface="Arial"/>
              <a:ea typeface="Arial"/>
              <a:cs typeface="Arial"/>
              <a:sym typeface="Arial"/>
            </a:endParaRPr>
          </a:p>
        </p:txBody>
      </p:sp>
      <p:sp>
        <p:nvSpPr>
          <p:cNvPr id="173" name="Google Shape;173;g29035f19020_1_0"/>
          <p:cNvSpPr txBox="1"/>
          <p:nvPr/>
        </p:nvSpPr>
        <p:spPr>
          <a:xfrm>
            <a:off x="218475" y="9332700"/>
            <a:ext cx="84780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[1] Public Health England: Drug Recovery Rates </a:t>
            </a:r>
            <a:r>
              <a:rPr b="0" i="0" lang="en-US" sz="1000" u="sng" cap="none" strike="noStrike">
                <a:solidFill>
                  <a:schemeClr val="hlink"/>
                </a:solidFill>
                <a:latin typeface="Arial"/>
                <a:ea typeface="Arial"/>
                <a:cs typeface="Arial"/>
                <a:sym typeface="Arial"/>
                <a:hlinkClick r:id="rId8"/>
              </a:rPr>
              <a:t>https://www.gov.uk/government/news/drug-recovery-rates-showing-signs-of-slowing#:~:text=Among%20all%20of%20the%20adults,treatment%20successfully%20and%20not%20returned</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 Ministry of Justice: Proven Reoffending Rate https://www.gov.uk/government/statistics/proven-reoffending-statistics-april-to-june-2021/proven-reoffending-statistics-april-to-june-2021</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9"/>
          <p:cNvSpPr txBox="1"/>
          <p:nvPr/>
        </p:nvSpPr>
        <p:spPr>
          <a:xfrm>
            <a:off x="1261872" y="384048"/>
            <a:ext cx="15759684" cy="1522476"/>
          </a:xfrm>
          <a:prstGeom prst="rect">
            <a:avLst/>
          </a:prstGeom>
          <a:noFill/>
          <a:ln>
            <a:noFill/>
          </a:ln>
        </p:spPr>
        <p:txBody>
          <a:bodyPr anchorCtr="0" anchor="b" bIns="45700" lIns="91425" spcFirstLastPara="1" rIns="91425" wrap="square" tIns="45700">
            <a:normAutofit/>
          </a:bodyPr>
          <a:lstStyle/>
          <a:p>
            <a:pPr indent="0" lvl="0" marL="0" marR="0" rtl="0" algn="l">
              <a:lnSpc>
                <a:spcPct val="120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p:txBody>
      </p:sp>
      <p:sp>
        <p:nvSpPr>
          <p:cNvPr id="183" name="Google Shape;183;p39"/>
          <p:cNvSpPr/>
          <p:nvPr/>
        </p:nvSpPr>
        <p:spPr>
          <a:xfrm>
            <a:off x="1463040" y="1869948"/>
            <a:ext cx="15398496" cy="54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 name="Google Shape;184;p39"/>
          <p:cNvSpPr/>
          <p:nvPr/>
        </p:nvSpPr>
        <p:spPr>
          <a:xfrm>
            <a:off x="1463040" y="1728395"/>
            <a:ext cx="2810185" cy="164721"/>
          </a:xfrm>
          <a:prstGeom prst="rect">
            <a:avLst/>
          </a:prstGeom>
          <a:solidFill>
            <a:srgbClr val="1CBF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 name="Google Shape;185;p39"/>
          <p:cNvSpPr txBox="1"/>
          <p:nvPr/>
        </p:nvSpPr>
        <p:spPr>
          <a:xfrm>
            <a:off x="1414272" y="536448"/>
            <a:ext cx="15759684" cy="1122442"/>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5300"/>
              <a:buFont typeface="Arial"/>
              <a:buNone/>
            </a:pPr>
            <a:r>
              <a:rPr lang="en-US" sz="4800">
                <a:solidFill>
                  <a:srgbClr val="1BBFEA"/>
                </a:solidFill>
                <a:latin typeface="Calibri"/>
                <a:ea typeface="Calibri"/>
                <a:cs typeface="Calibri"/>
                <a:sym typeface="Calibri"/>
              </a:rPr>
              <a:t>Operational Challenges</a:t>
            </a:r>
            <a:endParaRPr b="0" i="0" sz="4800" u="none" cap="none" strike="noStrike">
              <a:solidFill>
                <a:srgbClr val="1BBFEA"/>
              </a:solidFill>
              <a:latin typeface="Arial"/>
              <a:ea typeface="Arial"/>
              <a:cs typeface="Arial"/>
              <a:sym typeface="Arial"/>
            </a:endParaRPr>
          </a:p>
        </p:txBody>
      </p:sp>
      <p:sp>
        <p:nvSpPr>
          <p:cNvPr id="186" name="Google Shape;186;p39"/>
          <p:cNvSpPr txBox="1"/>
          <p:nvPr/>
        </p:nvSpPr>
        <p:spPr>
          <a:xfrm>
            <a:off x="1414275" y="1999620"/>
            <a:ext cx="8934300" cy="7665300"/>
          </a:xfrm>
          <a:prstGeom prst="rect">
            <a:avLst/>
          </a:prstGeom>
          <a:noFill/>
          <a:ln>
            <a:noFill/>
          </a:ln>
        </p:spPr>
        <p:txBody>
          <a:bodyPr anchorCtr="0" anchor="t" bIns="137150" lIns="137150" spcFirstLastPara="1" rIns="137150" wrap="square" tIns="13715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rPr>
              <a:t>Our ambitions and vision for Greater Change as an extremely efficient cash-transfer charity with a huge focus on evidence meant that we demanded a lot of our tech.</a:t>
            </a:r>
            <a:endParaRPr sz="2400">
              <a:solidFill>
                <a:schemeClr val="dk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dk1"/>
              </a:solidFill>
            </a:endParaRPr>
          </a:p>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rPr>
              <a:t>Key Needs:</a:t>
            </a:r>
            <a:endParaRPr sz="2400">
              <a:solidFill>
                <a:schemeClr val="dk1"/>
              </a:solidFill>
            </a:endParaRPr>
          </a:p>
          <a:p>
            <a:pPr indent="-381000" lvl="0" marL="457200" marR="0" rtl="0" algn="l">
              <a:lnSpc>
                <a:spcPct val="100000"/>
              </a:lnSpc>
              <a:spcBef>
                <a:spcPts val="0"/>
              </a:spcBef>
              <a:spcAft>
                <a:spcPts val="0"/>
              </a:spcAft>
              <a:buClr>
                <a:schemeClr val="dk1"/>
              </a:buClr>
              <a:buSzPts val="2400"/>
              <a:buAutoNum type="arabicParenR"/>
            </a:pPr>
            <a:r>
              <a:rPr lang="en-US" sz="2400">
                <a:solidFill>
                  <a:schemeClr val="dk1"/>
                </a:solidFill>
              </a:rPr>
              <a:t>We needed very good CRM software that will allow us to be quite hands on with the data</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381000" lvl="0" marL="457200" marR="0" rtl="0" algn="l">
              <a:lnSpc>
                <a:spcPct val="100000"/>
              </a:lnSpc>
              <a:spcBef>
                <a:spcPts val="0"/>
              </a:spcBef>
              <a:spcAft>
                <a:spcPts val="0"/>
              </a:spcAft>
              <a:buClr>
                <a:schemeClr val="dk1"/>
              </a:buClr>
              <a:buSzPts val="2400"/>
              <a:buAutoNum type="arabicParenR"/>
            </a:pPr>
            <a:r>
              <a:rPr lang="en-US" sz="2400">
                <a:solidFill>
                  <a:schemeClr val="dk1"/>
                </a:solidFill>
              </a:rPr>
              <a:t>Our daily operations had to be done productively and efficiently</a:t>
            </a:r>
            <a:endParaRPr sz="2400">
              <a:solidFill>
                <a:schemeClr val="dk1"/>
              </a:solidFill>
            </a:endParaRPr>
          </a:p>
          <a:p>
            <a:pPr indent="0" lvl="0" marL="914400" marR="0" rtl="0" algn="l">
              <a:lnSpc>
                <a:spcPct val="100000"/>
              </a:lnSpc>
              <a:spcBef>
                <a:spcPts val="0"/>
              </a:spcBef>
              <a:spcAft>
                <a:spcPts val="0"/>
              </a:spcAft>
              <a:buNone/>
            </a:pPr>
            <a:r>
              <a:t/>
            </a:r>
            <a:endParaRPr sz="2400">
              <a:solidFill>
                <a:schemeClr val="dk1"/>
              </a:solidFill>
            </a:endParaRPr>
          </a:p>
          <a:p>
            <a:pPr indent="-381000" lvl="0" marL="457200" marR="0" rtl="0" algn="l">
              <a:lnSpc>
                <a:spcPct val="100000"/>
              </a:lnSpc>
              <a:spcBef>
                <a:spcPts val="0"/>
              </a:spcBef>
              <a:spcAft>
                <a:spcPts val="0"/>
              </a:spcAft>
              <a:buClr>
                <a:schemeClr val="dk1"/>
              </a:buClr>
              <a:buSzPts val="2400"/>
              <a:buAutoNum type="arabicParenR"/>
            </a:pPr>
            <a:r>
              <a:rPr lang="en-US" sz="2400">
                <a:solidFill>
                  <a:schemeClr val="dk1"/>
                </a:solidFill>
              </a:rPr>
              <a:t>A lot of our work, even before covid, required remote-working</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381000" lvl="0" marL="457200" marR="0" rtl="0" algn="l">
              <a:lnSpc>
                <a:spcPct val="100000"/>
              </a:lnSpc>
              <a:spcBef>
                <a:spcPts val="0"/>
              </a:spcBef>
              <a:spcAft>
                <a:spcPts val="0"/>
              </a:spcAft>
              <a:buClr>
                <a:schemeClr val="dk1"/>
              </a:buClr>
              <a:buSzPts val="2400"/>
              <a:buAutoNum type="arabicParenR"/>
            </a:pPr>
            <a:r>
              <a:rPr lang="en-US" sz="2400">
                <a:solidFill>
                  <a:schemeClr val="dk1"/>
                </a:solidFill>
              </a:rPr>
              <a:t>We had limited in-house resources to achieve all of the above</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rPr lang="en-US" sz="2400">
                <a:solidFill>
                  <a:schemeClr val="dk1"/>
                </a:solidFill>
              </a:rPr>
              <a:t>Key Resource:</a:t>
            </a:r>
            <a:endParaRPr sz="2400">
              <a:solidFill>
                <a:schemeClr val="dk1"/>
              </a:solidFill>
            </a:endParaRPr>
          </a:p>
          <a:p>
            <a:pPr indent="0" lvl="0" marL="0" marR="0" rtl="0" algn="l">
              <a:lnSpc>
                <a:spcPct val="100000"/>
              </a:lnSpc>
              <a:spcBef>
                <a:spcPts val="0"/>
              </a:spcBef>
              <a:spcAft>
                <a:spcPts val="0"/>
              </a:spcAft>
              <a:buNone/>
            </a:pPr>
            <a:r>
              <a:rPr lang="en-US" sz="2400" u="sng">
                <a:solidFill>
                  <a:schemeClr val="hlink"/>
                </a:solidFill>
                <a:hlinkClick r:id="rId3"/>
              </a:rPr>
              <a:t>https://charitydigital.org.uk/products/unsure-what-you-are-after-were-here-to-help</a:t>
            </a:r>
            <a:endParaRPr sz="2400">
              <a:solidFill>
                <a:schemeClr val="dk1"/>
              </a:solidFill>
            </a:endParaRPr>
          </a:p>
        </p:txBody>
      </p:sp>
      <p:pic>
        <p:nvPicPr>
          <p:cNvPr id="187" name="Google Shape;187;p39"/>
          <p:cNvPicPr preferRelativeResize="0"/>
          <p:nvPr/>
        </p:nvPicPr>
        <p:blipFill>
          <a:blip r:embed="rId4">
            <a:alphaModFix/>
          </a:blip>
          <a:stretch>
            <a:fillRect/>
          </a:stretch>
        </p:blipFill>
        <p:spPr>
          <a:xfrm>
            <a:off x="12062925" y="2945875"/>
            <a:ext cx="5074724" cy="3244899"/>
          </a:xfrm>
          <a:prstGeom prst="rect">
            <a:avLst/>
          </a:prstGeom>
          <a:noFill/>
          <a:ln>
            <a:noFill/>
          </a:ln>
        </p:spPr>
      </p:pic>
      <p:pic>
        <p:nvPicPr>
          <p:cNvPr id="188" name="Google Shape;188;p39"/>
          <p:cNvPicPr preferRelativeResize="0"/>
          <p:nvPr/>
        </p:nvPicPr>
        <p:blipFill>
          <a:blip r:embed="rId5">
            <a:alphaModFix/>
          </a:blip>
          <a:stretch>
            <a:fillRect/>
          </a:stretch>
        </p:blipFill>
        <p:spPr>
          <a:xfrm>
            <a:off x="14149246" y="6190775"/>
            <a:ext cx="1664075" cy="1655625"/>
          </a:xfrm>
          <a:prstGeom prst="rect">
            <a:avLst/>
          </a:prstGeom>
          <a:noFill/>
          <a:ln>
            <a:noFill/>
          </a:ln>
        </p:spPr>
      </p:pic>
      <p:pic>
        <p:nvPicPr>
          <p:cNvPr id="189" name="Google Shape;189;p39"/>
          <p:cNvPicPr preferRelativeResize="0"/>
          <p:nvPr/>
        </p:nvPicPr>
        <p:blipFill>
          <a:blip r:embed="rId6">
            <a:alphaModFix/>
          </a:blip>
          <a:stretch>
            <a:fillRect/>
          </a:stretch>
        </p:blipFill>
        <p:spPr>
          <a:xfrm>
            <a:off x="11710950" y="6732833"/>
            <a:ext cx="2028825" cy="571500"/>
          </a:xfrm>
          <a:prstGeom prst="rect">
            <a:avLst/>
          </a:prstGeom>
          <a:noFill/>
          <a:ln>
            <a:noFill/>
          </a:ln>
        </p:spPr>
      </p:pic>
      <p:pic>
        <p:nvPicPr>
          <p:cNvPr id="190" name="Google Shape;190;p39"/>
          <p:cNvPicPr preferRelativeResize="0"/>
          <p:nvPr/>
        </p:nvPicPr>
        <p:blipFill>
          <a:blip r:embed="rId7">
            <a:alphaModFix/>
          </a:blip>
          <a:stretch>
            <a:fillRect/>
          </a:stretch>
        </p:blipFill>
        <p:spPr>
          <a:xfrm>
            <a:off x="10861138" y="8007299"/>
            <a:ext cx="3728450" cy="961700"/>
          </a:xfrm>
          <a:prstGeom prst="rect">
            <a:avLst/>
          </a:prstGeom>
          <a:noFill/>
          <a:ln>
            <a:noFill/>
          </a:ln>
        </p:spPr>
      </p:pic>
      <p:pic>
        <p:nvPicPr>
          <p:cNvPr id="191" name="Google Shape;191;p39"/>
          <p:cNvPicPr preferRelativeResize="0"/>
          <p:nvPr/>
        </p:nvPicPr>
        <p:blipFill>
          <a:blip r:embed="rId8">
            <a:alphaModFix/>
          </a:blip>
          <a:stretch>
            <a:fillRect/>
          </a:stretch>
        </p:blipFill>
        <p:spPr>
          <a:xfrm>
            <a:off x="15102150" y="8007299"/>
            <a:ext cx="3059774" cy="893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A3BD4337237141BE49743F30880AA8" ma:contentTypeVersion="14" ma:contentTypeDescription="Create a new document." ma:contentTypeScope="" ma:versionID="91604e73aad1cb21b2a29b304f86ea48">
  <xsd:schema xmlns:xsd="http://www.w3.org/2001/XMLSchema" xmlns:xs="http://www.w3.org/2001/XMLSchema" xmlns:p="http://schemas.microsoft.com/office/2006/metadata/properties" xmlns:ns2="8153f9ac-e59a-426b-a15b-e8bacf5d4f99" xmlns:ns3="40e56490-e826-4ce1-8582-61b6aeb083a6" targetNamespace="http://schemas.microsoft.com/office/2006/metadata/properties" ma:root="true" ma:fieldsID="924d2c8261519be736479477321560e0" ns2:_="" ns3:_="">
    <xsd:import namespace="8153f9ac-e59a-426b-a15b-e8bacf5d4f99"/>
    <xsd:import namespace="40e56490-e826-4ce1-8582-61b6aeb083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3f9ac-e59a-426b-a15b-e8bacf5d4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3427bf5-e7a3-42db-9c75-296961725ca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56490-e826-4ce1-8582-61b6aeb083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f9d55cc-7890-4f39-8469-bfe14274c829}" ma:internalName="TaxCatchAll" ma:showField="CatchAllData" ma:web="40e56490-e826-4ce1-8582-61b6aeb083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53f9ac-e59a-426b-a15b-e8bacf5d4f99">
      <Terms xmlns="http://schemas.microsoft.com/office/infopath/2007/PartnerControls"/>
    </lcf76f155ced4ddcb4097134ff3c332f>
    <TaxCatchAll xmlns="40e56490-e826-4ce1-8582-61b6aeb083a6" xsi:nil="true"/>
  </documentManagement>
</p:properties>
</file>

<file path=customXml/itemProps1.xml><?xml version="1.0" encoding="utf-8"?>
<ds:datastoreItem xmlns:ds="http://schemas.openxmlformats.org/officeDocument/2006/customXml" ds:itemID="{03CA9643-4565-47B6-BEE4-10BD142ED1CA}"/>
</file>

<file path=customXml/itemProps2.xml><?xml version="1.0" encoding="utf-8"?>
<ds:datastoreItem xmlns:ds="http://schemas.openxmlformats.org/officeDocument/2006/customXml" ds:itemID="{6847B375-CE8D-4D48-81CB-CFDFAC9C0EC9}"/>
</file>

<file path=customXml/itemProps3.xml><?xml version="1.0" encoding="utf-8"?>
<ds:datastoreItem xmlns:ds="http://schemas.openxmlformats.org/officeDocument/2006/customXml" ds:itemID="{C2ED563D-1C32-4B89-9744-0CCA497171A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0x01010079A3BD4337237141BE49743F30880AA8</vt:lpwstr>
  </property>
</Properties>
</file>