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Lst>
  <p:notesMasterIdLst>
    <p:notesMasterId r:id="rId43"/>
  </p:notesMasterIdLst>
  <p:sldIdLst>
    <p:sldId id="256" r:id="rId6"/>
    <p:sldId id="498" r:id="rId7"/>
    <p:sldId id="499" r:id="rId8"/>
    <p:sldId id="497" r:id="rId9"/>
    <p:sldId id="450" r:id="rId10"/>
    <p:sldId id="452" r:id="rId11"/>
    <p:sldId id="501" r:id="rId12"/>
    <p:sldId id="518" r:id="rId13"/>
    <p:sldId id="520" r:id="rId14"/>
    <p:sldId id="519" r:id="rId15"/>
    <p:sldId id="507" r:id="rId16"/>
    <p:sldId id="503" r:id="rId17"/>
    <p:sldId id="504" r:id="rId18"/>
    <p:sldId id="742" r:id="rId19"/>
    <p:sldId id="763" r:id="rId20"/>
    <p:sldId id="764" r:id="rId21"/>
    <p:sldId id="505" r:id="rId22"/>
    <p:sldId id="523" r:id="rId23"/>
    <p:sldId id="489" r:id="rId24"/>
    <p:sldId id="466" r:id="rId25"/>
    <p:sldId id="522" r:id="rId26"/>
    <p:sldId id="514" r:id="rId27"/>
    <p:sldId id="508" r:id="rId28"/>
    <p:sldId id="506" r:id="rId29"/>
    <p:sldId id="515" r:id="rId30"/>
    <p:sldId id="481" r:id="rId31"/>
    <p:sldId id="265" r:id="rId32"/>
    <p:sldId id="509" r:id="rId33"/>
    <p:sldId id="510" r:id="rId34"/>
    <p:sldId id="511" r:id="rId35"/>
    <p:sldId id="487" r:id="rId36"/>
    <p:sldId id="488" r:id="rId37"/>
    <p:sldId id="494" r:id="rId38"/>
    <p:sldId id="483" r:id="rId39"/>
    <p:sldId id="492" r:id="rId40"/>
    <p:sldId id="521" r:id="rId41"/>
    <p:sldId id="52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8295"/>
    <a:srgbClr val="4F95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1BC79-46ED-5539-6AF0-7B643BA6B58B}" v="7" dt="2023-10-24T15:38:05.196"/>
    <p1510:client id="{DEBF56C0-3B7D-4340-A511-61900A3BE164}" v="1026" dt="2023-10-25T12:53:41.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59919" autoAdjust="0"/>
  </p:normalViewPr>
  <p:slideViewPr>
    <p:cSldViewPr snapToGrid="0">
      <p:cViewPr varScale="1">
        <p:scale>
          <a:sx n="40" d="100"/>
          <a:sy n="40" d="100"/>
        </p:scale>
        <p:origin x="170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A6E99-E4D0-4087-A40E-1A342FED7EA7}" type="datetimeFigureOut">
              <a:rPr lang="en-GB" smtClean="0"/>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F5C9F-5B5C-4011-A8C6-A60DCC893E72}" type="slidenum">
              <a:rPr lang="en-GB" smtClean="0"/>
              <a:t>‹#›</a:t>
            </a:fld>
            <a:endParaRPr lang="en-GB"/>
          </a:p>
        </p:txBody>
      </p:sp>
    </p:spTree>
    <p:extLst>
      <p:ext uri="{BB962C8B-B14F-4D97-AF65-F5344CB8AC3E}">
        <p14:creationId xmlns:p14="http://schemas.microsoft.com/office/powerpoint/2010/main" val="3734157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1</a:t>
            </a:fld>
            <a:endParaRPr lang="en-GB"/>
          </a:p>
        </p:txBody>
      </p:sp>
    </p:spTree>
    <p:extLst>
      <p:ext uri="{BB962C8B-B14F-4D97-AF65-F5344CB8AC3E}">
        <p14:creationId xmlns:p14="http://schemas.microsoft.com/office/powerpoint/2010/main" val="115987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a:effectLst/>
                <a:latin typeface="Calibri"/>
                <a:cs typeface="Calibri"/>
              </a:rPr>
              <a:t>RH - Alongside the role of nature in both helping us to capture and store carbon but also in reducing the risk we face and increasing our adaptive capacity to climate change</a:t>
            </a:r>
          </a:p>
          <a:p>
            <a:pPr>
              <a:lnSpc>
                <a:spcPct val="107000"/>
              </a:lnSpc>
              <a:spcAft>
                <a:spcPts val="800"/>
              </a:spcAft>
              <a:defRPr/>
            </a:pPr>
            <a:r>
              <a:rPr lang="en-GB" dirty="0"/>
              <a:t>This is our bread and butter</a:t>
            </a:r>
            <a:r>
              <a:rPr lang="en-GB"/>
              <a:t>, but digital could help us measure and monitor a wide variety of impacts more readily </a:t>
            </a:r>
            <a:endParaRPr lang="en-GB">
              <a:cs typeface="Calibri"/>
            </a:endParaRPr>
          </a:p>
        </p:txBody>
      </p:sp>
      <p:sp>
        <p:nvSpPr>
          <p:cNvPr id="4" name="Slide Number Placeholder 3"/>
          <p:cNvSpPr>
            <a:spLocks noGrp="1"/>
          </p:cNvSpPr>
          <p:nvPr>
            <p:ph type="sldNum" sz="quarter" idx="5"/>
          </p:nvPr>
        </p:nvSpPr>
        <p:spPr/>
        <p:txBody>
          <a:bodyPr/>
          <a:lstStyle/>
          <a:p>
            <a:fld id="{86D506AB-D405-4046-AF6E-C80FE144B2CC}" type="slidenum">
              <a:rPr lang="en-GB" smtClean="0"/>
              <a:t>10</a:t>
            </a:fld>
            <a:endParaRPr lang="en-GB"/>
          </a:p>
        </p:txBody>
      </p:sp>
    </p:spTree>
    <p:extLst>
      <p:ext uri="{BB962C8B-B14F-4D97-AF65-F5344CB8AC3E}">
        <p14:creationId xmlns:p14="http://schemas.microsoft.com/office/powerpoint/2010/main" val="3811287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a:t>
            </a:r>
          </a:p>
          <a:p>
            <a:r>
              <a:rPr lang="en-GB" sz="1200" dirty="0">
                <a:solidFill>
                  <a:srgbClr val="131313"/>
                </a:solidFill>
                <a:latin typeface="Calibri"/>
                <a:ea typeface="Times New Roman" panose="02020603050405020304" pitchFamily="18" charset="0"/>
                <a:cs typeface="Calibri"/>
              </a:rPr>
              <a:t>Why is everyone not doing it?</a:t>
            </a:r>
          </a:p>
          <a:p>
            <a:r>
              <a:rPr lang="en-GB" sz="1200" dirty="0">
                <a:solidFill>
                  <a:srgbClr val="131313"/>
                </a:solidFill>
                <a:latin typeface="Calibri"/>
                <a:ea typeface="Times New Roman" panose="02020603050405020304" pitchFamily="18" charset="0"/>
                <a:cs typeface="Calibri"/>
              </a:rPr>
              <a:t>Linking to Charity digital report finding - </a:t>
            </a:r>
            <a:r>
              <a:rPr lang="en-US" dirty="0">
                <a:solidFill>
                  <a:srgbClr val="131313"/>
                </a:solidFill>
              </a:rPr>
              <a:t>There is no universal understanding of environmental sustainability in the UK charity sector, </a:t>
            </a:r>
            <a:r>
              <a:rPr lang="en-GB" dirty="0"/>
              <a:t>So many different definitions. </a:t>
            </a:r>
          </a:p>
          <a:p>
            <a:r>
              <a:rPr lang="en-GB" dirty="0"/>
              <a:t>This is just one example relating to </a:t>
            </a:r>
            <a:r>
              <a:rPr lang="en-GB"/>
              <a:t>climate goals/ </a:t>
            </a:r>
            <a:r>
              <a:rPr lang="en-GB" dirty="0"/>
              <a:t>net zero targets and accounting.</a:t>
            </a:r>
            <a:r>
              <a:rPr lang="en-GB"/>
              <a:t> </a:t>
            </a:r>
            <a:endParaRPr lang="en-GB">
              <a:cs typeface="Calibri"/>
            </a:endParaRPr>
          </a:p>
          <a:p>
            <a:r>
              <a:rPr lang="en-GB" dirty="0"/>
              <a:t>Get confused and conflated especially when some areas relate to money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Often charity sector is falling through the gaps in all of this, no off the shelf answer for us. </a:t>
            </a:r>
            <a:r>
              <a:rPr lang="en-GB" sz="1200" dirty="0"/>
              <a:t>We are all spending £ independently to figure this out</a:t>
            </a:r>
            <a:endParaRPr lang="en-GB" sz="1200" dirty="0">
              <a:cs typeface="Calibri"/>
            </a:endParaRPr>
          </a:p>
          <a:p>
            <a:r>
              <a:rPr lang="en-GB" dirty="0"/>
              <a:t>What are doing together to get a handle on that?</a:t>
            </a:r>
          </a:p>
          <a:p>
            <a:r>
              <a:rPr lang="en-GB" dirty="0"/>
              <a:t>It’s messy and complex, lots of different definitions and initiatives, not all aligned. Need to more to more systems thinking, recognise complexity and interactions but deal with them in a coordinated and integrated way</a:t>
            </a:r>
          </a:p>
          <a:p>
            <a:r>
              <a:rPr lang="en-GB" dirty="0"/>
              <a:t>Plus link of nature AND climate crises – need to solve both together, leads into the holistic approach slide</a:t>
            </a:r>
            <a:endParaRPr lang="en-GB">
              <a:cs typeface="Calibri"/>
            </a:endParaRPr>
          </a:p>
        </p:txBody>
      </p:sp>
      <p:sp>
        <p:nvSpPr>
          <p:cNvPr id="4" name="Slide Number Placeholder 3"/>
          <p:cNvSpPr>
            <a:spLocks noGrp="1"/>
          </p:cNvSpPr>
          <p:nvPr>
            <p:ph type="sldNum" sz="quarter" idx="5"/>
          </p:nvPr>
        </p:nvSpPr>
        <p:spPr/>
        <p:txBody>
          <a:bodyPr/>
          <a:lstStyle/>
          <a:p>
            <a:fld id="{C17F5C9F-5B5C-4011-A8C6-A60DCC893E72}" type="slidenum">
              <a:rPr lang="en-GB" smtClean="0"/>
              <a:t>11</a:t>
            </a:fld>
            <a:endParaRPr lang="en-GB"/>
          </a:p>
        </p:txBody>
      </p:sp>
    </p:spTree>
    <p:extLst>
      <p:ext uri="{BB962C8B-B14F-4D97-AF65-F5344CB8AC3E}">
        <p14:creationId xmlns:p14="http://schemas.microsoft.com/office/powerpoint/2010/main" val="2793140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AK</a:t>
            </a:r>
          </a:p>
          <a:p>
            <a:pPr marL="171450" indent="-171450">
              <a:buFont typeface="Calibri"/>
              <a:buChar char="-"/>
            </a:pPr>
            <a:endParaRPr lang="en-US" dirty="0">
              <a:cs typeface="Calibri"/>
            </a:endParaRPr>
          </a:p>
          <a:p>
            <a:pPr marL="171450" indent="-171450">
              <a:buFont typeface="Calibri"/>
              <a:buChar char="-"/>
            </a:pPr>
            <a:r>
              <a:rPr lang="en-US" dirty="0">
                <a:cs typeface="Calibri"/>
              </a:rPr>
              <a:t>1 in 4</a:t>
            </a:r>
          </a:p>
          <a:p>
            <a:pPr marL="171450" indent="-171450">
              <a:buFont typeface="Calibri"/>
              <a:buChar char="-"/>
            </a:pPr>
            <a:r>
              <a:rPr lang="en-US" dirty="0" err="1">
                <a:cs typeface="Calibri"/>
              </a:rPr>
              <a:t>Nextdoor</a:t>
            </a:r>
            <a:r>
              <a:rPr lang="en-US" dirty="0">
                <a:cs typeface="Calibri"/>
              </a:rPr>
              <a:t> nature</a:t>
            </a:r>
          </a:p>
          <a:p>
            <a:pPr marL="171450" indent="-171450">
              <a:buFont typeface="Calibri"/>
              <a:buChar char="-"/>
            </a:pPr>
            <a:r>
              <a:rPr lang="en-US" dirty="0">
                <a:cs typeface="Calibri"/>
              </a:rPr>
              <a:t>Nature-based solutions </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en-GB" dirty="0"/>
              <a:t>Holistic nature climate and community together, not just one element</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C17F5C9F-5B5C-4011-A8C6-A60DCC893E72}" type="slidenum">
              <a:rPr lang="en-GB" smtClean="0"/>
              <a:t>12</a:t>
            </a:fld>
            <a:endParaRPr lang="en-GB"/>
          </a:p>
        </p:txBody>
      </p:sp>
    </p:spTree>
    <p:extLst>
      <p:ext uri="{BB962C8B-B14F-4D97-AF65-F5344CB8AC3E}">
        <p14:creationId xmlns:p14="http://schemas.microsoft.com/office/powerpoint/2010/main" val="1920832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13</a:t>
            </a:fld>
            <a:endParaRPr lang="en-GB"/>
          </a:p>
        </p:txBody>
      </p:sp>
    </p:spTree>
    <p:extLst>
      <p:ext uri="{BB962C8B-B14F-4D97-AF65-F5344CB8AC3E}">
        <p14:creationId xmlns:p14="http://schemas.microsoft.com/office/powerpoint/2010/main" val="187339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rtl="0">
              <a:spcBef>
                <a:spcPts val="0"/>
              </a:spcBef>
              <a:spcAft>
                <a:spcPts val="0"/>
              </a:spcAft>
              <a:buAutoNum type="arabicPeriod"/>
            </a:pPr>
            <a:endParaRPr lang="en-US"/>
          </a:p>
          <a:p>
            <a:pPr marL="228600" indent="-228600" algn="just" rtl="0">
              <a:spcBef>
                <a:spcPts val="0"/>
              </a:spcBef>
              <a:spcAft>
                <a:spcPts val="0"/>
              </a:spcAft>
              <a:buAutoNum type="arabicPeriod"/>
            </a:pPr>
            <a:endParaRPr lang="en-GB"/>
          </a:p>
        </p:txBody>
      </p:sp>
      <p:sp>
        <p:nvSpPr>
          <p:cNvPr id="4" name="Slide Number Placeholder 3"/>
          <p:cNvSpPr>
            <a:spLocks noGrp="1"/>
          </p:cNvSpPr>
          <p:nvPr>
            <p:ph type="sldNum" sz="quarter" idx="5"/>
          </p:nvPr>
        </p:nvSpPr>
        <p:spPr/>
        <p:txBody>
          <a:bodyPr/>
          <a:lstStyle/>
          <a:p>
            <a:fld id="{7D96459E-0417-4079-B62F-B9A335A7D4BA}" type="slidenum">
              <a:rPr lang="en-GB" smtClean="0"/>
              <a:t>14</a:t>
            </a:fld>
            <a:endParaRPr lang="en-GB"/>
          </a:p>
        </p:txBody>
      </p:sp>
    </p:spTree>
    <p:extLst>
      <p:ext uri="{BB962C8B-B14F-4D97-AF65-F5344CB8AC3E}">
        <p14:creationId xmlns:p14="http://schemas.microsoft.com/office/powerpoint/2010/main" val="2586579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rtl="0">
              <a:spcBef>
                <a:spcPts val="0"/>
              </a:spcBef>
              <a:spcAft>
                <a:spcPts val="0"/>
              </a:spcAft>
              <a:buAutoNum type="arabicPeriod"/>
            </a:pPr>
            <a:r>
              <a:rPr lang="en-US" dirty="0"/>
              <a:t>We know people don’t know what actions are most impactful</a:t>
            </a:r>
          </a:p>
          <a:p>
            <a:pPr marL="228600" indent="-228600" algn="just" rtl="0">
              <a:spcBef>
                <a:spcPts val="0"/>
              </a:spcBef>
              <a:spcAft>
                <a:spcPts val="0"/>
              </a:spcAft>
              <a:buAutoNum type="arabicPeriod"/>
            </a:pPr>
            <a:r>
              <a:rPr lang="en-US" dirty="0"/>
              <a:t>This is from our Great Big Nature Survey,…in non-eNGO supporting public these actions are heavily skewed towards a handful. Recycling is the only majority action…most others are vanishingly rare </a:t>
            </a:r>
          </a:p>
          <a:p>
            <a:pPr marL="228600" indent="-228600" algn="just" rtl="0">
              <a:spcBef>
                <a:spcPts val="0"/>
              </a:spcBef>
              <a:spcAft>
                <a:spcPts val="0"/>
              </a:spcAft>
              <a:buAutoNum type="arabicPeriod"/>
            </a:pPr>
            <a:endParaRPr lang="en-GB" dirty="0"/>
          </a:p>
        </p:txBody>
      </p:sp>
      <p:sp>
        <p:nvSpPr>
          <p:cNvPr id="4" name="Slide Number Placeholder 3"/>
          <p:cNvSpPr>
            <a:spLocks noGrp="1"/>
          </p:cNvSpPr>
          <p:nvPr>
            <p:ph type="sldNum" sz="quarter" idx="5"/>
          </p:nvPr>
        </p:nvSpPr>
        <p:spPr/>
        <p:txBody>
          <a:bodyPr/>
          <a:lstStyle/>
          <a:p>
            <a:fld id="{7D96459E-0417-4079-B62F-B9A335A7D4BA}" type="slidenum">
              <a:rPr lang="en-GB" smtClean="0"/>
              <a:t>15</a:t>
            </a:fld>
            <a:endParaRPr lang="en-GB"/>
          </a:p>
        </p:txBody>
      </p:sp>
    </p:spTree>
    <p:extLst>
      <p:ext uri="{BB962C8B-B14F-4D97-AF65-F5344CB8AC3E}">
        <p14:creationId xmlns:p14="http://schemas.microsoft.com/office/powerpoint/2010/main" val="214555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rtl="0">
              <a:spcBef>
                <a:spcPts val="0"/>
              </a:spcBef>
              <a:spcAft>
                <a:spcPts val="0"/>
              </a:spcAft>
              <a:buAutoNum type="arabicPeriod"/>
            </a:pPr>
            <a:r>
              <a:rPr lang="en-US" dirty="0"/>
              <a:t>Action counts reveal large </a:t>
            </a:r>
            <a:r>
              <a:rPr lang="en-US"/>
              <a:t>average differences here</a:t>
            </a:r>
          </a:p>
          <a:p>
            <a:pPr marL="228600" indent="-228600" algn="just" rtl="0">
              <a:spcBef>
                <a:spcPts val="0"/>
              </a:spcBef>
              <a:spcAft>
                <a:spcPts val="0"/>
              </a:spcAft>
              <a:buAutoNum type="arabicPeriod"/>
            </a:pPr>
            <a:endParaRPr lang="en-GB" dirty="0"/>
          </a:p>
        </p:txBody>
      </p:sp>
      <p:sp>
        <p:nvSpPr>
          <p:cNvPr id="4" name="Slide Number Placeholder 3"/>
          <p:cNvSpPr>
            <a:spLocks noGrp="1"/>
          </p:cNvSpPr>
          <p:nvPr>
            <p:ph type="sldNum" sz="quarter" idx="5"/>
          </p:nvPr>
        </p:nvSpPr>
        <p:spPr/>
        <p:txBody>
          <a:bodyPr/>
          <a:lstStyle/>
          <a:p>
            <a:fld id="{7D96459E-0417-4079-B62F-B9A335A7D4BA}" type="slidenum">
              <a:rPr lang="en-GB" smtClean="0"/>
              <a:t>16</a:t>
            </a:fld>
            <a:endParaRPr lang="en-GB"/>
          </a:p>
        </p:txBody>
      </p:sp>
    </p:spTree>
    <p:extLst>
      <p:ext uri="{BB962C8B-B14F-4D97-AF65-F5344CB8AC3E}">
        <p14:creationId xmlns:p14="http://schemas.microsoft.com/office/powerpoint/2010/main" val="2341787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Cant invest inappropriately</a:t>
            </a:r>
          </a:p>
          <a:p>
            <a:endParaRPr lang="en-GB" dirty="0"/>
          </a:p>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17</a:t>
            </a:fld>
            <a:endParaRPr lang="en-GB"/>
          </a:p>
        </p:txBody>
      </p:sp>
    </p:spTree>
    <p:extLst>
      <p:ext uri="{BB962C8B-B14F-4D97-AF65-F5344CB8AC3E}">
        <p14:creationId xmlns:p14="http://schemas.microsoft.com/office/powerpoint/2010/main" val="722688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r>
              <a:rPr lang="en-GB">
                <a:cs typeface="Calibri"/>
              </a:rPr>
              <a:t>Good to emphasise here that these relate to mitigation, we're also looking at what getting the basics means for climate risk and adaptation</a:t>
            </a:r>
          </a:p>
        </p:txBody>
      </p:sp>
      <p:sp>
        <p:nvSpPr>
          <p:cNvPr id="4" name="Slide Number Placeholder 3"/>
          <p:cNvSpPr>
            <a:spLocks noGrp="1"/>
          </p:cNvSpPr>
          <p:nvPr>
            <p:ph type="sldNum" sz="quarter" idx="5"/>
          </p:nvPr>
        </p:nvSpPr>
        <p:spPr/>
        <p:txBody>
          <a:bodyPr/>
          <a:lstStyle/>
          <a:p>
            <a:fld id="{C17F5C9F-5B5C-4011-A8C6-A60DCC893E72}" type="slidenum">
              <a:rPr lang="en-GB" smtClean="0"/>
              <a:t>18</a:t>
            </a:fld>
            <a:endParaRPr lang="en-GB"/>
          </a:p>
        </p:txBody>
      </p:sp>
    </p:spTree>
    <p:extLst>
      <p:ext uri="{BB962C8B-B14F-4D97-AF65-F5344CB8AC3E}">
        <p14:creationId xmlns:p14="http://schemas.microsoft.com/office/powerpoint/2010/main" val="432284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19</a:t>
            </a:fld>
            <a:endParaRPr lang="en-GB"/>
          </a:p>
        </p:txBody>
      </p:sp>
    </p:spTree>
    <p:extLst>
      <p:ext uri="{BB962C8B-B14F-4D97-AF65-F5344CB8AC3E}">
        <p14:creationId xmlns:p14="http://schemas.microsoft.com/office/powerpoint/2010/main" val="305221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 and RH</a:t>
            </a:r>
          </a:p>
        </p:txBody>
      </p:sp>
      <p:sp>
        <p:nvSpPr>
          <p:cNvPr id="4" name="Slide Number Placeholder 3"/>
          <p:cNvSpPr>
            <a:spLocks noGrp="1"/>
          </p:cNvSpPr>
          <p:nvPr>
            <p:ph type="sldNum" sz="quarter" idx="5"/>
          </p:nvPr>
        </p:nvSpPr>
        <p:spPr/>
        <p:txBody>
          <a:bodyPr/>
          <a:lstStyle/>
          <a:p>
            <a:fld id="{C17F5C9F-5B5C-4011-A8C6-A60DCC893E72}" type="slidenum">
              <a:rPr lang="en-GB" smtClean="0"/>
              <a:t>2</a:t>
            </a:fld>
            <a:endParaRPr lang="en-GB"/>
          </a:p>
        </p:txBody>
      </p:sp>
    </p:spTree>
    <p:extLst>
      <p:ext uri="{BB962C8B-B14F-4D97-AF65-F5344CB8AC3E}">
        <p14:creationId xmlns:p14="http://schemas.microsoft.com/office/powerpoint/2010/main" val="3464698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20</a:t>
            </a:fld>
            <a:endParaRPr lang="en-GB"/>
          </a:p>
        </p:txBody>
      </p:sp>
    </p:spTree>
    <p:extLst>
      <p:ext uri="{BB962C8B-B14F-4D97-AF65-F5344CB8AC3E}">
        <p14:creationId xmlns:p14="http://schemas.microsoft.com/office/powerpoint/2010/main" val="752112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r>
              <a:rPr lang="en-GB" dirty="0"/>
              <a:t>Pipes uninsulated and wasting a large amount of heat (image 1)</a:t>
            </a:r>
          </a:p>
          <a:p>
            <a:endParaRPr lang="en-GB" dirty="0"/>
          </a:p>
          <a:p>
            <a:r>
              <a:rPr lang="en-GB" dirty="0"/>
              <a:t>Outside walls of older office section not insulated. </a:t>
            </a:r>
          </a:p>
          <a:p>
            <a:r>
              <a:rPr lang="en-GB" dirty="0"/>
              <a:t>Placing insulation on the inside of these walls may be most cost-effective and doable</a:t>
            </a:r>
          </a:p>
          <a:p>
            <a:r>
              <a:rPr lang="en-GB" dirty="0"/>
              <a:t>Placing radiator reflector panels behind the radiators so the heat is more effectively distributed throughout the room rather than straight into the wall behind it.</a:t>
            </a:r>
          </a:p>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21</a:t>
            </a:fld>
            <a:endParaRPr lang="en-GB"/>
          </a:p>
        </p:txBody>
      </p:sp>
    </p:spTree>
    <p:extLst>
      <p:ext uri="{BB962C8B-B14F-4D97-AF65-F5344CB8AC3E}">
        <p14:creationId xmlns:p14="http://schemas.microsoft.com/office/powerpoint/2010/main" val="2048013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AK</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If </a:t>
            </a:r>
            <a:r>
              <a:rPr lang="en-US" sz="1800" b="0" i="0" dirty="0" err="1">
                <a:solidFill>
                  <a:srgbClr val="000000"/>
                </a:solidFill>
                <a:effectLst/>
                <a:latin typeface="Calibri" panose="020F0502020204030204" pitchFamily="34" charset="0"/>
              </a:rPr>
              <a:t>segwaying</a:t>
            </a:r>
            <a:r>
              <a:rPr lang="en-US" sz="1800" b="0" i="0" dirty="0">
                <a:solidFill>
                  <a:srgbClr val="000000"/>
                </a:solidFill>
                <a:effectLst/>
                <a:latin typeface="Calibri" panose="020F0502020204030204" pitchFamily="34" charset="0"/>
              </a:rPr>
              <a:t> from last slide, might want to recognise the balance here (as saying don’t get rid of stuff, but this </a:t>
            </a:r>
            <a:r>
              <a:rPr lang="en-US" sz="1800" b="0" i="0" dirty="0" err="1">
                <a:solidFill>
                  <a:srgbClr val="000000"/>
                </a:solidFill>
                <a:effectLst/>
                <a:latin typeface="Calibri" panose="020F0502020204030204" pitchFamily="34" charset="0"/>
              </a:rPr>
              <a:t>slide..get</a:t>
            </a:r>
            <a:r>
              <a:rPr lang="en-US" sz="1800" b="0" i="0" dirty="0">
                <a:solidFill>
                  <a:srgbClr val="000000"/>
                </a:solidFill>
                <a:effectLst/>
                <a:latin typeface="Calibri" panose="020F0502020204030204" pitchFamily="34" charset="0"/>
              </a:rPr>
              <a:t> rid of stuff)</a:t>
            </a:r>
          </a:p>
          <a:p>
            <a:r>
              <a:rPr lang="en-US" sz="1800" b="0" i="0" dirty="0">
                <a:solidFill>
                  <a:srgbClr val="000000"/>
                </a:solidFill>
                <a:effectLst/>
                <a:latin typeface="Calibri" panose="020F0502020204030204" pitchFamily="34" charset="0"/>
              </a:rPr>
              <a:t>Landlines having significant standby consumption  - estimated annual saving for us of £150 and 30kg of carbon for each phone annually. We have transitioned to mobiles but also a teams based 'landline' system. HIWWT</a:t>
            </a:r>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22</a:t>
            </a:fld>
            <a:endParaRPr lang="en-GB"/>
          </a:p>
        </p:txBody>
      </p:sp>
    </p:spTree>
    <p:extLst>
      <p:ext uri="{BB962C8B-B14F-4D97-AF65-F5344CB8AC3E}">
        <p14:creationId xmlns:p14="http://schemas.microsoft.com/office/powerpoint/2010/main" val="466146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endParaRPr lang="en-GB" dirty="0"/>
          </a:p>
          <a:p>
            <a:r>
              <a:rPr lang="en-GB" dirty="0"/>
              <a:t>Its about the people who need to use it,</a:t>
            </a:r>
          </a:p>
          <a:p>
            <a:r>
              <a:rPr lang="en-GB" dirty="0"/>
              <a:t>Ensuring the actions are embedded in what you do day to day</a:t>
            </a:r>
          </a:p>
          <a:p>
            <a:r>
              <a:rPr lang="en-GB" dirty="0"/>
              <a:t>Part of the answer but not the solution</a:t>
            </a:r>
          </a:p>
        </p:txBody>
      </p:sp>
      <p:sp>
        <p:nvSpPr>
          <p:cNvPr id="4" name="Slide Number Placeholder 3"/>
          <p:cNvSpPr>
            <a:spLocks noGrp="1"/>
          </p:cNvSpPr>
          <p:nvPr>
            <p:ph type="sldNum" sz="quarter" idx="5"/>
          </p:nvPr>
        </p:nvSpPr>
        <p:spPr/>
        <p:txBody>
          <a:bodyPr/>
          <a:lstStyle/>
          <a:p>
            <a:fld id="{C17F5C9F-5B5C-4011-A8C6-A60DCC893E72}" type="slidenum">
              <a:rPr lang="en-GB" smtClean="0"/>
              <a:t>23</a:t>
            </a:fld>
            <a:endParaRPr lang="en-GB"/>
          </a:p>
        </p:txBody>
      </p:sp>
    </p:spTree>
    <p:extLst>
      <p:ext uri="{BB962C8B-B14F-4D97-AF65-F5344CB8AC3E}">
        <p14:creationId xmlns:p14="http://schemas.microsoft.com/office/powerpoint/2010/main" val="167841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a:t>
            </a:r>
          </a:p>
          <a:p>
            <a:r>
              <a:rPr lang="en-GB" dirty="0"/>
              <a:t>And its about finding the right partners</a:t>
            </a:r>
          </a:p>
          <a:p>
            <a:r>
              <a:rPr lang="en-GB" dirty="0"/>
              <a:t>Across charity</a:t>
            </a:r>
          </a:p>
          <a:p>
            <a:r>
              <a:rPr lang="en-GB" dirty="0"/>
              <a:t>Across sectors</a:t>
            </a:r>
          </a:p>
          <a:p>
            <a:r>
              <a:rPr lang="en-GB" dirty="0"/>
              <a:t>Partnerships – efficient use of money, multiple beneficiaries</a:t>
            </a:r>
          </a:p>
          <a:p>
            <a:endParaRPr lang="en-GB" dirty="0"/>
          </a:p>
          <a:p>
            <a:r>
              <a:rPr lang="en-GB" dirty="0"/>
              <a:t>Do you want to </a:t>
            </a:r>
            <a:r>
              <a:rPr lang="en-GB"/>
              <a:t>then </a:t>
            </a:r>
            <a:r>
              <a:rPr lang="en-GB" dirty="0"/>
              <a:t>speak from a tech perspective</a:t>
            </a:r>
            <a:r>
              <a:rPr lang="en-GB"/>
              <a:t> Alice?</a:t>
            </a:r>
            <a:endParaRPr lang="en-GB">
              <a:cs typeface="Calibri"/>
            </a:endParaRPr>
          </a:p>
        </p:txBody>
      </p:sp>
      <p:sp>
        <p:nvSpPr>
          <p:cNvPr id="4" name="Slide Number Placeholder 3"/>
          <p:cNvSpPr>
            <a:spLocks noGrp="1"/>
          </p:cNvSpPr>
          <p:nvPr>
            <p:ph type="sldNum" sz="quarter" idx="5"/>
          </p:nvPr>
        </p:nvSpPr>
        <p:spPr/>
        <p:txBody>
          <a:bodyPr/>
          <a:lstStyle/>
          <a:p>
            <a:fld id="{C17F5C9F-5B5C-4011-A8C6-A60DCC893E72}" type="slidenum">
              <a:rPr lang="en-GB" smtClean="0"/>
              <a:t>24</a:t>
            </a:fld>
            <a:endParaRPr lang="en-GB"/>
          </a:p>
        </p:txBody>
      </p:sp>
    </p:spTree>
    <p:extLst>
      <p:ext uri="{BB962C8B-B14F-4D97-AF65-F5344CB8AC3E}">
        <p14:creationId xmlns:p14="http://schemas.microsoft.com/office/powerpoint/2010/main" val="3066261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 and AK</a:t>
            </a:r>
          </a:p>
          <a:p>
            <a:endParaRPr lang="en-GB" dirty="0"/>
          </a:p>
          <a:p>
            <a:r>
              <a:rPr lang="en-GB" dirty="0"/>
              <a:t>Pay and skill walls </a:t>
            </a:r>
          </a:p>
          <a:p>
            <a:endParaRPr lang="en-GB" dirty="0"/>
          </a:p>
          <a:p>
            <a:r>
              <a:rPr lang="en-GB" dirty="0"/>
              <a:t>Free versions – typically overly simplistic, not detailed enough, or take longer. E.g. Carbon calculators online  Or very expensive ‘business facing’ tools which are too expensive</a:t>
            </a:r>
          </a:p>
          <a:p>
            <a:endParaRPr lang="en-GB" dirty="0"/>
          </a:p>
          <a:p>
            <a:r>
              <a:rPr lang="en-GB" dirty="0"/>
              <a:t>Other digital technology we would love to access: </a:t>
            </a:r>
          </a:p>
          <a:p>
            <a:r>
              <a:rPr lang="en-GB" dirty="0"/>
              <a:t>Satellite based</a:t>
            </a:r>
          </a:p>
          <a:p>
            <a:r>
              <a:rPr lang="en-GB" dirty="0"/>
              <a:t>Soil based</a:t>
            </a:r>
          </a:p>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25</a:t>
            </a:fld>
            <a:endParaRPr lang="en-GB"/>
          </a:p>
        </p:txBody>
      </p:sp>
    </p:spTree>
    <p:extLst>
      <p:ext uri="{BB962C8B-B14F-4D97-AF65-F5344CB8AC3E}">
        <p14:creationId xmlns:p14="http://schemas.microsoft.com/office/powerpoint/2010/main" val="551703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endParaRPr lang="en-GB" dirty="0"/>
          </a:p>
          <a:p>
            <a:endParaRPr lang="en-GB" dirty="0"/>
          </a:p>
          <a:p>
            <a:endParaRPr lang="en-GB" dirty="0"/>
          </a:p>
          <a:p>
            <a:r>
              <a:rPr lang="en-GB" dirty="0"/>
              <a:t>Early warning systems</a:t>
            </a:r>
          </a:p>
          <a:p>
            <a:r>
              <a:rPr lang="en-GB" dirty="0"/>
              <a:t>Met office and big data</a:t>
            </a:r>
          </a:p>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26</a:t>
            </a:fld>
            <a:endParaRPr lang="en-GB"/>
          </a:p>
        </p:txBody>
      </p:sp>
    </p:spTree>
    <p:extLst>
      <p:ext uri="{BB962C8B-B14F-4D97-AF65-F5344CB8AC3E}">
        <p14:creationId xmlns:p14="http://schemas.microsoft.com/office/powerpoint/2010/main" val="3356303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27</a:t>
            </a:fld>
            <a:endParaRPr lang="en-GB"/>
          </a:p>
        </p:txBody>
      </p:sp>
    </p:spTree>
    <p:extLst>
      <p:ext uri="{BB962C8B-B14F-4D97-AF65-F5344CB8AC3E}">
        <p14:creationId xmlns:p14="http://schemas.microsoft.com/office/powerpoint/2010/main" val="2058317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AK</a:t>
            </a:r>
          </a:p>
          <a:p>
            <a:endParaRPr lang="en-US" dirty="0">
              <a:cs typeface="Calibri"/>
            </a:endParaRPr>
          </a:p>
          <a:p>
            <a:r>
              <a:rPr lang="en-US" dirty="0">
                <a:cs typeface="Calibri"/>
              </a:rPr>
              <a:t>How we engage with the tech, </a:t>
            </a:r>
            <a:r>
              <a:rPr lang="en-US" dirty="0" err="1">
                <a:cs typeface="Calibri"/>
              </a:rPr>
              <a:t>behaviours</a:t>
            </a:r>
            <a:r>
              <a:rPr lang="en-US" dirty="0">
                <a:cs typeface="Calibri"/>
              </a:rPr>
              <a:t> to reduce energy demands, plus make the most of it where it can be useful</a:t>
            </a:r>
          </a:p>
        </p:txBody>
      </p:sp>
      <p:sp>
        <p:nvSpPr>
          <p:cNvPr id="4" name="Slide Number Placeholder 3"/>
          <p:cNvSpPr>
            <a:spLocks noGrp="1"/>
          </p:cNvSpPr>
          <p:nvPr>
            <p:ph type="sldNum" sz="quarter" idx="5"/>
          </p:nvPr>
        </p:nvSpPr>
        <p:spPr/>
        <p:txBody>
          <a:bodyPr/>
          <a:lstStyle/>
          <a:p>
            <a:fld id="{C17F5C9F-5B5C-4011-A8C6-A60DCC893E72}" type="slidenum">
              <a:rPr lang="en-GB" smtClean="0"/>
              <a:t>28</a:t>
            </a:fld>
            <a:endParaRPr lang="en-GB"/>
          </a:p>
        </p:txBody>
      </p:sp>
    </p:spTree>
    <p:extLst>
      <p:ext uri="{BB962C8B-B14F-4D97-AF65-F5344CB8AC3E}">
        <p14:creationId xmlns:p14="http://schemas.microsoft.com/office/powerpoint/2010/main" val="105785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RH </a:t>
            </a:r>
          </a:p>
          <a:p>
            <a:endParaRPr lang="en-US" dirty="0">
              <a:cs typeface="Calibri"/>
            </a:endParaRPr>
          </a:p>
          <a:p>
            <a:r>
              <a:rPr lang="en-US" dirty="0">
                <a:cs typeface="Calibri"/>
              </a:rPr>
              <a:t>Front of mind for us, link climate and nature, but really key</a:t>
            </a:r>
            <a:r>
              <a:rPr lang="en-US">
                <a:cs typeface="Calibri"/>
              </a:rPr>
              <a:t> – the role that nature can play</a:t>
            </a:r>
            <a:endParaRPr lang="en-US" dirty="0">
              <a:cs typeface="Calibri"/>
            </a:endParaRPr>
          </a:p>
          <a:p>
            <a:r>
              <a:rPr lang="en-US" dirty="0">
                <a:cs typeface="Calibri"/>
              </a:rPr>
              <a:t>Link to nature-based solutions, mitigation, adaptation</a:t>
            </a:r>
          </a:p>
        </p:txBody>
      </p:sp>
      <p:sp>
        <p:nvSpPr>
          <p:cNvPr id="4" name="Slide Number Placeholder 3"/>
          <p:cNvSpPr>
            <a:spLocks noGrp="1"/>
          </p:cNvSpPr>
          <p:nvPr>
            <p:ph type="sldNum" sz="quarter" idx="5"/>
          </p:nvPr>
        </p:nvSpPr>
        <p:spPr/>
        <p:txBody>
          <a:bodyPr/>
          <a:lstStyle/>
          <a:p>
            <a:fld id="{C17F5C9F-5B5C-4011-A8C6-A60DCC893E72}" type="slidenum">
              <a:rPr lang="en-GB" smtClean="0"/>
              <a:t>29</a:t>
            </a:fld>
            <a:endParaRPr lang="en-GB"/>
          </a:p>
        </p:txBody>
      </p:sp>
    </p:spTree>
    <p:extLst>
      <p:ext uri="{BB962C8B-B14F-4D97-AF65-F5344CB8AC3E}">
        <p14:creationId xmlns:p14="http://schemas.microsoft.com/office/powerpoint/2010/main" val="15084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3</a:t>
            </a:fld>
            <a:endParaRPr lang="en-GB"/>
          </a:p>
        </p:txBody>
      </p:sp>
    </p:spTree>
    <p:extLst>
      <p:ext uri="{BB962C8B-B14F-4D97-AF65-F5344CB8AC3E}">
        <p14:creationId xmlns:p14="http://schemas.microsoft.com/office/powerpoint/2010/main" val="268009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RH</a:t>
            </a:r>
          </a:p>
          <a:p>
            <a:endParaRPr lang="en-US" dirty="0">
              <a:cs typeface="Calibri"/>
            </a:endParaRPr>
          </a:p>
          <a:p>
            <a:r>
              <a:rPr lang="en-US" dirty="0">
                <a:cs typeface="Calibri"/>
              </a:rPr>
              <a:t>One of key functions we play as charities around engagement with public </a:t>
            </a:r>
          </a:p>
          <a:p>
            <a:r>
              <a:rPr lang="en-US" dirty="0">
                <a:cs typeface="Calibri"/>
              </a:rPr>
              <a:t>How we're using community </a:t>
            </a:r>
            <a:r>
              <a:rPr lang="en-US" dirty="0" err="1">
                <a:cs typeface="Calibri"/>
              </a:rPr>
              <a:t>organising</a:t>
            </a:r>
            <a:endParaRPr lang="en-US" dirty="0">
              <a:cs typeface="Calibri"/>
            </a:endParaRPr>
          </a:p>
          <a:p>
            <a:r>
              <a:rPr lang="en-US" dirty="0">
                <a:cs typeface="Calibri"/>
              </a:rPr>
              <a:t>Team Wilder/ </a:t>
            </a:r>
            <a:r>
              <a:rPr lang="en-US" dirty="0" err="1">
                <a:cs typeface="Calibri"/>
              </a:rPr>
              <a:t>Nextdoor</a:t>
            </a:r>
            <a:r>
              <a:rPr lang="en-US" dirty="0">
                <a:cs typeface="Calibri"/>
              </a:rPr>
              <a:t> Nature</a:t>
            </a:r>
          </a:p>
        </p:txBody>
      </p:sp>
      <p:sp>
        <p:nvSpPr>
          <p:cNvPr id="4" name="Slide Number Placeholder 3"/>
          <p:cNvSpPr>
            <a:spLocks noGrp="1"/>
          </p:cNvSpPr>
          <p:nvPr>
            <p:ph type="sldNum" sz="quarter" idx="5"/>
          </p:nvPr>
        </p:nvSpPr>
        <p:spPr/>
        <p:txBody>
          <a:bodyPr/>
          <a:lstStyle/>
          <a:p>
            <a:fld id="{C17F5C9F-5B5C-4011-A8C6-A60DCC893E72}" type="slidenum">
              <a:rPr lang="en-GB" smtClean="0"/>
              <a:t>30</a:t>
            </a:fld>
            <a:endParaRPr lang="en-GB"/>
          </a:p>
        </p:txBody>
      </p:sp>
    </p:spTree>
    <p:extLst>
      <p:ext uri="{BB962C8B-B14F-4D97-AF65-F5344CB8AC3E}">
        <p14:creationId xmlns:p14="http://schemas.microsoft.com/office/powerpoint/2010/main" val="2750441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31</a:t>
            </a:fld>
            <a:endParaRPr lang="en-GB"/>
          </a:p>
        </p:txBody>
      </p:sp>
    </p:spTree>
    <p:extLst>
      <p:ext uri="{BB962C8B-B14F-4D97-AF65-F5344CB8AC3E}">
        <p14:creationId xmlns:p14="http://schemas.microsoft.com/office/powerpoint/2010/main" val="609943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32</a:t>
            </a:fld>
            <a:endParaRPr lang="en-GB"/>
          </a:p>
        </p:txBody>
      </p:sp>
    </p:spTree>
    <p:extLst>
      <p:ext uri="{BB962C8B-B14F-4D97-AF65-F5344CB8AC3E}">
        <p14:creationId xmlns:p14="http://schemas.microsoft.com/office/powerpoint/2010/main" val="2650662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33</a:t>
            </a:fld>
            <a:endParaRPr lang="en-GB"/>
          </a:p>
        </p:txBody>
      </p:sp>
    </p:spTree>
    <p:extLst>
      <p:ext uri="{BB962C8B-B14F-4D97-AF65-F5344CB8AC3E}">
        <p14:creationId xmlns:p14="http://schemas.microsoft.com/office/powerpoint/2010/main" val="3742661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34</a:t>
            </a:fld>
            <a:endParaRPr lang="en-GB"/>
          </a:p>
        </p:txBody>
      </p:sp>
    </p:spTree>
    <p:extLst>
      <p:ext uri="{BB962C8B-B14F-4D97-AF65-F5344CB8AC3E}">
        <p14:creationId xmlns:p14="http://schemas.microsoft.com/office/powerpoint/2010/main" val="1381924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endParaRPr lang="en-GB" dirty="0"/>
          </a:p>
          <a:p>
            <a:r>
              <a:rPr lang="en-GB" dirty="0"/>
              <a:t>Don’t sweat the small stuff</a:t>
            </a:r>
          </a:p>
        </p:txBody>
      </p:sp>
      <p:sp>
        <p:nvSpPr>
          <p:cNvPr id="4" name="Slide Number Placeholder 3"/>
          <p:cNvSpPr>
            <a:spLocks noGrp="1"/>
          </p:cNvSpPr>
          <p:nvPr>
            <p:ph type="sldNum" sz="quarter" idx="5"/>
          </p:nvPr>
        </p:nvSpPr>
        <p:spPr/>
        <p:txBody>
          <a:bodyPr/>
          <a:lstStyle/>
          <a:p>
            <a:fld id="{C17F5C9F-5B5C-4011-A8C6-A60DCC893E72}" type="slidenum">
              <a:rPr lang="en-GB" smtClean="0"/>
              <a:t>35</a:t>
            </a:fld>
            <a:endParaRPr lang="en-GB"/>
          </a:p>
        </p:txBody>
      </p:sp>
    </p:spTree>
    <p:extLst>
      <p:ext uri="{BB962C8B-B14F-4D97-AF65-F5344CB8AC3E}">
        <p14:creationId xmlns:p14="http://schemas.microsoft.com/office/powerpoint/2010/main" val="3366831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RH and AK</a:t>
            </a:r>
          </a:p>
          <a:p>
            <a:endParaRPr lang="en-US">
              <a:cs typeface="Calibri"/>
            </a:endParaRPr>
          </a:p>
          <a:p>
            <a:r>
              <a:rPr lang="en-US">
                <a:cs typeface="Calibri"/>
              </a:rPr>
              <a:t>Cohesive slide to finish on </a:t>
            </a:r>
          </a:p>
          <a:p>
            <a:endParaRPr lang="en-US" dirty="0">
              <a:cs typeface="Calibri"/>
            </a:endParaRPr>
          </a:p>
          <a:p>
            <a:r>
              <a:rPr lang="en-US" dirty="0">
                <a:cs typeface="Calibri"/>
              </a:rPr>
              <a:t>Any key messages</a:t>
            </a:r>
          </a:p>
          <a:p>
            <a:r>
              <a:rPr lang="en-US" dirty="0">
                <a:cs typeface="Calibri"/>
              </a:rPr>
              <a:t>Where we'd like to work with others or hear from others</a:t>
            </a:r>
          </a:p>
          <a:p>
            <a:r>
              <a:rPr lang="en-US" dirty="0">
                <a:cs typeface="Calibri"/>
              </a:rPr>
              <a:t>Something is better that nothing </a:t>
            </a:r>
          </a:p>
          <a:p>
            <a:endParaRPr lang="en-US" dirty="0">
              <a:cs typeface="Calibri"/>
            </a:endParaRPr>
          </a:p>
        </p:txBody>
      </p:sp>
      <p:sp>
        <p:nvSpPr>
          <p:cNvPr id="4" name="Slide Number Placeholder 3"/>
          <p:cNvSpPr>
            <a:spLocks noGrp="1"/>
          </p:cNvSpPr>
          <p:nvPr>
            <p:ph type="sldNum" sz="quarter" idx="5"/>
          </p:nvPr>
        </p:nvSpPr>
        <p:spPr/>
        <p:txBody>
          <a:bodyPr/>
          <a:lstStyle/>
          <a:p>
            <a:fld id="{C17F5C9F-5B5C-4011-A8C6-A60DCC893E72}" type="slidenum">
              <a:rPr lang="en-GB" smtClean="0"/>
              <a:t>36</a:t>
            </a:fld>
            <a:endParaRPr lang="en-GB"/>
          </a:p>
        </p:txBody>
      </p:sp>
    </p:spTree>
    <p:extLst>
      <p:ext uri="{BB962C8B-B14F-4D97-AF65-F5344CB8AC3E}">
        <p14:creationId xmlns:p14="http://schemas.microsoft.com/office/powerpoint/2010/main" val="398705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endParaRPr lang="en-GB" dirty="0"/>
          </a:p>
          <a:p>
            <a:r>
              <a:rPr lang="en-GB" dirty="0"/>
              <a:t>Federation</a:t>
            </a:r>
          </a:p>
          <a:p>
            <a:r>
              <a:rPr lang="en-GB" dirty="0"/>
              <a:t>Land owning – one of the largest land owners</a:t>
            </a:r>
          </a:p>
          <a:p>
            <a:endParaRPr lang="en-GB" dirty="0"/>
          </a:p>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4</a:t>
            </a:fld>
            <a:endParaRPr lang="en-GB"/>
          </a:p>
        </p:txBody>
      </p:sp>
    </p:spTree>
    <p:extLst>
      <p:ext uri="{BB962C8B-B14F-4D97-AF65-F5344CB8AC3E}">
        <p14:creationId xmlns:p14="http://schemas.microsoft.com/office/powerpoint/2010/main" val="1435926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a:p>
            <a:endParaRPr lang="en-GB" dirty="0"/>
          </a:p>
          <a:p>
            <a:r>
              <a:rPr lang="en-GB" dirty="0"/>
              <a:t> </a:t>
            </a:r>
          </a:p>
        </p:txBody>
      </p:sp>
      <p:sp>
        <p:nvSpPr>
          <p:cNvPr id="4" name="Slide Number Placeholder 3"/>
          <p:cNvSpPr>
            <a:spLocks noGrp="1"/>
          </p:cNvSpPr>
          <p:nvPr>
            <p:ph type="sldNum" sz="quarter" idx="5"/>
          </p:nvPr>
        </p:nvSpPr>
        <p:spPr/>
        <p:txBody>
          <a:bodyPr/>
          <a:lstStyle/>
          <a:p>
            <a:fld id="{C17F5C9F-5B5C-4011-A8C6-A60DCC893E72}" type="slidenum">
              <a:rPr lang="en-GB" smtClean="0"/>
              <a:t>5</a:t>
            </a:fld>
            <a:endParaRPr lang="en-GB"/>
          </a:p>
        </p:txBody>
      </p:sp>
    </p:spTree>
    <p:extLst>
      <p:ext uri="{BB962C8B-B14F-4D97-AF65-F5344CB8AC3E}">
        <p14:creationId xmlns:p14="http://schemas.microsoft.com/office/powerpoint/2010/main" val="201753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AK</a:t>
            </a:r>
          </a:p>
        </p:txBody>
      </p:sp>
      <p:sp>
        <p:nvSpPr>
          <p:cNvPr id="4" name="Slide Number Placeholder 3"/>
          <p:cNvSpPr>
            <a:spLocks noGrp="1"/>
          </p:cNvSpPr>
          <p:nvPr>
            <p:ph type="sldNum" sz="quarter" idx="5"/>
          </p:nvPr>
        </p:nvSpPr>
        <p:spPr/>
        <p:txBody>
          <a:bodyPr/>
          <a:lstStyle/>
          <a:p>
            <a:fld id="{C17F5C9F-5B5C-4011-A8C6-A60DCC893E72}" type="slidenum">
              <a:rPr lang="en-GB" smtClean="0"/>
              <a:t>6</a:t>
            </a:fld>
            <a:endParaRPr lang="en-GB"/>
          </a:p>
        </p:txBody>
      </p:sp>
    </p:spTree>
    <p:extLst>
      <p:ext uri="{BB962C8B-B14F-4D97-AF65-F5344CB8AC3E}">
        <p14:creationId xmlns:p14="http://schemas.microsoft.com/office/powerpoint/2010/main" val="290831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RH</a:t>
            </a:r>
          </a:p>
          <a:p>
            <a:pPr rtl="0" fontAlgn="ctr">
              <a:spcBef>
                <a:spcPts val="0"/>
              </a:spcBef>
              <a:spcAft>
                <a:spcPts val="0"/>
              </a:spcAft>
              <a:buFont typeface="Arial" panose="020B0604020202020204" pitchFamily="34" charset="0"/>
              <a:buChar char="•"/>
            </a:pPr>
            <a:r>
              <a:rPr lang="en-GB" dirty="0"/>
              <a:t>Charity Digital report finding – concerned but yet to take action. </a:t>
            </a:r>
            <a:r>
              <a:rPr lang="en-US" sz="1800" dirty="0">
                <a:solidFill>
                  <a:srgbClr val="242227"/>
                </a:solidFill>
                <a:effectLst/>
                <a:latin typeface="Roboto" panose="02000000000000000000" pitchFamily="2" charset="0"/>
              </a:rPr>
              <a:t>There is no universal understanding of environmental sustainability in the UK charity sector. Charities are unclear about the importance of environmental sustainability in their </a:t>
            </a:r>
            <a:r>
              <a:rPr lang="en-US" sz="1800" dirty="0" err="1">
                <a:solidFill>
                  <a:srgbClr val="242227"/>
                </a:solidFill>
                <a:effectLst/>
                <a:latin typeface="Roboto" panose="02000000000000000000" pitchFamily="2" charset="0"/>
              </a:rPr>
              <a:t>organisation</a:t>
            </a:r>
            <a:endParaRPr lang="en-US" sz="1800" dirty="0">
              <a:effectLst/>
              <a:latin typeface="Calibri" panose="020F0502020204030204" pitchFamily="34" charset="0"/>
            </a:endParaRPr>
          </a:p>
          <a:p>
            <a:pPr>
              <a:defRPr/>
            </a:pPr>
            <a:r>
              <a:rPr lang="en-GB" dirty="0"/>
              <a:t>We are clear that it plays a key underpinning role across our federation and our mission.</a:t>
            </a:r>
            <a:r>
              <a:rPr lang="en-GB"/>
              <a:t> </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see it first and foremost as getting the basics right, and standing you/us in good stead as organisations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Here’s what we’re doing….  </a:t>
            </a:r>
            <a:r>
              <a:rPr lang="en-US" dirty="0">
                <a:cs typeface="Arial"/>
              </a:rPr>
              <a:t>"</a:t>
            </a:r>
            <a:r>
              <a:rPr lang="en-US" i="1" dirty="0">
                <a:cs typeface="Arial"/>
              </a:rPr>
              <a:t>We will work together to establish a comprehensive programme to reduce our environmental footprint and set ambitious targets in relation to key areas such as carbon emissions reduction, use of chemicals on land, and renewable energy generation</a:t>
            </a:r>
            <a:r>
              <a:rPr lang="en-US" dirty="0">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a:p>
            <a:r>
              <a:rPr lang="en-US" dirty="0">
                <a:cs typeface="Calibri"/>
              </a:rPr>
              <a:t>Climate change as a culture shift, underneath everything we do as a pillar</a:t>
            </a:r>
          </a:p>
          <a:p>
            <a:r>
              <a:rPr lang="en-US" dirty="0">
                <a:cs typeface="Calibri"/>
              </a:rPr>
              <a:t>Not just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a:p>
            <a:endParaRPr lang="en-GB" dirty="0"/>
          </a:p>
        </p:txBody>
      </p:sp>
      <p:sp>
        <p:nvSpPr>
          <p:cNvPr id="4" name="Slide Number Placeholder 3"/>
          <p:cNvSpPr>
            <a:spLocks noGrp="1"/>
          </p:cNvSpPr>
          <p:nvPr>
            <p:ph type="sldNum" sz="quarter" idx="5"/>
          </p:nvPr>
        </p:nvSpPr>
        <p:spPr/>
        <p:txBody>
          <a:bodyPr/>
          <a:lstStyle/>
          <a:p>
            <a:fld id="{C17F5C9F-5B5C-4011-A8C6-A60DCC893E72}" type="slidenum">
              <a:rPr lang="en-GB" smtClean="0"/>
              <a:t>7</a:t>
            </a:fld>
            <a:endParaRPr lang="en-GB"/>
          </a:p>
        </p:txBody>
      </p:sp>
    </p:spTree>
    <p:extLst>
      <p:ext uri="{BB962C8B-B14F-4D97-AF65-F5344CB8AC3E}">
        <p14:creationId xmlns:p14="http://schemas.microsoft.com/office/powerpoint/2010/main" val="162783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a:t>
            </a:r>
          </a:p>
          <a:p>
            <a:r>
              <a:rPr lang="en-GB" dirty="0"/>
              <a:t>This relates to both climate change mitigation and climate change adaptation</a:t>
            </a:r>
          </a:p>
          <a:p>
            <a:r>
              <a:rPr lang="en-GB" dirty="0"/>
              <a:t>Wouldn’t be possible without access to publicly accessible and free data – such as Climate Risk Indicators published by the Met Office, or the BEIS conversion factors</a:t>
            </a:r>
            <a:r>
              <a:rPr lang="en-GB"/>
              <a:t> </a:t>
            </a:r>
            <a:endParaRPr lang="en-GB">
              <a:cs typeface="Calibri"/>
            </a:endParaRPr>
          </a:p>
          <a:p>
            <a:r>
              <a:rPr lang="en-GB" dirty="0"/>
              <a:t>But also could be so much more efficient with access to more digital expertise and platforms</a:t>
            </a:r>
            <a:r>
              <a:rPr lang="en-GB"/>
              <a:t>. How can tech help us scale what we're doing? </a:t>
            </a:r>
            <a:endParaRPr lang="en-GB">
              <a:cs typeface="Calibri"/>
            </a:endParaRPr>
          </a:p>
        </p:txBody>
      </p:sp>
      <p:sp>
        <p:nvSpPr>
          <p:cNvPr id="4" name="Slide Number Placeholder 3"/>
          <p:cNvSpPr>
            <a:spLocks noGrp="1"/>
          </p:cNvSpPr>
          <p:nvPr>
            <p:ph type="sldNum" sz="quarter" idx="5"/>
          </p:nvPr>
        </p:nvSpPr>
        <p:spPr/>
        <p:txBody>
          <a:bodyPr/>
          <a:lstStyle/>
          <a:p>
            <a:fld id="{C17F5C9F-5B5C-4011-A8C6-A60DCC893E72}" type="slidenum">
              <a:rPr lang="en-GB" smtClean="0"/>
              <a:t>8</a:t>
            </a:fld>
            <a:endParaRPr lang="en-GB"/>
          </a:p>
        </p:txBody>
      </p:sp>
    </p:spTree>
    <p:extLst>
      <p:ext uri="{BB962C8B-B14F-4D97-AF65-F5344CB8AC3E}">
        <p14:creationId xmlns:p14="http://schemas.microsoft.com/office/powerpoint/2010/main" val="421701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Climate change as a culture shift too as well as direct actions, don’t underestimate the value of your people in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And remembering it’s not just us grappling with this, networks and working together across organizational boundaries is key</a:t>
            </a:r>
          </a:p>
          <a:p>
            <a:r>
              <a:rPr lang="en-US" dirty="0"/>
              <a:t>Ultimately the balance is to make sure it helps us to prioritise, and make smarter decisions about the most efficient and effective pathway for us to achieve net zero alongside nature’s recovery!</a:t>
            </a:r>
            <a:endParaRPr lang="en-GB" dirty="0"/>
          </a:p>
        </p:txBody>
      </p:sp>
      <p:sp>
        <p:nvSpPr>
          <p:cNvPr id="4" name="Slide Number Placeholder 3"/>
          <p:cNvSpPr>
            <a:spLocks noGrp="1"/>
          </p:cNvSpPr>
          <p:nvPr>
            <p:ph type="sldNum" sz="quarter" idx="5"/>
          </p:nvPr>
        </p:nvSpPr>
        <p:spPr/>
        <p:txBody>
          <a:bodyPr/>
          <a:lstStyle/>
          <a:p>
            <a:fld id="{9A985D3F-5E9B-46E6-9BD7-D0EF5049082C}" type="slidenum">
              <a:rPr lang="en-GB" smtClean="0"/>
              <a:t>9</a:t>
            </a:fld>
            <a:endParaRPr lang="en-GB"/>
          </a:p>
        </p:txBody>
      </p:sp>
    </p:spTree>
    <p:extLst>
      <p:ext uri="{BB962C8B-B14F-4D97-AF65-F5344CB8AC3E}">
        <p14:creationId xmlns:p14="http://schemas.microsoft.com/office/powerpoint/2010/main" val="466113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C5D464-D847-4C0C-9306-CD32A9D30AEF}"/>
              </a:ext>
            </a:extLst>
          </p:cNvPr>
          <p:cNvSpPr/>
          <p:nvPr userDrawn="1"/>
        </p:nvSpPr>
        <p:spPr>
          <a:xfrm>
            <a:off x="0" y="0"/>
            <a:ext cx="12192000" cy="6858000"/>
          </a:xfrm>
          <a:prstGeom prst="rect">
            <a:avLst/>
          </a:prstGeom>
          <a:solidFill>
            <a:srgbClr val="058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B269670-0780-4B25-82DB-1199596222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7310" y="317211"/>
            <a:ext cx="2763823" cy="1226054"/>
          </a:xfrm>
          <a:prstGeom prst="rect">
            <a:avLst/>
          </a:prstGeom>
        </p:spPr>
      </p:pic>
      <p:cxnSp>
        <p:nvCxnSpPr>
          <p:cNvPr id="9" name="Straight Connector 8">
            <a:extLst>
              <a:ext uri="{FF2B5EF4-FFF2-40B4-BE49-F238E27FC236}">
                <a16:creationId xmlns:a16="http://schemas.microsoft.com/office/drawing/2014/main" id="{2EFB2484-D57C-4686-B1D7-099645F08A6B}"/>
              </a:ext>
            </a:extLst>
          </p:cNvPr>
          <p:cNvCxnSpPr>
            <a:cxnSpLocks/>
          </p:cNvCxnSpPr>
          <p:nvPr userDrawn="1"/>
        </p:nvCxnSpPr>
        <p:spPr>
          <a:xfrm>
            <a:off x="523875" y="3209026"/>
            <a:ext cx="10677525"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AF3AC85-0A97-4230-9076-187E4CBA1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79498"/>
            <a:ext cx="12192000" cy="1678502"/>
          </a:xfrm>
          <a:prstGeom prst="rect">
            <a:avLst/>
          </a:prstGeom>
        </p:spPr>
      </p:pic>
      <p:sp>
        <p:nvSpPr>
          <p:cNvPr id="11" name="Title 3">
            <a:extLst>
              <a:ext uri="{FF2B5EF4-FFF2-40B4-BE49-F238E27FC236}">
                <a16:creationId xmlns:a16="http://schemas.microsoft.com/office/drawing/2014/main" id="{FF1C3328-9D96-4D8F-A575-830388E68678}"/>
              </a:ext>
            </a:extLst>
          </p:cNvPr>
          <p:cNvSpPr>
            <a:spLocks noGrp="1"/>
          </p:cNvSpPr>
          <p:nvPr>
            <p:ph type="title"/>
          </p:nvPr>
        </p:nvSpPr>
        <p:spPr>
          <a:xfrm>
            <a:off x="377310" y="2452717"/>
            <a:ext cx="10515600" cy="746815"/>
          </a:xfrm>
          <a:prstGeom prst="rect">
            <a:avLst/>
          </a:prstGeom>
        </p:spPr>
        <p:txBody>
          <a:bodyPr/>
          <a:lstStyle>
            <a:lvl1pPr>
              <a:defRPr>
                <a:solidFill>
                  <a:schemeClr val="bg1"/>
                </a:solidFill>
              </a:defRPr>
            </a:lvl1pPr>
          </a:lstStyle>
          <a:p>
            <a:r>
              <a:rPr lang="en-US"/>
              <a:t>Click to edit Master title style</a:t>
            </a:r>
            <a:endParaRPr lang="en-GB"/>
          </a:p>
        </p:txBody>
      </p:sp>
      <p:sp>
        <p:nvSpPr>
          <p:cNvPr id="13" name="Text Placeholder 16">
            <a:extLst>
              <a:ext uri="{FF2B5EF4-FFF2-40B4-BE49-F238E27FC236}">
                <a16:creationId xmlns:a16="http://schemas.microsoft.com/office/drawing/2014/main" id="{C69E9EBF-10C3-46B2-8335-53041E9C373E}"/>
              </a:ext>
            </a:extLst>
          </p:cNvPr>
          <p:cNvSpPr>
            <a:spLocks noGrp="1"/>
          </p:cNvSpPr>
          <p:nvPr>
            <p:ph type="body" sz="quarter" idx="10"/>
          </p:nvPr>
        </p:nvSpPr>
        <p:spPr>
          <a:xfrm>
            <a:off x="377825" y="3420278"/>
            <a:ext cx="10515600" cy="881062"/>
          </a:xfrm>
          <a:prstGeom prst="rect">
            <a:avLst/>
          </a:prstGeom>
        </p:spPr>
        <p:txBody>
          <a:bodyPr/>
          <a:lstStyle>
            <a:lvl1pPr marL="0" indent="0">
              <a:buNone/>
              <a:defRPr sz="2400">
                <a:solidFill>
                  <a:schemeClr val="bg1"/>
                </a:solidFill>
                <a:latin typeface="Adelle Eb" panose="02000503000000020004" pitchFamily="50" charset="0"/>
              </a:defRPr>
            </a:lvl1pPr>
          </a:lstStyle>
          <a:p>
            <a:pPr lvl="0"/>
            <a:r>
              <a:rPr lang="en-US"/>
              <a:t>Click to edit Master text styles</a:t>
            </a:r>
          </a:p>
        </p:txBody>
      </p:sp>
    </p:spTree>
    <p:extLst>
      <p:ext uri="{BB962C8B-B14F-4D97-AF65-F5344CB8AC3E}">
        <p14:creationId xmlns:p14="http://schemas.microsoft.com/office/powerpoint/2010/main" val="116061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6BC998B-693B-4C81-A770-A469B25474AC}"/>
              </a:ext>
            </a:extLst>
          </p:cNvPr>
          <p:cNvCxnSpPr>
            <a:cxnSpLocks/>
          </p:cNvCxnSpPr>
          <p:nvPr userDrawn="1"/>
        </p:nvCxnSpPr>
        <p:spPr>
          <a:xfrm>
            <a:off x="2403567" y="1018276"/>
            <a:ext cx="9411123" cy="0"/>
          </a:xfrm>
          <a:prstGeom prst="line">
            <a:avLst/>
          </a:prstGeom>
          <a:ln w="25400">
            <a:solidFill>
              <a:srgbClr val="058295"/>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F4370F72-90D1-43C9-AA11-4FB12864959D}"/>
              </a:ext>
            </a:extLst>
          </p:cNvPr>
          <p:cNvSpPr>
            <a:spLocks noGrp="1"/>
          </p:cNvSpPr>
          <p:nvPr>
            <p:ph type="body" sz="quarter" idx="10" hasCustomPrompt="1"/>
          </p:nvPr>
        </p:nvSpPr>
        <p:spPr>
          <a:xfrm>
            <a:off x="2308318" y="447679"/>
            <a:ext cx="9411123" cy="487359"/>
          </a:xfrm>
          <a:prstGeom prst="rect">
            <a:avLst/>
          </a:prstGeom>
        </p:spPr>
        <p:txBody>
          <a:bodyPr/>
          <a:lstStyle>
            <a:lvl1pPr marL="0" indent="0">
              <a:buNone/>
              <a:defRPr>
                <a:solidFill>
                  <a:srgbClr val="058295"/>
                </a:solidFill>
                <a:latin typeface="Adelle Lt" panose="02000503000000020004" pitchFamily="50" charset="0"/>
              </a:defRPr>
            </a:lvl1pPr>
          </a:lstStyle>
          <a:p>
            <a:pPr lvl="0"/>
            <a:r>
              <a:rPr lang="en-GB">
                <a:latin typeface="Adelle Lt" panose="02000503000000020004" pitchFamily="50" charset="0"/>
              </a:rPr>
              <a:t>Page title</a:t>
            </a:r>
            <a:endParaRPr lang="en-GB"/>
          </a:p>
        </p:txBody>
      </p:sp>
      <p:pic>
        <p:nvPicPr>
          <p:cNvPr id="7" name="Picture 6">
            <a:extLst>
              <a:ext uri="{FF2B5EF4-FFF2-40B4-BE49-F238E27FC236}">
                <a16:creationId xmlns:a16="http://schemas.microsoft.com/office/drawing/2014/main" id="{4900FC7E-A360-486D-BE91-FCE4747143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314768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D8AD11-F2A0-4A62-8E0C-1DEA496213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179498"/>
            <a:ext cx="12192000" cy="1678502"/>
          </a:xfrm>
          <a:prstGeom prst="rect">
            <a:avLst/>
          </a:prstGeom>
        </p:spPr>
      </p:pic>
      <p:pic>
        <p:nvPicPr>
          <p:cNvPr id="5" name="Picture 4">
            <a:extLst>
              <a:ext uri="{FF2B5EF4-FFF2-40B4-BE49-F238E27FC236}">
                <a16:creationId xmlns:a16="http://schemas.microsoft.com/office/drawing/2014/main" id="{98565153-1097-4DDA-A31C-C05ACEF841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165678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ust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79548-F7ED-4CA6-8774-942AE5B14F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976883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173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58916-78F3-4A3F-B190-61541E3163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179498"/>
            <a:ext cx="12192000" cy="1678502"/>
          </a:xfrm>
          <a:prstGeom prst="rect">
            <a:avLst/>
          </a:prstGeom>
        </p:spPr>
      </p:pic>
      <p:cxnSp>
        <p:nvCxnSpPr>
          <p:cNvPr id="10" name="Straight Connector 9">
            <a:extLst>
              <a:ext uri="{FF2B5EF4-FFF2-40B4-BE49-F238E27FC236}">
                <a16:creationId xmlns:a16="http://schemas.microsoft.com/office/drawing/2014/main" id="{B35DBDC5-08BF-4694-B1D5-CFA61B95440F}"/>
              </a:ext>
            </a:extLst>
          </p:cNvPr>
          <p:cNvCxnSpPr>
            <a:cxnSpLocks/>
          </p:cNvCxnSpPr>
          <p:nvPr userDrawn="1"/>
        </p:nvCxnSpPr>
        <p:spPr>
          <a:xfrm>
            <a:off x="2403567" y="1018276"/>
            <a:ext cx="9411123" cy="0"/>
          </a:xfrm>
          <a:prstGeom prst="line">
            <a:avLst/>
          </a:prstGeom>
          <a:ln w="25400">
            <a:solidFill>
              <a:srgbClr val="058295"/>
            </a:solidFill>
            <a:prstDash val="sysDot"/>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75B79F5E-1530-4BE1-BE1F-E98A96A17CEB}"/>
              </a:ext>
            </a:extLst>
          </p:cNvPr>
          <p:cNvSpPr>
            <a:spLocks noGrp="1"/>
          </p:cNvSpPr>
          <p:nvPr>
            <p:ph type="body" sz="quarter" idx="10" hasCustomPrompt="1"/>
          </p:nvPr>
        </p:nvSpPr>
        <p:spPr>
          <a:xfrm>
            <a:off x="2308318" y="447679"/>
            <a:ext cx="9411123" cy="487359"/>
          </a:xfrm>
          <a:prstGeom prst="rect">
            <a:avLst/>
          </a:prstGeom>
        </p:spPr>
        <p:txBody>
          <a:bodyPr/>
          <a:lstStyle>
            <a:lvl1pPr marL="0" indent="0">
              <a:buNone/>
              <a:defRPr>
                <a:solidFill>
                  <a:srgbClr val="058295"/>
                </a:solidFill>
                <a:latin typeface="Adelle Lt" panose="02000503000000020004" pitchFamily="50" charset="0"/>
              </a:defRPr>
            </a:lvl1pPr>
          </a:lstStyle>
          <a:p>
            <a:pPr lvl="0"/>
            <a:r>
              <a:rPr lang="en-GB">
                <a:latin typeface="Adelle Lt" panose="02000503000000020004" pitchFamily="50" charset="0"/>
              </a:rPr>
              <a:t>Page title</a:t>
            </a:r>
            <a:endParaRPr lang="en-GB"/>
          </a:p>
        </p:txBody>
      </p:sp>
      <p:pic>
        <p:nvPicPr>
          <p:cNvPr id="6" name="Picture 5">
            <a:extLst>
              <a:ext uri="{FF2B5EF4-FFF2-40B4-BE49-F238E27FC236}">
                <a16:creationId xmlns:a16="http://schemas.microsoft.com/office/drawing/2014/main" id="{EBEB35B9-5997-470F-AC5B-F7D7135D9F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397075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6BC998B-693B-4C81-A770-A469B25474AC}"/>
              </a:ext>
            </a:extLst>
          </p:cNvPr>
          <p:cNvCxnSpPr>
            <a:cxnSpLocks/>
          </p:cNvCxnSpPr>
          <p:nvPr userDrawn="1"/>
        </p:nvCxnSpPr>
        <p:spPr>
          <a:xfrm>
            <a:off x="2403567" y="1018276"/>
            <a:ext cx="9411123" cy="0"/>
          </a:xfrm>
          <a:prstGeom prst="line">
            <a:avLst/>
          </a:prstGeom>
          <a:ln w="25400">
            <a:solidFill>
              <a:srgbClr val="058295"/>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F4370F72-90D1-43C9-AA11-4FB12864959D}"/>
              </a:ext>
            </a:extLst>
          </p:cNvPr>
          <p:cNvSpPr>
            <a:spLocks noGrp="1"/>
          </p:cNvSpPr>
          <p:nvPr>
            <p:ph type="body" sz="quarter" idx="10" hasCustomPrompt="1"/>
          </p:nvPr>
        </p:nvSpPr>
        <p:spPr>
          <a:xfrm>
            <a:off x="2308318" y="447679"/>
            <a:ext cx="9411123" cy="487359"/>
          </a:xfrm>
          <a:prstGeom prst="rect">
            <a:avLst/>
          </a:prstGeom>
        </p:spPr>
        <p:txBody>
          <a:bodyPr/>
          <a:lstStyle>
            <a:lvl1pPr marL="0" indent="0">
              <a:buNone/>
              <a:defRPr>
                <a:solidFill>
                  <a:srgbClr val="058295"/>
                </a:solidFill>
                <a:latin typeface="Adelle Lt" panose="02000503000000020004" pitchFamily="50" charset="0"/>
              </a:defRPr>
            </a:lvl1pPr>
          </a:lstStyle>
          <a:p>
            <a:pPr lvl="0"/>
            <a:r>
              <a:rPr lang="en-GB">
                <a:latin typeface="Adelle Lt" panose="02000503000000020004" pitchFamily="50" charset="0"/>
              </a:rPr>
              <a:t>Page title</a:t>
            </a:r>
            <a:endParaRPr lang="en-GB"/>
          </a:p>
        </p:txBody>
      </p:sp>
      <p:pic>
        <p:nvPicPr>
          <p:cNvPr id="7" name="Picture 6">
            <a:extLst>
              <a:ext uri="{FF2B5EF4-FFF2-40B4-BE49-F238E27FC236}">
                <a16:creationId xmlns:a16="http://schemas.microsoft.com/office/drawing/2014/main" id="{4900FC7E-A360-486D-BE91-FCE4747143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3147680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D8AD11-F2A0-4A62-8E0C-1DEA496213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179498"/>
            <a:ext cx="12192000" cy="1678502"/>
          </a:xfrm>
          <a:prstGeom prst="rect">
            <a:avLst/>
          </a:prstGeom>
        </p:spPr>
      </p:pic>
      <p:pic>
        <p:nvPicPr>
          <p:cNvPr id="5" name="Picture 4">
            <a:extLst>
              <a:ext uri="{FF2B5EF4-FFF2-40B4-BE49-F238E27FC236}">
                <a16:creationId xmlns:a16="http://schemas.microsoft.com/office/drawing/2014/main" id="{98565153-1097-4DDA-A31C-C05ACEF841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16567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ust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79548-F7ED-4CA6-8774-942AE5B14F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97688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17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720788-A470-427F-BB51-B23ECD628FF6}" type="datetimeFigureOut">
              <a:rPr lang="en-GB" smtClean="0"/>
              <a:t>25/10/2023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CD4CE3-FBC3-43D0-A6E4-DB5DB0F7FB82}" type="slidenum">
              <a:rPr lang="en-GB" smtClean="0"/>
              <a:t>‹#›</a:t>
            </a:fld>
            <a:endParaRPr lang="en-GB"/>
          </a:p>
        </p:txBody>
      </p:sp>
    </p:spTree>
    <p:extLst>
      <p:ext uri="{BB962C8B-B14F-4D97-AF65-F5344CB8AC3E}">
        <p14:creationId xmlns:p14="http://schemas.microsoft.com/office/powerpoint/2010/main" val="209422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C5D464-D847-4C0C-9306-CD32A9D30AEF}"/>
              </a:ext>
            </a:extLst>
          </p:cNvPr>
          <p:cNvSpPr/>
          <p:nvPr userDrawn="1"/>
        </p:nvSpPr>
        <p:spPr>
          <a:xfrm>
            <a:off x="0" y="0"/>
            <a:ext cx="12192000" cy="6858000"/>
          </a:xfrm>
          <a:prstGeom prst="rect">
            <a:avLst/>
          </a:prstGeom>
          <a:solidFill>
            <a:srgbClr val="058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B269670-0780-4B25-82DB-1199596222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7310" y="317211"/>
            <a:ext cx="2763823" cy="1226054"/>
          </a:xfrm>
          <a:prstGeom prst="rect">
            <a:avLst/>
          </a:prstGeom>
        </p:spPr>
      </p:pic>
      <p:cxnSp>
        <p:nvCxnSpPr>
          <p:cNvPr id="9" name="Straight Connector 8">
            <a:extLst>
              <a:ext uri="{FF2B5EF4-FFF2-40B4-BE49-F238E27FC236}">
                <a16:creationId xmlns:a16="http://schemas.microsoft.com/office/drawing/2014/main" id="{2EFB2484-D57C-4686-B1D7-099645F08A6B}"/>
              </a:ext>
            </a:extLst>
          </p:cNvPr>
          <p:cNvCxnSpPr>
            <a:cxnSpLocks/>
          </p:cNvCxnSpPr>
          <p:nvPr userDrawn="1"/>
        </p:nvCxnSpPr>
        <p:spPr>
          <a:xfrm>
            <a:off x="523875" y="3209026"/>
            <a:ext cx="10677525"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AF3AC85-0A97-4230-9076-187E4CBA1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79498"/>
            <a:ext cx="12192000" cy="1678502"/>
          </a:xfrm>
          <a:prstGeom prst="rect">
            <a:avLst/>
          </a:prstGeom>
        </p:spPr>
      </p:pic>
      <p:sp>
        <p:nvSpPr>
          <p:cNvPr id="11" name="Title 3">
            <a:extLst>
              <a:ext uri="{FF2B5EF4-FFF2-40B4-BE49-F238E27FC236}">
                <a16:creationId xmlns:a16="http://schemas.microsoft.com/office/drawing/2014/main" id="{FF1C3328-9D96-4D8F-A575-830388E68678}"/>
              </a:ext>
            </a:extLst>
          </p:cNvPr>
          <p:cNvSpPr>
            <a:spLocks noGrp="1"/>
          </p:cNvSpPr>
          <p:nvPr>
            <p:ph type="title"/>
          </p:nvPr>
        </p:nvSpPr>
        <p:spPr>
          <a:xfrm>
            <a:off x="377310" y="2452717"/>
            <a:ext cx="10515600" cy="746815"/>
          </a:xfrm>
          <a:prstGeom prst="rect">
            <a:avLst/>
          </a:prstGeom>
        </p:spPr>
        <p:txBody>
          <a:bodyPr/>
          <a:lstStyle>
            <a:lvl1pPr>
              <a:defRPr>
                <a:solidFill>
                  <a:schemeClr val="bg1"/>
                </a:solidFill>
              </a:defRPr>
            </a:lvl1pPr>
          </a:lstStyle>
          <a:p>
            <a:r>
              <a:rPr lang="en-US"/>
              <a:t>Click to edit Master title style</a:t>
            </a:r>
            <a:endParaRPr lang="en-GB"/>
          </a:p>
        </p:txBody>
      </p:sp>
      <p:sp>
        <p:nvSpPr>
          <p:cNvPr id="13" name="Text Placeholder 16">
            <a:extLst>
              <a:ext uri="{FF2B5EF4-FFF2-40B4-BE49-F238E27FC236}">
                <a16:creationId xmlns:a16="http://schemas.microsoft.com/office/drawing/2014/main" id="{C69E9EBF-10C3-46B2-8335-53041E9C373E}"/>
              </a:ext>
            </a:extLst>
          </p:cNvPr>
          <p:cNvSpPr>
            <a:spLocks noGrp="1"/>
          </p:cNvSpPr>
          <p:nvPr>
            <p:ph type="body" sz="quarter" idx="10"/>
          </p:nvPr>
        </p:nvSpPr>
        <p:spPr>
          <a:xfrm>
            <a:off x="377825" y="3420278"/>
            <a:ext cx="10515600" cy="881062"/>
          </a:xfrm>
          <a:prstGeom prst="rect">
            <a:avLst/>
          </a:prstGeom>
        </p:spPr>
        <p:txBody>
          <a:bodyPr/>
          <a:lstStyle>
            <a:lvl1pPr marL="0" indent="0">
              <a:buNone/>
              <a:defRPr sz="2400">
                <a:solidFill>
                  <a:schemeClr val="bg1"/>
                </a:solidFill>
                <a:latin typeface="Adelle Eb" panose="02000503000000020004" pitchFamily="50" charset="0"/>
              </a:defRPr>
            </a:lvl1pPr>
          </a:lstStyle>
          <a:p>
            <a:pPr lvl="0"/>
            <a:r>
              <a:rPr lang="en-US"/>
              <a:t>Click to edit Master text styles</a:t>
            </a:r>
          </a:p>
        </p:txBody>
      </p:sp>
    </p:spTree>
    <p:extLst>
      <p:ext uri="{BB962C8B-B14F-4D97-AF65-F5344CB8AC3E}">
        <p14:creationId xmlns:p14="http://schemas.microsoft.com/office/powerpoint/2010/main" val="116061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58916-78F3-4A3F-B190-61541E3163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179498"/>
            <a:ext cx="12192000" cy="1678502"/>
          </a:xfrm>
          <a:prstGeom prst="rect">
            <a:avLst/>
          </a:prstGeom>
        </p:spPr>
      </p:pic>
      <p:cxnSp>
        <p:nvCxnSpPr>
          <p:cNvPr id="10" name="Straight Connector 9">
            <a:extLst>
              <a:ext uri="{FF2B5EF4-FFF2-40B4-BE49-F238E27FC236}">
                <a16:creationId xmlns:a16="http://schemas.microsoft.com/office/drawing/2014/main" id="{B35DBDC5-08BF-4694-B1D5-CFA61B95440F}"/>
              </a:ext>
            </a:extLst>
          </p:cNvPr>
          <p:cNvCxnSpPr>
            <a:cxnSpLocks/>
          </p:cNvCxnSpPr>
          <p:nvPr userDrawn="1"/>
        </p:nvCxnSpPr>
        <p:spPr>
          <a:xfrm>
            <a:off x="2403567" y="1018276"/>
            <a:ext cx="9411123" cy="0"/>
          </a:xfrm>
          <a:prstGeom prst="line">
            <a:avLst/>
          </a:prstGeom>
          <a:ln w="25400">
            <a:solidFill>
              <a:srgbClr val="058295"/>
            </a:solidFill>
            <a:prstDash val="sysDot"/>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75B79F5E-1530-4BE1-BE1F-E98A96A17CEB}"/>
              </a:ext>
            </a:extLst>
          </p:cNvPr>
          <p:cNvSpPr>
            <a:spLocks noGrp="1"/>
          </p:cNvSpPr>
          <p:nvPr>
            <p:ph type="body" sz="quarter" idx="10" hasCustomPrompt="1"/>
          </p:nvPr>
        </p:nvSpPr>
        <p:spPr>
          <a:xfrm>
            <a:off x="2308318" y="447679"/>
            <a:ext cx="9411123" cy="487359"/>
          </a:xfrm>
          <a:prstGeom prst="rect">
            <a:avLst/>
          </a:prstGeom>
        </p:spPr>
        <p:txBody>
          <a:bodyPr/>
          <a:lstStyle>
            <a:lvl1pPr marL="0" indent="0">
              <a:buNone/>
              <a:defRPr>
                <a:solidFill>
                  <a:srgbClr val="058295"/>
                </a:solidFill>
                <a:latin typeface="Adelle Lt" panose="02000503000000020004" pitchFamily="50" charset="0"/>
              </a:defRPr>
            </a:lvl1pPr>
          </a:lstStyle>
          <a:p>
            <a:pPr lvl="0"/>
            <a:r>
              <a:rPr lang="en-GB">
                <a:latin typeface="Adelle Lt" panose="02000503000000020004" pitchFamily="50" charset="0"/>
              </a:rPr>
              <a:t>Page title</a:t>
            </a:r>
            <a:endParaRPr lang="en-GB"/>
          </a:p>
        </p:txBody>
      </p:sp>
      <p:pic>
        <p:nvPicPr>
          <p:cNvPr id="6" name="Picture 5">
            <a:extLst>
              <a:ext uri="{FF2B5EF4-FFF2-40B4-BE49-F238E27FC236}">
                <a16:creationId xmlns:a16="http://schemas.microsoft.com/office/drawing/2014/main" id="{EBEB35B9-5997-470F-AC5B-F7D7135D9F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0350" y="220632"/>
            <a:ext cx="1877294" cy="887273"/>
          </a:xfrm>
          <a:prstGeom prst="rect">
            <a:avLst/>
          </a:prstGeom>
        </p:spPr>
      </p:pic>
    </p:spTree>
    <p:extLst>
      <p:ext uri="{BB962C8B-B14F-4D97-AF65-F5344CB8AC3E}">
        <p14:creationId xmlns:p14="http://schemas.microsoft.com/office/powerpoint/2010/main" val="397075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5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5" r:id="rId5"/>
    <p:sldLayoutId id="2147483652" r:id="rId6"/>
    <p:sldLayoutId id="2147483664" r:id="rId7"/>
  </p:sldLayoutIdLst>
  <p:txStyles>
    <p:titleStyle>
      <a:lvl1pPr algn="l" defTabSz="914400" rtl="0" eaLnBrk="1" latinLnBrk="0" hangingPunct="1">
        <a:lnSpc>
          <a:spcPct val="90000"/>
        </a:lnSpc>
        <a:spcBef>
          <a:spcPct val="0"/>
        </a:spcBef>
        <a:buNone/>
        <a:defRPr sz="4400" b="0" kern="1200">
          <a:solidFill>
            <a:schemeClr val="tx1"/>
          </a:solidFill>
          <a:latin typeface="Adelle Lt" panose="02000503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591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Lst>
  <p:txStyles>
    <p:titleStyle>
      <a:lvl1pPr algn="l" defTabSz="914400" rtl="0" eaLnBrk="1" latinLnBrk="0" hangingPunct="1">
        <a:lnSpc>
          <a:spcPct val="90000"/>
        </a:lnSpc>
        <a:spcBef>
          <a:spcPct val="0"/>
        </a:spcBef>
        <a:buNone/>
        <a:defRPr sz="4400" b="0" kern="1200">
          <a:solidFill>
            <a:schemeClr val="tx1"/>
          </a:solidFill>
          <a:latin typeface="Adelle Lt" panose="02000503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1.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0.xml"/><Relationship Id="rId16" Type="http://schemas.microsoft.com/office/2007/relationships/hdphoto" Target="../media/hdphoto2.wdp"/><Relationship Id="rId1" Type="http://schemas.openxmlformats.org/officeDocument/2006/relationships/slideLayout" Target="../slideLayouts/slideLayout10.xml"/><Relationship Id="rId6" Type="http://schemas.openxmlformats.org/officeDocument/2006/relationships/image" Target="../media/image23.jpeg"/><Relationship Id="rId11" Type="http://schemas.openxmlformats.org/officeDocument/2006/relationships/image" Target="../media/image28.jpeg"/><Relationship Id="rId5" Type="http://schemas.microsoft.com/office/2007/relationships/hdphoto" Target="../media/hdphoto1.wdp"/><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8.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8.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1.sv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6.sv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hyperlink" Target="https://www.wildlifetrusts.org/climate-change-position"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wildlifetrusts.org/sites/default/files/2023-08/The%20Wildlife%20Trusts%20Greenhouse%20Gas%20Inventory%20FY21-22.pdf" TargetMode="External"/><Relationship Id="rId5" Type="http://schemas.openxmlformats.org/officeDocument/2006/relationships/image" Target="../media/image13.png"/><Relationship Id="rId4" Type="http://schemas.openxmlformats.org/officeDocument/2006/relationships/hyperlink" Target="https://www.wildlifetrusts.org/sites/default/files/2022-06/AdaptationReport.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2C2B-12CD-46B7-8FF1-EE2CF94DEA1F}"/>
              </a:ext>
            </a:extLst>
          </p:cNvPr>
          <p:cNvSpPr>
            <a:spLocks noGrp="1"/>
          </p:cNvSpPr>
          <p:nvPr>
            <p:ph type="title"/>
          </p:nvPr>
        </p:nvSpPr>
        <p:spPr/>
        <p:txBody>
          <a:bodyPr/>
          <a:lstStyle/>
          <a:p>
            <a:r>
              <a:rPr lang="en-GB" dirty="0"/>
              <a:t>Charities, tech and climate</a:t>
            </a:r>
          </a:p>
        </p:txBody>
      </p:sp>
      <p:sp>
        <p:nvSpPr>
          <p:cNvPr id="3" name="Text Placeholder 2">
            <a:extLst>
              <a:ext uri="{FF2B5EF4-FFF2-40B4-BE49-F238E27FC236}">
                <a16:creationId xmlns:a16="http://schemas.microsoft.com/office/drawing/2014/main" id="{3E73A8E4-79DB-41C1-87F0-BB45BF8C1E37}"/>
              </a:ext>
            </a:extLst>
          </p:cNvPr>
          <p:cNvSpPr>
            <a:spLocks noGrp="1"/>
          </p:cNvSpPr>
          <p:nvPr>
            <p:ph type="body" sz="quarter" idx="10"/>
          </p:nvPr>
        </p:nvSpPr>
        <p:spPr>
          <a:xfrm>
            <a:off x="377310" y="3429000"/>
            <a:ext cx="10515600" cy="881062"/>
          </a:xfrm>
        </p:spPr>
        <p:txBody>
          <a:bodyPr/>
          <a:lstStyle/>
          <a:p>
            <a:r>
              <a:rPr lang="en-GB" dirty="0"/>
              <a:t>Alice Kershaw, Head of Digital Transformation</a:t>
            </a:r>
          </a:p>
          <a:p>
            <a:r>
              <a:rPr lang="en-GB" dirty="0"/>
              <a:t>Rachel Hall, Climate Change Manager</a:t>
            </a:r>
          </a:p>
          <a:p>
            <a:r>
              <a:rPr lang="en-GB" dirty="0"/>
              <a:t>November 2023</a:t>
            </a:r>
          </a:p>
          <a:p>
            <a:endParaRPr lang="en-GB" dirty="0"/>
          </a:p>
        </p:txBody>
      </p:sp>
    </p:spTree>
    <p:extLst>
      <p:ext uri="{BB962C8B-B14F-4D97-AF65-F5344CB8AC3E}">
        <p14:creationId xmlns:p14="http://schemas.microsoft.com/office/powerpoint/2010/main" val="267488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ass, outdoor, sky, field&#10;&#10;Description automatically generated">
            <a:extLst>
              <a:ext uri="{FF2B5EF4-FFF2-40B4-BE49-F238E27FC236}">
                <a16:creationId xmlns:a16="http://schemas.microsoft.com/office/drawing/2014/main" id="{4999D058-F5EE-40C5-9A9F-94ABD0C4B0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7590" y="2939732"/>
            <a:ext cx="2407736" cy="1635893"/>
          </a:xfrm>
          <a:prstGeom prst="rect">
            <a:avLst/>
          </a:prstGeom>
        </p:spPr>
      </p:pic>
      <p:sp>
        <p:nvSpPr>
          <p:cNvPr id="2" name="Text Placeholder 1">
            <a:extLst>
              <a:ext uri="{FF2B5EF4-FFF2-40B4-BE49-F238E27FC236}">
                <a16:creationId xmlns:a16="http://schemas.microsoft.com/office/drawing/2014/main" id="{6CFEF268-D78B-4D94-B576-A5003C191D44}"/>
              </a:ext>
            </a:extLst>
          </p:cNvPr>
          <p:cNvSpPr>
            <a:spLocks noGrp="1"/>
          </p:cNvSpPr>
          <p:nvPr>
            <p:ph type="body" sz="quarter" idx="10"/>
          </p:nvPr>
        </p:nvSpPr>
        <p:spPr/>
        <p:txBody>
          <a:bodyPr/>
          <a:lstStyle/>
          <a:p>
            <a:r>
              <a:rPr lang="en-US"/>
              <a:t>Alongside all of this</a:t>
            </a:r>
            <a:endParaRPr lang="en-GB"/>
          </a:p>
        </p:txBody>
      </p:sp>
      <p:pic>
        <p:nvPicPr>
          <p:cNvPr id="4" name="Picture 3" descr="A picture containing tree, plant&#10;&#10;Description automatically generated">
            <a:extLst>
              <a:ext uri="{FF2B5EF4-FFF2-40B4-BE49-F238E27FC236}">
                <a16:creationId xmlns:a16="http://schemas.microsoft.com/office/drawing/2014/main" id="{1BD66673-C163-4A63-9342-3CC2D53765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1487"/>
          <a:stretch/>
        </p:blipFill>
        <p:spPr>
          <a:xfrm>
            <a:off x="915548" y="1283719"/>
            <a:ext cx="2453838" cy="1559939"/>
          </a:xfrm>
          <a:prstGeom prst="rect">
            <a:avLst/>
          </a:prstGeom>
        </p:spPr>
      </p:pic>
      <p:pic>
        <p:nvPicPr>
          <p:cNvPr id="5" name="Picture 4" descr="A small animal in the grass&#10;&#10;Description automatically generated">
            <a:extLst>
              <a:ext uri="{FF2B5EF4-FFF2-40B4-BE49-F238E27FC236}">
                <a16:creationId xmlns:a16="http://schemas.microsoft.com/office/drawing/2014/main" id="{C63E7462-CE16-42E6-BC11-041CEE5CBDB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07144" y="2945348"/>
            <a:ext cx="2317053" cy="1635893"/>
          </a:xfrm>
          <a:prstGeom prst="rect">
            <a:avLst/>
          </a:prstGeom>
          <a:ln>
            <a:solidFill>
              <a:schemeClr val="bg1">
                <a:lumMod val="75000"/>
              </a:schemeClr>
            </a:solidFill>
          </a:ln>
        </p:spPr>
      </p:pic>
      <p:pic>
        <p:nvPicPr>
          <p:cNvPr id="7" name="Picture 2" descr="Thousands 'wade-in' to help protect UK seas | Farming Life">
            <a:extLst>
              <a:ext uri="{FF2B5EF4-FFF2-40B4-BE49-F238E27FC236}">
                <a16:creationId xmlns:a16="http://schemas.microsoft.com/office/drawing/2014/main" id="{A1C02D9A-7A03-4507-B84D-8D9F6DC9640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039958" y="2939823"/>
            <a:ext cx="2557288" cy="1641417"/>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A large machine in a field&#10;&#10;Description automatically generated">
            <a:extLst>
              <a:ext uri="{FF2B5EF4-FFF2-40B4-BE49-F238E27FC236}">
                <a16:creationId xmlns:a16="http://schemas.microsoft.com/office/drawing/2014/main" id="{0E26A64A-D431-4032-88A8-45A70B20376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18784" y="1284861"/>
            <a:ext cx="2352423" cy="1544501"/>
          </a:xfrm>
          <a:prstGeom prst="rect">
            <a:avLst/>
          </a:prstGeom>
        </p:spPr>
      </p:pic>
      <p:pic>
        <p:nvPicPr>
          <p:cNvPr id="9" name="Picture 8" descr="A large green field with trees in the background&#10;&#10;Description automatically generated">
            <a:extLst>
              <a:ext uri="{FF2B5EF4-FFF2-40B4-BE49-F238E27FC236}">
                <a16:creationId xmlns:a16="http://schemas.microsoft.com/office/drawing/2014/main" id="{C2DE028E-3099-4AD9-A371-4AC2327ACF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5549" y="2957835"/>
            <a:ext cx="2453838" cy="1635892"/>
          </a:xfrm>
          <a:prstGeom prst="rect">
            <a:avLst/>
          </a:prstGeom>
          <a:ln>
            <a:solidFill>
              <a:schemeClr val="bg1">
                <a:lumMod val="75000"/>
              </a:schemeClr>
            </a:solidFill>
          </a:ln>
        </p:spPr>
      </p:pic>
      <p:pic>
        <p:nvPicPr>
          <p:cNvPr id="10" name="Picture 9" descr="A picture containing outdoor, tree, grass, nature&#10;&#10;Description automatically generated">
            <a:extLst>
              <a:ext uri="{FF2B5EF4-FFF2-40B4-BE49-F238E27FC236}">
                <a16:creationId xmlns:a16="http://schemas.microsoft.com/office/drawing/2014/main" id="{1F5C0ABE-BA94-4850-8CA7-E1B2C00B94F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57590" y="4691701"/>
            <a:ext cx="2389875" cy="1582050"/>
          </a:xfrm>
          <a:prstGeom prst="rect">
            <a:avLst/>
          </a:prstGeom>
        </p:spPr>
      </p:pic>
      <p:pic>
        <p:nvPicPr>
          <p:cNvPr id="11" name="Picture 10" descr="A close up of a plant&#10;&#10;Description automatically generated">
            <a:extLst>
              <a:ext uri="{FF2B5EF4-FFF2-40B4-BE49-F238E27FC236}">
                <a16:creationId xmlns:a16="http://schemas.microsoft.com/office/drawing/2014/main" id="{AC311D74-A435-4359-87B3-9EDB31BE8D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5547" y="4691701"/>
            <a:ext cx="2453837" cy="1582050"/>
          </a:xfrm>
          <a:prstGeom prst="rect">
            <a:avLst/>
          </a:prstGeom>
        </p:spPr>
      </p:pic>
      <p:pic>
        <p:nvPicPr>
          <p:cNvPr id="12" name="Picture 11" descr="A picture containing tree, outdoor, grass, plant&#10;&#10;Description automatically generated">
            <a:extLst>
              <a:ext uri="{FF2B5EF4-FFF2-40B4-BE49-F238E27FC236}">
                <a16:creationId xmlns:a16="http://schemas.microsoft.com/office/drawing/2014/main" id="{63B5311E-331D-4A24-B346-EBA699DBA0E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020606" y="4691702"/>
            <a:ext cx="2587586" cy="1582050"/>
          </a:xfrm>
          <a:prstGeom prst="rect">
            <a:avLst/>
          </a:prstGeom>
        </p:spPr>
      </p:pic>
      <p:pic>
        <p:nvPicPr>
          <p:cNvPr id="14" name="Picture 13" descr="A picture containing grass, outdoor, old, wooden&#10;&#10;Description automatically generated">
            <a:extLst>
              <a:ext uri="{FF2B5EF4-FFF2-40B4-BE49-F238E27FC236}">
                <a16:creationId xmlns:a16="http://schemas.microsoft.com/office/drawing/2014/main" id="{90C593A2-2923-4221-A861-25503C0F196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20606" y="1283720"/>
            <a:ext cx="2587586" cy="1558038"/>
          </a:xfrm>
          <a:prstGeom prst="rect">
            <a:avLst/>
          </a:prstGeom>
        </p:spPr>
      </p:pic>
      <p:pic>
        <p:nvPicPr>
          <p:cNvPr id="1026" name="Picture 2" descr="Duke of Burgundy by Andrew Cooper">
            <a:extLst>
              <a:ext uri="{FF2B5EF4-FFF2-40B4-BE49-F238E27FC236}">
                <a16:creationId xmlns:a16="http://schemas.microsoft.com/office/drawing/2014/main" id="{DC84241D-B74A-43AC-8893-EC925F60219B}"/>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507143" y="4691701"/>
            <a:ext cx="2317053" cy="158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5B8873C-E93B-4D5E-97E5-2A9B23A362F3}"/>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rcRect t="5626" b="1423"/>
          <a:stretch/>
        </p:blipFill>
        <p:spPr>
          <a:xfrm>
            <a:off x="8757591" y="1297257"/>
            <a:ext cx="2389874" cy="1544501"/>
          </a:xfrm>
          <a:prstGeom prst="rect">
            <a:avLst/>
          </a:prstGeom>
        </p:spPr>
      </p:pic>
    </p:spTree>
    <p:extLst>
      <p:ext uri="{BB962C8B-B14F-4D97-AF65-F5344CB8AC3E}">
        <p14:creationId xmlns:p14="http://schemas.microsoft.com/office/powerpoint/2010/main" val="229598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B7F4F9-5F9C-21C2-5408-D06358BFB58D}"/>
              </a:ext>
            </a:extLst>
          </p:cNvPr>
          <p:cNvSpPr>
            <a:spLocks noGrp="1"/>
          </p:cNvSpPr>
          <p:nvPr>
            <p:ph type="body" sz="quarter" idx="10"/>
          </p:nvPr>
        </p:nvSpPr>
        <p:spPr>
          <a:xfrm>
            <a:off x="2379352" y="484535"/>
            <a:ext cx="9411123" cy="487359"/>
          </a:xfrm>
        </p:spPr>
        <p:txBody>
          <a:bodyPr/>
          <a:lstStyle/>
          <a:p>
            <a:r>
              <a:rPr lang="en-GB" dirty="0"/>
              <a:t>Understanding of environmental sustainability</a:t>
            </a:r>
          </a:p>
        </p:txBody>
      </p:sp>
      <p:sp>
        <p:nvSpPr>
          <p:cNvPr id="3" name="TextBox 2">
            <a:extLst>
              <a:ext uri="{FF2B5EF4-FFF2-40B4-BE49-F238E27FC236}">
                <a16:creationId xmlns:a16="http://schemas.microsoft.com/office/drawing/2014/main" id="{4BDE4316-9E44-0682-01F7-4B8BFA538D58}"/>
              </a:ext>
            </a:extLst>
          </p:cNvPr>
          <p:cNvSpPr txBox="1"/>
          <p:nvPr/>
        </p:nvSpPr>
        <p:spPr>
          <a:xfrm>
            <a:off x="2004836" y="2366943"/>
            <a:ext cx="184731" cy="646331"/>
          </a:xfrm>
          <a:prstGeom prst="rect">
            <a:avLst/>
          </a:prstGeom>
          <a:noFill/>
        </p:spPr>
        <p:txBody>
          <a:bodyPr wrap="none" rtlCol="0">
            <a:spAutoFit/>
          </a:bodyPr>
          <a:lstStyle/>
          <a:p>
            <a:endParaRPr lang="en-GB" dirty="0"/>
          </a:p>
          <a:p>
            <a:endParaRPr lang="en-GB" dirty="0"/>
          </a:p>
        </p:txBody>
      </p:sp>
      <p:pic>
        <p:nvPicPr>
          <p:cNvPr id="1026" name="Picture 2" descr="Complicated vs Complex Problem Solving">
            <a:extLst>
              <a:ext uri="{FF2B5EF4-FFF2-40B4-BE49-F238E27FC236}">
                <a16:creationId xmlns:a16="http://schemas.microsoft.com/office/drawing/2014/main" id="{082A3C8B-2D2D-A8ED-7C18-4015D1641C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718"/>
          <a:stretch/>
        </p:blipFill>
        <p:spPr bwMode="auto">
          <a:xfrm>
            <a:off x="6716236" y="2407647"/>
            <a:ext cx="5197683" cy="216435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18E988B5-3A2A-088E-EE82-69E1E33C5F9E}"/>
              </a:ext>
            </a:extLst>
          </p:cNvPr>
          <p:cNvCxnSpPr/>
          <p:nvPr/>
        </p:nvCxnSpPr>
        <p:spPr>
          <a:xfrm>
            <a:off x="6837405" y="1677863"/>
            <a:ext cx="0" cy="3855308"/>
          </a:xfrm>
          <a:prstGeom prst="line">
            <a:avLst/>
          </a:prstGeom>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023D4534-2603-B9FE-3212-145F89371A2C}"/>
              </a:ext>
            </a:extLst>
          </p:cNvPr>
          <p:cNvPicPr>
            <a:picLocks noChangeAspect="1"/>
          </p:cNvPicPr>
          <p:nvPr/>
        </p:nvPicPr>
        <p:blipFill>
          <a:blip r:embed="rId4"/>
          <a:stretch>
            <a:fillRect/>
          </a:stretch>
        </p:blipFill>
        <p:spPr>
          <a:xfrm>
            <a:off x="4620926" y="4364407"/>
            <a:ext cx="1413023" cy="838746"/>
          </a:xfrm>
          <a:prstGeom prst="rect">
            <a:avLst/>
          </a:prstGeom>
        </p:spPr>
      </p:pic>
      <p:pic>
        <p:nvPicPr>
          <p:cNvPr id="8" name="Picture 7">
            <a:extLst>
              <a:ext uri="{FF2B5EF4-FFF2-40B4-BE49-F238E27FC236}">
                <a16:creationId xmlns:a16="http://schemas.microsoft.com/office/drawing/2014/main" id="{6C9FDC35-AE02-EC14-2D56-7AB5A5D95EE8}"/>
              </a:ext>
            </a:extLst>
          </p:cNvPr>
          <p:cNvPicPr>
            <a:picLocks noChangeAspect="1"/>
          </p:cNvPicPr>
          <p:nvPr/>
        </p:nvPicPr>
        <p:blipFill rotWithShape="1">
          <a:blip r:embed="rId5"/>
          <a:srcRect b="7963"/>
          <a:stretch/>
        </p:blipFill>
        <p:spPr>
          <a:xfrm>
            <a:off x="4280361" y="1277164"/>
            <a:ext cx="2435875" cy="801397"/>
          </a:xfrm>
          <a:prstGeom prst="rect">
            <a:avLst/>
          </a:prstGeom>
        </p:spPr>
      </p:pic>
      <p:pic>
        <p:nvPicPr>
          <p:cNvPr id="12" name="Picture 11">
            <a:extLst>
              <a:ext uri="{FF2B5EF4-FFF2-40B4-BE49-F238E27FC236}">
                <a16:creationId xmlns:a16="http://schemas.microsoft.com/office/drawing/2014/main" id="{9487DA8E-B2CE-0742-736A-137470FE53AF}"/>
              </a:ext>
            </a:extLst>
          </p:cNvPr>
          <p:cNvPicPr>
            <a:picLocks noChangeAspect="1"/>
          </p:cNvPicPr>
          <p:nvPr/>
        </p:nvPicPr>
        <p:blipFill>
          <a:blip r:embed="rId6"/>
          <a:stretch>
            <a:fillRect/>
          </a:stretch>
        </p:blipFill>
        <p:spPr>
          <a:xfrm>
            <a:off x="772915" y="5227839"/>
            <a:ext cx="2213988" cy="1313796"/>
          </a:xfrm>
          <a:prstGeom prst="rect">
            <a:avLst/>
          </a:prstGeom>
        </p:spPr>
      </p:pic>
      <p:pic>
        <p:nvPicPr>
          <p:cNvPr id="13" name="Picture 12">
            <a:extLst>
              <a:ext uri="{FF2B5EF4-FFF2-40B4-BE49-F238E27FC236}">
                <a16:creationId xmlns:a16="http://schemas.microsoft.com/office/drawing/2014/main" id="{0EA4A52A-2B78-993D-6DE8-6F556349B737}"/>
              </a:ext>
            </a:extLst>
          </p:cNvPr>
          <p:cNvPicPr>
            <a:picLocks noChangeAspect="1"/>
          </p:cNvPicPr>
          <p:nvPr/>
        </p:nvPicPr>
        <p:blipFill>
          <a:blip r:embed="rId7"/>
          <a:stretch>
            <a:fillRect/>
          </a:stretch>
        </p:blipFill>
        <p:spPr>
          <a:xfrm>
            <a:off x="3076299" y="2514275"/>
            <a:ext cx="1261095" cy="607451"/>
          </a:xfrm>
          <a:prstGeom prst="rect">
            <a:avLst/>
          </a:prstGeom>
        </p:spPr>
      </p:pic>
      <p:pic>
        <p:nvPicPr>
          <p:cNvPr id="14" name="Picture 2" descr="Our Certification of Carbon Footprint Data - Optimum Medical">
            <a:extLst>
              <a:ext uri="{FF2B5EF4-FFF2-40B4-BE49-F238E27FC236}">
                <a16:creationId xmlns:a16="http://schemas.microsoft.com/office/drawing/2014/main" id="{4F6EC796-C750-00FE-1B9D-F25DD8D9C8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415" r="26159"/>
          <a:stretch/>
        </p:blipFill>
        <p:spPr bwMode="auto">
          <a:xfrm>
            <a:off x="5662425" y="5160262"/>
            <a:ext cx="887328" cy="72447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E7E740B-D56C-9782-F214-0268DBD810A6}"/>
              </a:ext>
            </a:extLst>
          </p:cNvPr>
          <p:cNvGrpSpPr/>
          <p:nvPr/>
        </p:nvGrpSpPr>
        <p:grpSpPr>
          <a:xfrm>
            <a:off x="964887" y="1677862"/>
            <a:ext cx="2511618" cy="781290"/>
            <a:chOff x="483358" y="2256070"/>
            <a:chExt cx="3166444" cy="984987"/>
          </a:xfrm>
        </p:grpSpPr>
        <p:pic>
          <p:nvPicPr>
            <p:cNvPr id="16" name="Picture 15">
              <a:extLst>
                <a:ext uri="{FF2B5EF4-FFF2-40B4-BE49-F238E27FC236}">
                  <a16:creationId xmlns:a16="http://schemas.microsoft.com/office/drawing/2014/main" id="{121BC779-AB54-FEB1-407F-16B91216425F}"/>
                </a:ext>
              </a:extLst>
            </p:cNvPr>
            <p:cNvPicPr>
              <a:picLocks noChangeAspect="1"/>
            </p:cNvPicPr>
            <p:nvPr/>
          </p:nvPicPr>
          <p:blipFill>
            <a:blip r:embed="rId9"/>
            <a:stretch>
              <a:fillRect/>
            </a:stretch>
          </p:blipFill>
          <p:spPr>
            <a:xfrm>
              <a:off x="483358" y="2256070"/>
              <a:ext cx="1648082" cy="984987"/>
            </a:xfrm>
            <a:prstGeom prst="rect">
              <a:avLst/>
            </a:prstGeom>
          </p:spPr>
        </p:pic>
        <p:pic>
          <p:nvPicPr>
            <p:cNvPr id="17" name="Picture 4" descr="The SBTi Net-Zero Standard: A beacon of light - Science Based Targets">
              <a:extLst>
                <a:ext uri="{FF2B5EF4-FFF2-40B4-BE49-F238E27FC236}">
                  <a16:creationId xmlns:a16="http://schemas.microsoft.com/office/drawing/2014/main" id="{16624F2B-3B65-1C77-FA2C-22281F2D6F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1440" y="2296037"/>
              <a:ext cx="1518362" cy="921512"/>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261A386-2799-968A-C3DE-9EE3FA4A8960}"/>
              </a:ext>
            </a:extLst>
          </p:cNvPr>
          <p:cNvPicPr>
            <a:picLocks noChangeAspect="1"/>
          </p:cNvPicPr>
          <p:nvPr/>
        </p:nvPicPr>
        <p:blipFill>
          <a:blip r:embed="rId11"/>
          <a:stretch>
            <a:fillRect/>
          </a:stretch>
        </p:blipFill>
        <p:spPr>
          <a:xfrm>
            <a:off x="697000" y="2764716"/>
            <a:ext cx="1623744" cy="2276849"/>
          </a:xfrm>
          <a:prstGeom prst="rect">
            <a:avLst/>
          </a:prstGeom>
        </p:spPr>
      </p:pic>
      <p:pic>
        <p:nvPicPr>
          <p:cNvPr id="19" name="Picture 18">
            <a:extLst>
              <a:ext uri="{FF2B5EF4-FFF2-40B4-BE49-F238E27FC236}">
                <a16:creationId xmlns:a16="http://schemas.microsoft.com/office/drawing/2014/main" id="{1FA99AD2-AA45-FF59-AA7F-AA98D2310127}"/>
              </a:ext>
            </a:extLst>
          </p:cNvPr>
          <p:cNvPicPr>
            <a:picLocks noChangeAspect="1"/>
          </p:cNvPicPr>
          <p:nvPr/>
        </p:nvPicPr>
        <p:blipFill>
          <a:blip r:embed="rId12"/>
          <a:stretch>
            <a:fillRect/>
          </a:stretch>
        </p:blipFill>
        <p:spPr>
          <a:xfrm>
            <a:off x="4582450" y="2113058"/>
            <a:ext cx="1813505" cy="2320820"/>
          </a:xfrm>
          <a:prstGeom prst="rect">
            <a:avLst/>
          </a:prstGeom>
          <a:effectLst>
            <a:outerShdw blurRad="50800" dist="38100" algn="l" rotWithShape="0">
              <a:prstClr val="black">
                <a:alpha val="40000"/>
              </a:prstClr>
            </a:outerShdw>
          </a:effectLst>
        </p:spPr>
      </p:pic>
      <p:pic>
        <p:nvPicPr>
          <p:cNvPr id="20" name="Picture 19">
            <a:extLst>
              <a:ext uri="{FF2B5EF4-FFF2-40B4-BE49-F238E27FC236}">
                <a16:creationId xmlns:a16="http://schemas.microsoft.com/office/drawing/2014/main" id="{586C9D58-E0F0-47BE-D293-DD944495C411}"/>
              </a:ext>
            </a:extLst>
          </p:cNvPr>
          <p:cNvPicPr>
            <a:picLocks noChangeAspect="1"/>
          </p:cNvPicPr>
          <p:nvPr/>
        </p:nvPicPr>
        <p:blipFill>
          <a:blip r:embed="rId13"/>
          <a:stretch>
            <a:fillRect/>
          </a:stretch>
        </p:blipFill>
        <p:spPr>
          <a:xfrm>
            <a:off x="2477708" y="3091239"/>
            <a:ext cx="1997596" cy="2548560"/>
          </a:xfrm>
          <a:prstGeom prst="rect">
            <a:avLst/>
          </a:prstGeom>
          <a:effectLst>
            <a:outerShdw blurRad="50800" dist="38100" algn="l" rotWithShape="0">
              <a:prstClr val="black">
                <a:alpha val="40000"/>
              </a:prstClr>
            </a:outerShdw>
          </a:effectLst>
        </p:spPr>
      </p:pic>
      <p:grpSp>
        <p:nvGrpSpPr>
          <p:cNvPr id="9" name="Group 8">
            <a:extLst>
              <a:ext uri="{FF2B5EF4-FFF2-40B4-BE49-F238E27FC236}">
                <a16:creationId xmlns:a16="http://schemas.microsoft.com/office/drawing/2014/main" id="{56AADF07-DB9A-41A5-FA25-BF1C065B5415}"/>
              </a:ext>
            </a:extLst>
          </p:cNvPr>
          <p:cNvGrpSpPr/>
          <p:nvPr/>
        </p:nvGrpSpPr>
        <p:grpSpPr>
          <a:xfrm>
            <a:off x="3357829" y="5841232"/>
            <a:ext cx="2234950" cy="781903"/>
            <a:chOff x="5458408" y="2867162"/>
            <a:chExt cx="2817643" cy="985760"/>
          </a:xfrm>
        </p:grpSpPr>
        <p:pic>
          <p:nvPicPr>
            <p:cNvPr id="10" name="Picture 9">
              <a:extLst>
                <a:ext uri="{FF2B5EF4-FFF2-40B4-BE49-F238E27FC236}">
                  <a16:creationId xmlns:a16="http://schemas.microsoft.com/office/drawing/2014/main" id="{34CE1570-7637-2773-65D1-25DEA552CDA5}"/>
                </a:ext>
              </a:extLst>
            </p:cNvPr>
            <p:cNvPicPr>
              <a:picLocks noChangeAspect="1"/>
            </p:cNvPicPr>
            <p:nvPr/>
          </p:nvPicPr>
          <p:blipFill>
            <a:blip r:embed="rId14"/>
            <a:stretch>
              <a:fillRect/>
            </a:stretch>
          </p:blipFill>
          <p:spPr>
            <a:xfrm>
              <a:off x="5458408" y="2867162"/>
              <a:ext cx="1118671" cy="985760"/>
            </a:xfrm>
            <a:prstGeom prst="rect">
              <a:avLst/>
            </a:prstGeom>
          </p:spPr>
        </p:pic>
        <p:pic>
          <p:nvPicPr>
            <p:cNvPr id="11" name="Picture 10">
              <a:extLst>
                <a:ext uri="{FF2B5EF4-FFF2-40B4-BE49-F238E27FC236}">
                  <a16:creationId xmlns:a16="http://schemas.microsoft.com/office/drawing/2014/main" id="{FA821C82-CAA4-F0B6-9AC2-82E9C8353D03}"/>
                </a:ext>
              </a:extLst>
            </p:cNvPr>
            <p:cNvPicPr>
              <a:picLocks noChangeAspect="1"/>
            </p:cNvPicPr>
            <p:nvPr/>
          </p:nvPicPr>
          <p:blipFill>
            <a:blip r:embed="rId15"/>
            <a:stretch>
              <a:fillRect/>
            </a:stretch>
          </p:blipFill>
          <p:spPr>
            <a:xfrm>
              <a:off x="6577079" y="2867935"/>
              <a:ext cx="1698972" cy="984987"/>
            </a:xfrm>
            <a:prstGeom prst="rect">
              <a:avLst/>
            </a:prstGeom>
          </p:spPr>
        </p:pic>
      </p:grpSp>
      <p:sp>
        <p:nvSpPr>
          <p:cNvPr id="21" name="Text Placeholder 1">
            <a:extLst>
              <a:ext uri="{FF2B5EF4-FFF2-40B4-BE49-F238E27FC236}">
                <a16:creationId xmlns:a16="http://schemas.microsoft.com/office/drawing/2014/main" id="{2B7F340C-8BEA-CC84-75CD-C6C2EC40BDAF}"/>
              </a:ext>
            </a:extLst>
          </p:cNvPr>
          <p:cNvSpPr txBox="1">
            <a:spLocks/>
          </p:cNvSpPr>
          <p:nvPr/>
        </p:nvSpPr>
        <p:spPr>
          <a:xfrm>
            <a:off x="191498" y="1136038"/>
            <a:ext cx="4153295" cy="9630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58295"/>
                </a:solidFill>
                <a:latin typeface="Adelle Lt" panose="0200050300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e.g. ‘net zero’/mitigation best practice</a:t>
            </a:r>
          </a:p>
        </p:txBody>
      </p:sp>
    </p:spTree>
    <p:extLst>
      <p:ext uri="{BB962C8B-B14F-4D97-AF65-F5344CB8AC3E}">
        <p14:creationId xmlns:p14="http://schemas.microsoft.com/office/powerpoint/2010/main" val="227848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CB57D8-308B-A4A2-5F27-91312773D44A}"/>
              </a:ext>
            </a:extLst>
          </p:cNvPr>
          <p:cNvSpPr>
            <a:spLocks noGrp="1"/>
          </p:cNvSpPr>
          <p:nvPr>
            <p:ph type="body" sz="quarter" idx="10"/>
          </p:nvPr>
        </p:nvSpPr>
        <p:spPr/>
        <p:txBody>
          <a:bodyPr/>
          <a:lstStyle/>
          <a:p>
            <a:r>
              <a:rPr lang="en-GB" dirty="0"/>
              <a:t>Holistic</a:t>
            </a:r>
          </a:p>
        </p:txBody>
      </p:sp>
      <p:sp>
        <p:nvSpPr>
          <p:cNvPr id="4" name="AutoShape 2">
            <a:extLst>
              <a:ext uri="{FF2B5EF4-FFF2-40B4-BE49-F238E27FC236}">
                <a16:creationId xmlns:a16="http://schemas.microsoft.com/office/drawing/2014/main" id="{03890D64-7045-393B-F58C-8E6AA878CD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67E2D2E5-E1CA-F4A2-203C-B28717E13A48}"/>
              </a:ext>
            </a:extLst>
          </p:cNvPr>
          <p:cNvPicPr>
            <a:picLocks noChangeAspect="1"/>
          </p:cNvPicPr>
          <p:nvPr/>
        </p:nvPicPr>
        <p:blipFill>
          <a:blip r:embed="rId3"/>
          <a:stretch>
            <a:fillRect/>
          </a:stretch>
        </p:blipFill>
        <p:spPr>
          <a:xfrm>
            <a:off x="2325308" y="1165517"/>
            <a:ext cx="7236584" cy="4831766"/>
          </a:xfrm>
          <a:prstGeom prst="rect">
            <a:avLst/>
          </a:prstGeom>
        </p:spPr>
      </p:pic>
      <p:sp>
        <p:nvSpPr>
          <p:cNvPr id="6" name="AutoShape 4">
            <a:extLst>
              <a:ext uri="{FF2B5EF4-FFF2-40B4-BE49-F238E27FC236}">
                <a16:creationId xmlns:a16="http://schemas.microsoft.com/office/drawing/2014/main" id="{CF743F3C-870C-A0A4-481C-054420D6773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1D605762-B221-4317-9473-D2D6FD21E66A}"/>
              </a:ext>
            </a:extLst>
          </p:cNvPr>
          <p:cNvSpPr txBox="1"/>
          <p:nvPr/>
        </p:nvSpPr>
        <p:spPr>
          <a:xfrm>
            <a:off x="9705473" y="5390147"/>
            <a:ext cx="1863652" cy="369332"/>
          </a:xfrm>
          <a:prstGeom prst="rect">
            <a:avLst/>
          </a:prstGeom>
          <a:noFill/>
        </p:spPr>
        <p:txBody>
          <a:bodyPr wrap="none" rtlCol="0">
            <a:spAutoFit/>
          </a:bodyPr>
          <a:lstStyle/>
          <a:p>
            <a:r>
              <a:rPr lang="en-GB" dirty="0"/>
              <a:t>© Rachel Sheriff</a:t>
            </a:r>
          </a:p>
        </p:txBody>
      </p:sp>
    </p:spTree>
    <p:extLst>
      <p:ext uri="{BB962C8B-B14F-4D97-AF65-F5344CB8AC3E}">
        <p14:creationId xmlns:p14="http://schemas.microsoft.com/office/powerpoint/2010/main" val="1093654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6BFFC7-68C4-2FAD-AC87-DB1F2C29F42C}"/>
              </a:ext>
            </a:extLst>
          </p:cNvPr>
          <p:cNvSpPr>
            <a:spLocks noGrp="1"/>
          </p:cNvSpPr>
          <p:nvPr>
            <p:ph type="body" sz="quarter" idx="10"/>
          </p:nvPr>
        </p:nvSpPr>
        <p:spPr/>
        <p:txBody>
          <a:bodyPr/>
          <a:lstStyle/>
          <a:p>
            <a:r>
              <a:rPr lang="en-GB" dirty="0"/>
              <a:t>The hype cycle</a:t>
            </a:r>
          </a:p>
        </p:txBody>
      </p:sp>
      <p:sp>
        <p:nvSpPr>
          <p:cNvPr id="4" name="TextBox 3">
            <a:extLst>
              <a:ext uri="{FF2B5EF4-FFF2-40B4-BE49-F238E27FC236}">
                <a16:creationId xmlns:a16="http://schemas.microsoft.com/office/drawing/2014/main" id="{73415A2C-5404-C719-CE06-F53FCE570F07}"/>
              </a:ext>
            </a:extLst>
          </p:cNvPr>
          <p:cNvSpPr txBox="1"/>
          <p:nvPr/>
        </p:nvSpPr>
        <p:spPr>
          <a:xfrm>
            <a:off x="336883" y="5752510"/>
            <a:ext cx="9411123" cy="923330"/>
          </a:xfrm>
          <a:prstGeom prst="rect">
            <a:avLst/>
          </a:prstGeom>
          <a:noFill/>
        </p:spPr>
        <p:txBody>
          <a:bodyPr wrap="square">
            <a:spAutoFit/>
          </a:bodyPr>
          <a:lstStyle/>
          <a:p>
            <a:r>
              <a:rPr lang="en-GB" dirty="0"/>
              <a:t>https://www.gartner.com/en/information-technology/glossary/hype-cycle#:~:text=The%20five%20phases%20in%20the,Enlightenment%20and%20Plateau%20of%20Productivity.</a:t>
            </a:r>
          </a:p>
        </p:txBody>
      </p:sp>
      <p:pic>
        <p:nvPicPr>
          <p:cNvPr id="3074" name="Picture 2" descr="Hype Cycle for Emerging Technologies 2023">
            <a:extLst>
              <a:ext uri="{FF2B5EF4-FFF2-40B4-BE49-F238E27FC236}">
                <a16:creationId xmlns:a16="http://schemas.microsoft.com/office/drawing/2014/main" id="{457C4D3B-9512-6ADD-1F3F-6F778F58F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23" b="13352"/>
          <a:stretch/>
        </p:blipFill>
        <p:spPr bwMode="auto">
          <a:xfrm>
            <a:off x="3323098" y="1061279"/>
            <a:ext cx="6623008" cy="456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39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0451426-F573-4C56-9D98-937FFAB5C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079" y="133531"/>
            <a:ext cx="830998" cy="830998"/>
          </a:xfrm>
          <a:prstGeom prst="rect">
            <a:avLst/>
          </a:prstGeom>
        </p:spPr>
      </p:pic>
      <p:sp>
        <p:nvSpPr>
          <p:cNvPr id="8" name="TextBox 7">
            <a:extLst>
              <a:ext uri="{FF2B5EF4-FFF2-40B4-BE49-F238E27FC236}">
                <a16:creationId xmlns:a16="http://schemas.microsoft.com/office/drawing/2014/main" id="{3FBBE074-4BD1-9503-9AD2-80C4F0B6C9D1}"/>
              </a:ext>
            </a:extLst>
          </p:cNvPr>
          <p:cNvSpPr txBox="1"/>
          <p:nvPr/>
        </p:nvSpPr>
        <p:spPr>
          <a:xfrm>
            <a:off x="0" y="0"/>
            <a:ext cx="7449015" cy="584775"/>
          </a:xfrm>
          <a:prstGeom prst="rect">
            <a:avLst/>
          </a:prstGeom>
          <a:noFill/>
        </p:spPr>
        <p:txBody>
          <a:bodyPr wrap="square">
            <a:spAutoFit/>
          </a:bodyPr>
          <a:lstStyle/>
          <a:p>
            <a:pPr algn="ctr"/>
            <a:r>
              <a:rPr lang="en-US" sz="3200" b="1">
                <a:solidFill>
                  <a:srgbClr val="178494"/>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The Great Big Nature Survey in a nutshell:</a:t>
            </a:r>
          </a:p>
        </p:txBody>
      </p:sp>
      <p:pic>
        <p:nvPicPr>
          <p:cNvPr id="2" name="Picture 1" descr="A screenshot of a computer&#10;&#10;Description automatically generated with low confidence">
            <a:extLst>
              <a:ext uri="{FF2B5EF4-FFF2-40B4-BE49-F238E27FC236}">
                <a16:creationId xmlns:a16="http://schemas.microsoft.com/office/drawing/2014/main" id="{C1D3B54D-CEAA-0A88-8089-ECB47628D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5227">
            <a:off x="2688199" y="1457933"/>
            <a:ext cx="2942911" cy="4930437"/>
          </a:xfrm>
          <a:prstGeom prst="rect">
            <a:avLst/>
          </a:prstGeom>
        </p:spPr>
      </p:pic>
      <p:sp>
        <p:nvSpPr>
          <p:cNvPr id="3" name="TextBox 2">
            <a:extLst>
              <a:ext uri="{FF2B5EF4-FFF2-40B4-BE49-F238E27FC236}">
                <a16:creationId xmlns:a16="http://schemas.microsoft.com/office/drawing/2014/main" id="{907A6390-B885-919C-6220-AA3084F0EEF4}"/>
              </a:ext>
            </a:extLst>
          </p:cNvPr>
          <p:cNvSpPr txBox="1"/>
          <p:nvPr/>
        </p:nvSpPr>
        <p:spPr>
          <a:xfrm>
            <a:off x="7925747" y="6488667"/>
            <a:ext cx="4266253" cy="369332"/>
          </a:xfrm>
          <a:prstGeom prst="rect">
            <a:avLst/>
          </a:prstGeom>
          <a:noFill/>
        </p:spPr>
        <p:txBody>
          <a:bodyPr wrap="square">
            <a:spAutoFit/>
          </a:bodyPr>
          <a:lstStyle/>
          <a:p>
            <a:r>
              <a:rPr lang="en-GB">
                <a:solidFill>
                  <a:schemeClr val="bg1"/>
                </a:solidFill>
                <a:latin typeface="Lato Light" panose="020F0502020204030203" pitchFamily="34" charset="0"/>
                <a:ea typeface="Lato Light" panose="020F0502020204030203" pitchFamily="34" charset="0"/>
                <a:cs typeface="Lato Light" panose="020F0502020204030203" pitchFamily="34" charset="0"/>
              </a:rPr>
              <a:t>wildlifetrusts.org/great-big-nature-survey</a:t>
            </a:r>
          </a:p>
        </p:txBody>
      </p:sp>
      <p:sp>
        <p:nvSpPr>
          <p:cNvPr id="4" name="TextBox 3">
            <a:extLst>
              <a:ext uri="{FF2B5EF4-FFF2-40B4-BE49-F238E27FC236}">
                <a16:creationId xmlns:a16="http://schemas.microsoft.com/office/drawing/2014/main" id="{79677AD8-4B84-2C7B-8909-644E16CBFAFD}"/>
              </a:ext>
            </a:extLst>
          </p:cNvPr>
          <p:cNvSpPr txBox="1"/>
          <p:nvPr/>
        </p:nvSpPr>
        <p:spPr>
          <a:xfrm>
            <a:off x="52576" y="507300"/>
            <a:ext cx="7061902" cy="461665"/>
          </a:xfrm>
          <a:prstGeom prst="rect">
            <a:avLst/>
          </a:prstGeom>
          <a:noFill/>
        </p:spPr>
        <p:txBody>
          <a:bodyPr wrap="square">
            <a:spAutoFit/>
          </a:bodyPr>
          <a:lstStyle/>
          <a:p>
            <a:r>
              <a:rPr lang="en-US" sz="2400"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It’s about the state of our relationship with nature</a:t>
            </a:r>
          </a:p>
        </p:txBody>
      </p:sp>
      <p:sp>
        <p:nvSpPr>
          <p:cNvPr id="7" name="TextBox 6">
            <a:extLst>
              <a:ext uri="{FF2B5EF4-FFF2-40B4-BE49-F238E27FC236}">
                <a16:creationId xmlns:a16="http://schemas.microsoft.com/office/drawing/2014/main" id="{F2013B63-7E4A-8525-393A-DB57CD150EB5}"/>
              </a:ext>
            </a:extLst>
          </p:cNvPr>
          <p:cNvSpPr txBox="1"/>
          <p:nvPr/>
        </p:nvSpPr>
        <p:spPr>
          <a:xfrm rot="20940415">
            <a:off x="625746" y="1977266"/>
            <a:ext cx="1962840" cy="4216539"/>
          </a:xfrm>
          <a:prstGeom prst="rect">
            <a:avLst/>
          </a:prstGeom>
          <a:noFill/>
        </p:spPr>
        <p:txBody>
          <a:bodyPr wrap="square">
            <a:spAutoFit/>
          </a:bodyPr>
          <a:lstStyle/>
          <a:p>
            <a:pPr algn="r"/>
            <a:r>
              <a:rPr lang="en-US" sz="2800" b="1">
                <a:solidFill>
                  <a:srgbClr val="178494"/>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Covering:</a:t>
            </a:r>
          </a:p>
          <a:p>
            <a:pPr algn="r"/>
            <a:endPar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gn="r">
              <a:buFont typeface="Arial" panose="020B0604020202020204" pitchFamily="34" charset="0"/>
              <a:buChar char="•"/>
            </a:pPr>
            <a:r>
              <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Actions</a:t>
            </a:r>
          </a:p>
          <a:p>
            <a:pPr algn="r"/>
            <a:endPar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gn="r">
              <a:buFont typeface="Arial" panose="020B0604020202020204" pitchFamily="34" charset="0"/>
              <a:buChar char="•"/>
            </a:pPr>
            <a:r>
              <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Wellbeing</a:t>
            </a:r>
          </a:p>
          <a:p>
            <a:pPr algn="r"/>
            <a:endPar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gn="r">
              <a:buFont typeface="Arial" panose="020B0604020202020204" pitchFamily="34" charset="0"/>
              <a:buChar char="•"/>
            </a:pPr>
            <a:r>
              <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Threats</a:t>
            </a:r>
          </a:p>
          <a:p>
            <a:pPr algn="r"/>
            <a:endPar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gn="r">
              <a:buFont typeface="Arial" panose="020B0604020202020204" pitchFamily="34" charset="0"/>
              <a:buChar char="•"/>
            </a:pPr>
            <a:r>
              <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Values</a:t>
            </a:r>
          </a:p>
          <a:p>
            <a:pPr marL="342900" indent="-342900" algn="r">
              <a:buFont typeface="Arial" panose="020B0604020202020204" pitchFamily="34" charset="0"/>
              <a:buChar char="•"/>
            </a:pPr>
            <a:endPar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gn="r">
              <a:buFont typeface="Arial" panose="020B0604020202020204" pitchFamily="34" charset="0"/>
              <a:buChar char="•"/>
            </a:pPr>
            <a:r>
              <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Support</a:t>
            </a:r>
          </a:p>
          <a:p>
            <a:pPr marL="342900" indent="-342900" algn="r">
              <a:buFont typeface="Arial" panose="020B0604020202020204" pitchFamily="34" charset="0"/>
              <a:buChar char="•"/>
            </a:pPr>
            <a:endPar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gn="r">
              <a:buFont typeface="Arial" panose="020B0604020202020204" pitchFamily="34" charset="0"/>
              <a:buChar char="•"/>
            </a:pPr>
            <a:r>
              <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Demographics</a:t>
            </a:r>
          </a:p>
          <a:p>
            <a:pPr algn="r"/>
            <a:endParaRPr lang="en-US" sz="2400"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C8175C1E-1185-AB24-B518-C6A15205539E}"/>
              </a:ext>
            </a:extLst>
          </p:cNvPr>
          <p:cNvSpPr txBox="1"/>
          <p:nvPr/>
        </p:nvSpPr>
        <p:spPr>
          <a:xfrm>
            <a:off x="7114478" y="1381275"/>
            <a:ext cx="4243283" cy="1815882"/>
          </a:xfrm>
          <a:prstGeom prst="rect">
            <a:avLst/>
          </a:prstGeom>
          <a:noFill/>
        </p:spPr>
        <p:txBody>
          <a:bodyPr wrap="square">
            <a:spAutoFit/>
          </a:bodyPr>
          <a:lstStyle/>
          <a:p>
            <a:r>
              <a:rPr lang="en-US" sz="7200" b="1">
                <a:solidFill>
                  <a:srgbClr val="178494"/>
                </a:solidFill>
                <a:effectLst>
                  <a:outerShdw blurRad="101600" dist="63500" dir="2700000" algn="tl" rotWithShape="0">
                    <a:prstClr val="black"/>
                  </a:outerShdw>
                </a:effectLst>
                <a:latin typeface="Arial Bold" panose="020B0704020202020204" pitchFamily="34" charset="0"/>
                <a:ea typeface="Lato Light" panose="020F0502020204030203" pitchFamily="34" charset="0"/>
                <a:cs typeface="Arial Bold" panose="020B0704020202020204" pitchFamily="34" charset="0"/>
              </a:rPr>
              <a:t>18,000+</a:t>
            </a:r>
          </a:p>
          <a:p>
            <a:r>
              <a:rPr lang="en-US" sz="2000"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responses from members,</a:t>
            </a:r>
          </a:p>
          <a:p>
            <a:r>
              <a:rPr lang="en-US" sz="2000"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supporters and the public</a:t>
            </a:r>
          </a:p>
        </p:txBody>
      </p:sp>
      <p:sp>
        <p:nvSpPr>
          <p:cNvPr id="11" name="TextBox 10">
            <a:extLst>
              <a:ext uri="{FF2B5EF4-FFF2-40B4-BE49-F238E27FC236}">
                <a16:creationId xmlns:a16="http://schemas.microsoft.com/office/drawing/2014/main" id="{EEFCEE54-ECCA-AAAF-D16E-2297A39A1A94}"/>
              </a:ext>
            </a:extLst>
          </p:cNvPr>
          <p:cNvSpPr txBox="1"/>
          <p:nvPr/>
        </p:nvSpPr>
        <p:spPr>
          <a:xfrm>
            <a:off x="7133757" y="3236789"/>
            <a:ext cx="2730878" cy="1292662"/>
          </a:xfrm>
          <a:prstGeom prst="rect">
            <a:avLst/>
          </a:prstGeom>
          <a:noFill/>
        </p:spPr>
        <p:txBody>
          <a:bodyPr wrap="square">
            <a:spAutoFit/>
          </a:bodyPr>
          <a:lstStyle/>
          <a:p>
            <a:r>
              <a:rPr lang="en-US" sz="6000" b="1">
                <a:solidFill>
                  <a:srgbClr val="178494"/>
                </a:solidFill>
                <a:effectLst>
                  <a:outerShdw blurRad="101600" dist="63500" dir="2700000" algn="tl" rotWithShape="0">
                    <a:prstClr val="black"/>
                  </a:outerShdw>
                </a:effectLst>
                <a:latin typeface="Arial Bold" panose="020B0704020202020204" pitchFamily="34" charset="0"/>
                <a:ea typeface="Lato Light" panose="020F0502020204030203" pitchFamily="34" charset="0"/>
                <a:cs typeface="Arial Bold" panose="020B0704020202020204" pitchFamily="34" charset="0"/>
              </a:rPr>
              <a:t>46</a:t>
            </a:r>
            <a:r>
              <a:rPr lang="en-US" sz="4800" b="1">
                <a:solidFill>
                  <a:srgbClr val="178494"/>
                </a:solidFill>
                <a:effectLst>
                  <a:outerShdw blurRad="101600" dist="63500" dir="2700000" algn="tl" rotWithShape="0">
                    <a:prstClr val="black"/>
                  </a:outerShdw>
                </a:effectLst>
                <a:latin typeface="Arial Bold" panose="020B0704020202020204" pitchFamily="34" charset="0"/>
                <a:ea typeface="Lato Light" panose="020F0502020204030203" pitchFamily="34" charset="0"/>
                <a:cs typeface="Arial Bold" panose="020B0704020202020204" pitchFamily="34" charset="0"/>
              </a:rPr>
              <a:t> </a:t>
            </a:r>
          </a:p>
          <a:p>
            <a:r>
              <a:rPr lang="en-US" sz="1800"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Wildlife Trusts</a:t>
            </a:r>
          </a:p>
        </p:txBody>
      </p:sp>
      <p:sp>
        <p:nvSpPr>
          <p:cNvPr id="13" name="TextBox 12">
            <a:extLst>
              <a:ext uri="{FF2B5EF4-FFF2-40B4-BE49-F238E27FC236}">
                <a16:creationId xmlns:a16="http://schemas.microsoft.com/office/drawing/2014/main" id="{A25BC634-5517-8A80-D9B3-3FC64722637A}"/>
              </a:ext>
            </a:extLst>
          </p:cNvPr>
          <p:cNvSpPr txBox="1"/>
          <p:nvPr/>
        </p:nvSpPr>
        <p:spPr>
          <a:xfrm>
            <a:off x="7133757" y="4618473"/>
            <a:ext cx="1611079" cy="1107996"/>
          </a:xfrm>
          <a:prstGeom prst="rect">
            <a:avLst/>
          </a:prstGeom>
          <a:noFill/>
        </p:spPr>
        <p:txBody>
          <a:bodyPr wrap="square">
            <a:spAutoFit/>
          </a:bodyPr>
          <a:lstStyle/>
          <a:p>
            <a:r>
              <a:rPr lang="en-US" sz="4800" b="1">
                <a:solidFill>
                  <a:srgbClr val="178494"/>
                </a:solidFill>
                <a:effectLst>
                  <a:outerShdw blurRad="101600" dist="63500" dir="2700000" algn="tl" rotWithShape="0">
                    <a:prstClr val="black"/>
                  </a:outerShdw>
                </a:effectLst>
                <a:latin typeface="Arial Bold" panose="020B0704020202020204" pitchFamily="34" charset="0"/>
                <a:ea typeface="Lato Light" panose="020F0502020204030203" pitchFamily="34" charset="0"/>
                <a:cs typeface="Arial Bold" panose="020B0704020202020204" pitchFamily="34" charset="0"/>
              </a:rPr>
              <a:t>4</a:t>
            </a:r>
          </a:p>
          <a:p>
            <a:r>
              <a:rPr lang="en-US"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rPr>
              <a:t>nations</a:t>
            </a:r>
            <a:endParaRPr lang="en-US" sz="1800" b="1">
              <a:solidFill>
                <a:schemeClr val="bg1"/>
              </a:solidFill>
              <a:effectLst>
                <a:outerShdw blurRad="101600" dist="63500" dir="2700000" algn="tl" rotWithShape="0">
                  <a:prstClr val="black"/>
                </a:outerShdw>
              </a:effectLst>
              <a:latin typeface="Lato Light" panose="020F0502020204030203" pitchFamily="34" charset="0"/>
              <a:ea typeface="Lato Light" panose="020F0502020204030203" pitchFamily="34" charset="0"/>
              <a:cs typeface="Lato Light" panose="020F0502020204030203" pitchFamily="34" charset="0"/>
            </a:endParaRPr>
          </a:p>
        </p:txBody>
      </p:sp>
    </p:spTree>
    <p:custDataLst>
      <p:tags r:id="rId1"/>
    </p:custDataLst>
    <p:extLst>
      <p:ext uri="{BB962C8B-B14F-4D97-AF65-F5344CB8AC3E}">
        <p14:creationId xmlns:p14="http://schemas.microsoft.com/office/powerpoint/2010/main" val="3733879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8F58B-1A71-CE3D-4E19-97D98493E61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A0451426-F573-4C56-9D98-937FFAB5C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7003" y="133531"/>
            <a:ext cx="528073" cy="528073"/>
          </a:xfrm>
          <a:prstGeom prst="rect">
            <a:avLst/>
          </a:prstGeom>
        </p:spPr>
      </p:pic>
    </p:spTree>
    <p:custDataLst>
      <p:tags r:id="rId1"/>
    </p:custDataLst>
    <p:extLst>
      <p:ext uri="{BB962C8B-B14F-4D97-AF65-F5344CB8AC3E}">
        <p14:creationId xmlns:p14="http://schemas.microsoft.com/office/powerpoint/2010/main" val="1902954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7FA790-5D26-E910-3CA0-75FD3DE4AE23}"/>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A0451426-F573-4C56-9D98-937FFAB5C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079" y="133531"/>
            <a:ext cx="830998" cy="830998"/>
          </a:xfrm>
          <a:prstGeom prst="rect">
            <a:avLst/>
          </a:prstGeom>
        </p:spPr>
      </p:pic>
    </p:spTree>
    <p:custDataLst>
      <p:tags r:id="rId1"/>
    </p:custDataLst>
    <p:extLst>
      <p:ext uri="{BB962C8B-B14F-4D97-AF65-F5344CB8AC3E}">
        <p14:creationId xmlns:p14="http://schemas.microsoft.com/office/powerpoint/2010/main" val="120479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37447E-39EF-860F-136E-F8E193F1D31C}"/>
              </a:ext>
            </a:extLst>
          </p:cNvPr>
          <p:cNvSpPr>
            <a:spLocks noGrp="1"/>
          </p:cNvSpPr>
          <p:nvPr>
            <p:ph type="body" sz="quarter" idx="10"/>
          </p:nvPr>
        </p:nvSpPr>
        <p:spPr/>
        <p:txBody>
          <a:bodyPr/>
          <a:lstStyle/>
          <a:p>
            <a:r>
              <a:rPr lang="en-GB" dirty="0"/>
              <a:t>Getting the basics right</a:t>
            </a:r>
          </a:p>
        </p:txBody>
      </p:sp>
      <p:sp>
        <p:nvSpPr>
          <p:cNvPr id="3" name="TextBox 2">
            <a:extLst>
              <a:ext uri="{FF2B5EF4-FFF2-40B4-BE49-F238E27FC236}">
                <a16:creationId xmlns:a16="http://schemas.microsoft.com/office/drawing/2014/main" id="{DD339BF2-1E86-C6CE-49AD-29F77D3A626B}"/>
              </a:ext>
            </a:extLst>
          </p:cNvPr>
          <p:cNvSpPr txBox="1"/>
          <p:nvPr/>
        </p:nvSpPr>
        <p:spPr>
          <a:xfrm>
            <a:off x="1592493" y="1767155"/>
            <a:ext cx="9604895" cy="3693319"/>
          </a:xfrm>
          <a:prstGeom prst="rect">
            <a:avLst/>
          </a:prstGeom>
          <a:noFill/>
        </p:spPr>
        <p:txBody>
          <a:bodyPr wrap="square" rtlCol="0">
            <a:spAutoFit/>
          </a:bodyPr>
          <a:lstStyle/>
          <a:p>
            <a:pPr marL="285750" indent="-285750">
              <a:buFont typeface="Arial" panose="020B0604020202020204" pitchFamily="34" charset="0"/>
              <a:buChar char="•"/>
            </a:pPr>
            <a:r>
              <a:rPr lang="en-GB" sz="3600" dirty="0"/>
              <a:t>Where can technology be helpful?</a:t>
            </a:r>
          </a:p>
          <a:p>
            <a:endParaRPr lang="en-GB" sz="3600" dirty="0"/>
          </a:p>
          <a:p>
            <a:pPr marL="285750" indent="-285750">
              <a:buFont typeface="Arial" panose="020B0604020202020204" pitchFamily="34" charset="0"/>
              <a:buChar char="•"/>
            </a:pPr>
            <a:r>
              <a:rPr lang="en-GB" sz="3600" dirty="0"/>
              <a:t>Recording</a:t>
            </a:r>
          </a:p>
          <a:p>
            <a:pPr marL="285750" indent="-285750">
              <a:buFont typeface="Arial" panose="020B0604020202020204" pitchFamily="34" charset="0"/>
              <a:buChar char="•"/>
            </a:pPr>
            <a:r>
              <a:rPr lang="en-GB" sz="3600" dirty="0"/>
              <a:t>Reducing</a:t>
            </a:r>
          </a:p>
          <a:p>
            <a:pPr marL="285750" indent="-285750">
              <a:buFont typeface="Arial" panose="020B0604020202020204" pitchFamily="34" charset="0"/>
              <a:buChar char="•"/>
            </a:pPr>
            <a:r>
              <a:rPr lang="en-GB" sz="3600" dirty="0"/>
              <a:t>Replacing</a:t>
            </a:r>
          </a:p>
          <a:p>
            <a:pPr marL="285750" indent="-285750">
              <a:buFont typeface="Arial" panose="020B0604020202020204" pitchFamily="34" charset="0"/>
              <a:buChar char="•"/>
            </a:pPr>
            <a:endParaRPr lang="en-GB" sz="3600" dirty="0"/>
          </a:p>
          <a:p>
            <a:endParaRPr lang="en-GB" dirty="0"/>
          </a:p>
        </p:txBody>
      </p:sp>
    </p:spTree>
    <p:extLst>
      <p:ext uri="{BB962C8B-B14F-4D97-AF65-F5344CB8AC3E}">
        <p14:creationId xmlns:p14="http://schemas.microsoft.com/office/powerpoint/2010/main" val="350146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7B436C-6688-314D-029E-346D6D5B7336}"/>
              </a:ext>
            </a:extLst>
          </p:cNvPr>
          <p:cNvSpPr>
            <a:spLocks noGrp="1"/>
          </p:cNvSpPr>
          <p:nvPr>
            <p:ph type="body" sz="quarter" idx="10"/>
          </p:nvPr>
        </p:nvSpPr>
        <p:spPr/>
        <p:txBody>
          <a:bodyPr/>
          <a:lstStyle/>
          <a:p>
            <a:r>
              <a:rPr lang="en-GB" dirty="0"/>
              <a:t>Also getting the basics right</a:t>
            </a:r>
          </a:p>
        </p:txBody>
      </p:sp>
      <p:pic>
        <p:nvPicPr>
          <p:cNvPr id="4" name="Picture 3">
            <a:extLst>
              <a:ext uri="{FF2B5EF4-FFF2-40B4-BE49-F238E27FC236}">
                <a16:creationId xmlns:a16="http://schemas.microsoft.com/office/drawing/2014/main" id="{D6A3B8D6-F90C-77BD-D582-9B9F6DC3BF50}"/>
              </a:ext>
            </a:extLst>
          </p:cNvPr>
          <p:cNvPicPr>
            <a:picLocks noChangeAspect="1"/>
          </p:cNvPicPr>
          <p:nvPr/>
        </p:nvPicPr>
        <p:blipFill>
          <a:blip r:embed="rId3"/>
          <a:stretch>
            <a:fillRect/>
          </a:stretch>
        </p:blipFill>
        <p:spPr>
          <a:xfrm>
            <a:off x="0" y="1301415"/>
            <a:ext cx="11972351" cy="3799973"/>
          </a:xfrm>
          <a:prstGeom prst="rect">
            <a:avLst/>
          </a:prstGeom>
        </p:spPr>
      </p:pic>
      <p:sp>
        <p:nvSpPr>
          <p:cNvPr id="6" name="TextBox 5">
            <a:extLst>
              <a:ext uri="{FF2B5EF4-FFF2-40B4-BE49-F238E27FC236}">
                <a16:creationId xmlns:a16="http://schemas.microsoft.com/office/drawing/2014/main" id="{F93934E8-819B-AB37-EEE6-92FE8A54D900}"/>
              </a:ext>
            </a:extLst>
          </p:cNvPr>
          <p:cNvSpPr txBox="1"/>
          <p:nvPr/>
        </p:nvSpPr>
        <p:spPr>
          <a:xfrm>
            <a:off x="-1" y="5922962"/>
            <a:ext cx="6096000" cy="923330"/>
          </a:xfrm>
          <a:prstGeom prst="rect">
            <a:avLst/>
          </a:prstGeom>
          <a:noFill/>
        </p:spPr>
        <p:txBody>
          <a:bodyPr wrap="square">
            <a:spAutoFit/>
          </a:bodyPr>
          <a:lstStyle/>
          <a:p>
            <a:r>
              <a:rPr lang="en-GB" dirty="0"/>
              <a:t>https://www.wildlifetrusts.org/sites/default/files/2022-07/The%20Wildlife%20Trusts%20Greenhouse%20Gas%20Inventory%20FY%202020-21.pdf</a:t>
            </a:r>
          </a:p>
        </p:txBody>
      </p:sp>
    </p:spTree>
    <p:extLst>
      <p:ext uri="{BB962C8B-B14F-4D97-AF65-F5344CB8AC3E}">
        <p14:creationId xmlns:p14="http://schemas.microsoft.com/office/powerpoint/2010/main" val="3162980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yncing cloud with solid fill">
            <a:extLst>
              <a:ext uri="{FF2B5EF4-FFF2-40B4-BE49-F238E27FC236}">
                <a16:creationId xmlns:a16="http://schemas.microsoft.com/office/drawing/2014/main" id="{D5A37E75-F346-11AE-D742-C617FD8B5C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149" y="1638299"/>
            <a:ext cx="3038475" cy="3038475"/>
          </a:xfrm>
          <a:prstGeom prst="rect">
            <a:avLst/>
          </a:prstGeom>
        </p:spPr>
      </p:pic>
      <p:sp>
        <p:nvSpPr>
          <p:cNvPr id="5" name="TextBox 4">
            <a:extLst>
              <a:ext uri="{FF2B5EF4-FFF2-40B4-BE49-F238E27FC236}">
                <a16:creationId xmlns:a16="http://schemas.microsoft.com/office/drawing/2014/main" id="{1FA423FE-E891-94E3-2B60-C2414702A354}"/>
              </a:ext>
            </a:extLst>
          </p:cNvPr>
          <p:cNvSpPr txBox="1"/>
          <p:nvPr/>
        </p:nvSpPr>
        <p:spPr>
          <a:xfrm>
            <a:off x="4581525" y="1387821"/>
            <a:ext cx="6096000" cy="3539430"/>
          </a:xfrm>
          <a:prstGeom prst="rect">
            <a:avLst/>
          </a:prstGeom>
          <a:noFill/>
        </p:spPr>
        <p:txBody>
          <a:bodyPr wrap="square">
            <a:spAutoFit/>
          </a:bodyPr>
          <a:lstStyle/>
          <a:p>
            <a:r>
              <a:rPr lang="en-US" sz="3200">
                <a:effectLst/>
                <a:latin typeface="Calibri" panose="020F0502020204030204" pitchFamily="34" charset="0"/>
                <a:ea typeface="Times New Roman" panose="02020603050405020304" pitchFamily="18" charset="0"/>
              </a:rPr>
              <a:t>Cloud computing, including data </a:t>
            </a:r>
            <a:r>
              <a:rPr lang="en-US" sz="3200" err="1">
                <a:effectLst/>
                <a:latin typeface="Calibri" panose="020F0502020204030204" pitchFamily="34" charset="0"/>
                <a:ea typeface="Times New Roman" panose="02020603050405020304" pitchFamily="18" charset="0"/>
              </a:rPr>
              <a:t>centres</a:t>
            </a:r>
            <a:r>
              <a:rPr lang="en-US" sz="3200">
                <a:effectLst/>
                <a:latin typeface="Calibri" panose="020F0502020204030204" pitchFamily="34" charset="0"/>
                <a:ea typeface="Times New Roman" panose="02020603050405020304" pitchFamily="18" charset="0"/>
              </a:rPr>
              <a:t> are rapidly expanding, and they will make up a much greater slice of ICT energy demand by 2030 – which is forecast to grow to 15-30% of electricity consumption in some countries by 2030. </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497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BD5F2B-7A3B-990D-5034-FBACDE87995C}"/>
              </a:ext>
            </a:extLst>
          </p:cNvPr>
          <p:cNvSpPr>
            <a:spLocks noGrp="1"/>
          </p:cNvSpPr>
          <p:nvPr>
            <p:ph type="body" sz="quarter" idx="10"/>
          </p:nvPr>
        </p:nvSpPr>
        <p:spPr/>
        <p:txBody>
          <a:bodyPr/>
          <a:lstStyle/>
          <a:p>
            <a:r>
              <a:rPr lang="en-GB" dirty="0"/>
              <a:t>Introductions</a:t>
            </a:r>
          </a:p>
        </p:txBody>
      </p:sp>
      <p:pic>
        <p:nvPicPr>
          <p:cNvPr id="4" name="Picture 3">
            <a:extLst>
              <a:ext uri="{FF2B5EF4-FFF2-40B4-BE49-F238E27FC236}">
                <a16:creationId xmlns:a16="http://schemas.microsoft.com/office/drawing/2014/main" id="{D4BDF256-3EBB-E65B-1B5E-01AE2B673327}"/>
              </a:ext>
            </a:extLst>
          </p:cNvPr>
          <p:cNvPicPr>
            <a:picLocks noChangeAspect="1"/>
          </p:cNvPicPr>
          <p:nvPr/>
        </p:nvPicPr>
        <p:blipFill>
          <a:blip r:embed="rId3"/>
          <a:stretch>
            <a:fillRect/>
          </a:stretch>
        </p:blipFill>
        <p:spPr>
          <a:xfrm>
            <a:off x="3590925" y="1526222"/>
            <a:ext cx="5010150" cy="4333875"/>
          </a:xfrm>
          <a:prstGeom prst="rect">
            <a:avLst/>
          </a:prstGeom>
        </p:spPr>
      </p:pic>
    </p:spTree>
    <p:extLst>
      <p:ext uri="{BB962C8B-B14F-4D97-AF65-F5344CB8AC3E}">
        <p14:creationId xmlns:p14="http://schemas.microsoft.com/office/powerpoint/2010/main" val="2578509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7A8A9-3F45-FBAE-E68B-4B6CCF6CB139}"/>
              </a:ext>
            </a:extLst>
          </p:cNvPr>
          <p:cNvSpPr txBox="1"/>
          <p:nvPr/>
        </p:nvSpPr>
        <p:spPr>
          <a:xfrm>
            <a:off x="483709" y="1266824"/>
            <a:ext cx="6667500" cy="4801314"/>
          </a:xfrm>
          <a:prstGeom prst="rect">
            <a:avLst/>
          </a:prstGeom>
          <a:noFill/>
        </p:spPr>
        <p:txBody>
          <a:bodyPr wrap="square" rtlCol="0">
            <a:spAutoFit/>
          </a:bodyPr>
          <a:lstStyle/>
          <a:p>
            <a:r>
              <a:rPr lang="en-GB" sz="2400">
                <a:latin typeface="Adelle Eb"/>
              </a:rPr>
              <a:t>Manufacture of devices has significant impacts in terms of mining minerals and transportation.</a:t>
            </a:r>
          </a:p>
          <a:p>
            <a:endParaRPr lang="en-GB" sz="2400">
              <a:latin typeface="Adelle Eb"/>
            </a:endParaRPr>
          </a:p>
          <a:p>
            <a:r>
              <a:rPr lang="en-GB" sz="2400">
                <a:latin typeface="Adelle Eb"/>
              </a:rPr>
              <a:t>Disposal of devices can result in chemicals leaking out of landfill.</a:t>
            </a:r>
          </a:p>
          <a:p>
            <a:endParaRPr lang="en-GB" sz="2400">
              <a:latin typeface="Adelle Eb"/>
            </a:endParaRPr>
          </a:p>
          <a:p>
            <a:pPr algn="l"/>
            <a:r>
              <a:rPr lang="en-GB" sz="2400" i="0">
                <a:solidFill>
                  <a:srgbClr val="141414"/>
                </a:solidFill>
                <a:effectLst/>
                <a:latin typeface="Adelle Eb"/>
              </a:rPr>
              <a:t>Fifty million tons of electronic waste are generated every year.</a:t>
            </a:r>
          </a:p>
          <a:p>
            <a:pPr algn="l"/>
            <a:endParaRPr lang="en-GB" sz="2400">
              <a:solidFill>
                <a:srgbClr val="141414"/>
              </a:solidFill>
              <a:latin typeface="Adelle Eb"/>
            </a:endParaRPr>
          </a:p>
          <a:p>
            <a:pPr algn="l"/>
            <a:r>
              <a:rPr lang="en-GB" sz="2400" i="0">
                <a:solidFill>
                  <a:srgbClr val="141414"/>
                </a:solidFill>
                <a:effectLst/>
                <a:latin typeface="Adelle Eb"/>
              </a:rPr>
              <a:t>Replace devices less often.</a:t>
            </a:r>
          </a:p>
          <a:p>
            <a:pPr algn="l"/>
            <a:endParaRPr lang="en-GB" sz="2400" i="0">
              <a:solidFill>
                <a:srgbClr val="141414"/>
              </a:solidFill>
              <a:effectLst/>
              <a:latin typeface="Adelle Eb"/>
            </a:endParaRPr>
          </a:p>
          <a:p>
            <a:pPr algn="l"/>
            <a:r>
              <a:rPr lang="en-GB" sz="2400">
                <a:solidFill>
                  <a:srgbClr val="141414"/>
                </a:solidFill>
                <a:latin typeface="Adelle Eb"/>
              </a:rPr>
              <a:t>Dispose/ recycle them e.g. at Curry’s</a:t>
            </a:r>
            <a:endParaRPr lang="en-GB" sz="2400">
              <a:latin typeface="Adelle Eb"/>
            </a:endParaRPr>
          </a:p>
          <a:p>
            <a:endParaRPr lang="en-GB"/>
          </a:p>
        </p:txBody>
      </p:sp>
      <p:sp>
        <p:nvSpPr>
          <p:cNvPr id="4" name="TextBox 3">
            <a:extLst>
              <a:ext uri="{FF2B5EF4-FFF2-40B4-BE49-F238E27FC236}">
                <a16:creationId xmlns:a16="http://schemas.microsoft.com/office/drawing/2014/main" id="{1850044D-76A1-4F3C-6AE6-74C4727D79DE}"/>
              </a:ext>
            </a:extLst>
          </p:cNvPr>
          <p:cNvSpPr txBox="1"/>
          <p:nvPr/>
        </p:nvSpPr>
        <p:spPr>
          <a:xfrm>
            <a:off x="6096000" y="5820460"/>
            <a:ext cx="6096000" cy="646331"/>
          </a:xfrm>
          <a:prstGeom prst="rect">
            <a:avLst/>
          </a:prstGeom>
          <a:noFill/>
        </p:spPr>
        <p:txBody>
          <a:bodyPr wrap="square">
            <a:spAutoFit/>
          </a:bodyPr>
          <a:lstStyle/>
          <a:p>
            <a:r>
              <a:rPr lang="en-GB"/>
              <a:t>https://www.weforum.org/agenda/2021/12/digital-carbon-footprint-how-to-lower-electronics</a:t>
            </a:r>
          </a:p>
        </p:txBody>
      </p:sp>
      <p:pic>
        <p:nvPicPr>
          <p:cNvPr id="5" name="Graphic 4" descr="Factory with solid fill">
            <a:extLst>
              <a:ext uri="{FF2B5EF4-FFF2-40B4-BE49-F238E27FC236}">
                <a16:creationId xmlns:a16="http://schemas.microsoft.com/office/drawing/2014/main" id="{ED00D762-085F-6A92-884B-1A632ECE4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599" y="1266824"/>
            <a:ext cx="3552825" cy="3552825"/>
          </a:xfrm>
          <a:prstGeom prst="rect">
            <a:avLst/>
          </a:prstGeom>
        </p:spPr>
      </p:pic>
      <p:sp>
        <p:nvSpPr>
          <p:cNvPr id="3" name="Text Placeholder 2">
            <a:extLst>
              <a:ext uri="{FF2B5EF4-FFF2-40B4-BE49-F238E27FC236}">
                <a16:creationId xmlns:a16="http://schemas.microsoft.com/office/drawing/2014/main" id="{BA5969AB-6793-C31F-FF03-AE6B42F17512}"/>
              </a:ext>
            </a:extLst>
          </p:cNvPr>
          <p:cNvSpPr>
            <a:spLocks noGrp="1"/>
          </p:cNvSpPr>
          <p:nvPr>
            <p:ph type="body" sz="quarter" idx="10"/>
          </p:nvPr>
        </p:nvSpPr>
        <p:spPr/>
        <p:txBody>
          <a:bodyPr/>
          <a:lstStyle/>
          <a:p>
            <a:r>
              <a:rPr lang="en-US" dirty="0"/>
              <a:t>Resources and waste</a:t>
            </a:r>
            <a:endParaRPr lang="en-GB" dirty="0"/>
          </a:p>
        </p:txBody>
      </p:sp>
    </p:spTree>
    <p:extLst>
      <p:ext uri="{BB962C8B-B14F-4D97-AF65-F5344CB8AC3E}">
        <p14:creationId xmlns:p14="http://schemas.microsoft.com/office/powerpoint/2010/main" val="3490278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525F69-4636-656A-78BC-0A5109439C7D}"/>
              </a:ext>
            </a:extLst>
          </p:cNvPr>
          <p:cNvPicPr>
            <a:picLocks noChangeAspect="1"/>
          </p:cNvPicPr>
          <p:nvPr/>
        </p:nvPicPr>
        <p:blipFill>
          <a:blip r:embed="rId3"/>
          <a:stretch>
            <a:fillRect/>
          </a:stretch>
        </p:blipFill>
        <p:spPr>
          <a:xfrm>
            <a:off x="2541792" y="1123266"/>
            <a:ext cx="3758563" cy="5641720"/>
          </a:xfrm>
          <a:prstGeom prst="rect">
            <a:avLst/>
          </a:prstGeom>
        </p:spPr>
      </p:pic>
      <p:pic>
        <p:nvPicPr>
          <p:cNvPr id="3" name="Picture 2">
            <a:extLst>
              <a:ext uri="{FF2B5EF4-FFF2-40B4-BE49-F238E27FC236}">
                <a16:creationId xmlns:a16="http://schemas.microsoft.com/office/drawing/2014/main" id="{F80F40A0-5F3F-AAF9-8404-4E6B68F3373B}"/>
              </a:ext>
            </a:extLst>
          </p:cNvPr>
          <p:cNvPicPr>
            <a:picLocks noChangeAspect="1"/>
          </p:cNvPicPr>
          <p:nvPr/>
        </p:nvPicPr>
        <p:blipFill>
          <a:blip r:embed="rId4"/>
          <a:stretch>
            <a:fillRect/>
          </a:stretch>
        </p:blipFill>
        <p:spPr>
          <a:xfrm>
            <a:off x="6590884" y="1122237"/>
            <a:ext cx="3758563" cy="5594344"/>
          </a:xfrm>
          <a:prstGeom prst="rect">
            <a:avLst/>
          </a:prstGeom>
        </p:spPr>
      </p:pic>
      <p:sp>
        <p:nvSpPr>
          <p:cNvPr id="4" name="Content Placeholder 3">
            <a:extLst>
              <a:ext uri="{FF2B5EF4-FFF2-40B4-BE49-F238E27FC236}">
                <a16:creationId xmlns:a16="http://schemas.microsoft.com/office/drawing/2014/main" id="{87CC47B1-C1F3-1765-29A8-ED08DE54EF50}"/>
              </a:ext>
            </a:extLst>
          </p:cNvPr>
          <p:cNvSpPr txBox="1">
            <a:spLocks/>
          </p:cNvSpPr>
          <p:nvPr/>
        </p:nvSpPr>
        <p:spPr>
          <a:xfrm>
            <a:off x="1115616" y="3596243"/>
            <a:ext cx="1539376" cy="646331"/>
          </a:xfrm>
          <a:prstGeom prst="rect">
            <a:avLst/>
          </a:prstGeom>
          <a:noFill/>
        </p:spPr>
        <p:txBody>
          <a:bodyPr wrap="square">
            <a:spAutoFit/>
          </a:bodyPr>
          <a:lstStyle>
            <a:defPPr>
              <a:defRPr lang="en-US"/>
            </a:defPPr>
            <a:lvl1pPr indent="0">
              <a:buNone/>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Uninsulated pipes</a:t>
            </a:r>
          </a:p>
        </p:txBody>
      </p:sp>
      <p:sp>
        <p:nvSpPr>
          <p:cNvPr id="6" name="Text Placeholder 5">
            <a:extLst>
              <a:ext uri="{FF2B5EF4-FFF2-40B4-BE49-F238E27FC236}">
                <a16:creationId xmlns:a16="http://schemas.microsoft.com/office/drawing/2014/main" id="{0D3FA785-9B65-301A-2B90-133C787217DE}"/>
              </a:ext>
            </a:extLst>
          </p:cNvPr>
          <p:cNvSpPr>
            <a:spLocks noGrp="1"/>
          </p:cNvSpPr>
          <p:nvPr>
            <p:ph type="body" sz="quarter" idx="10"/>
          </p:nvPr>
        </p:nvSpPr>
        <p:spPr>
          <a:xfrm>
            <a:off x="2364500" y="444842"/>
            <a:ext cx="9411123" cy="487359"/>
          </a:xfrm>
        </p:spPr>
        <p:txBody>
          <a:bodyPr/>
          <a:lstStyle/>
          <a:p>
            <a:r>
              <a:rPr lang="en-US" dirty="0"/>
              <a:t>Reducing energy demand</a:t>
            </a:r>
          </a:p>
        </p:txBody>
      </p:sp>
      <p:sp>
        <p:nvSpPr>
          <p:cNvPr id="10" name="TextBox 9">
            <a:extLst>
              <a:ext uri="{FF2B5EF4-FFF2-40B4-BE49-F238E27FC236}">
                <a16:creationId xmlns:a16="http://schemas.microsoft.com/office/drawing/2014/main" id="{DA142DAD-F23D-402E-108E-52D569EDF15F}"/>
              </a:ext>
            </a:extLst>
          </p:cNvPr>
          <p:cNvSpPr txBox="1"/>
          <p:nvPr/>
        </p:nvSpPr>
        <p:spPr>
          <a:xfrm>
            <a:off x="10349447" y="3410174"/>
            <a:ext cx="1426176" cy="1200329"/>
          </a:xfrm>
          <a:prstGeom prst="rect">
            <a:avLst/>
          </a:prstGeom>
          <a:noFill/>
        </p:spPr>
        <p:txBody>
          <a:bodyPr wrap="square">
            <a:spAutoFit/>
          </a:bodyPr>
          <a:lstStyle/>
          <a:p>
            <a:pPr marL="0" indent="0">
              <a:buNone/>
            </a:pPr>
            <a:r>
              <a:rPr lang="en-US" sz="1800" dirty="0"/>
              <a:t>Outside wall of older section of office</a:t>
            </a:r>
          </a:p>
        </p:txBody>
      </p:sp>
    </p:spTree>
    <p:extLst>
      <p:ext uri="{BB962C8B-B14F-4D97-AF65-F5344CB8AC3E}">
        <p14:creationId xmlns:p14="http://schemas.microsoft.com/office/powerpoint/2010/main" val="326014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7079DEC-BF1F-BD7D-1566-6BE7A53D5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537" y="1162046"/>
            <a:ext cx="6962775" cy="5248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20AD3F2-C509-8B83-758A-72E50E77551B}"/>
              </a:ext>
            </a:extLst>
          </p:cNvPr>
          <p:cNvSpPr>
            <a:spLocks noGrp="1"/>
          </p:cNvSpPr>
          <p:nvPr>
            <p:ph type="body" sz="quarter" idx="10"/>
          </p:nvPr>
        </p:nvSpPr>
        <p:spPr/>
        <p:txBody>
          <a:bodyPr/>
          <a:lstStyle/>
          <a:p>
            <a:r>
              <a:rPr lang="en-US" dirty="0"/>
              <a:t>Reducing energy demand</a:t>
            </a:r>
            <a:endParaRPr lang="en-GB" dirty="0"/>
          </a:p>
        </p:txBody>
      </p:sp>
    </p:spTree>
    <p:extLst>
      <p:ext uri="{BB962C8B-B14F-4D97-AF65-F5344CB8AC3E}">
        <p14:creationId xmlns:p14="http://schemas.microsoft.com/office/powerpoint/2010/main" val="165757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F7B471-E061-7FA5-5ACD-D837993CD992}"/>
              </a:ext>
            </a:extLst>
          </p:cNvPr>
          <p:cNvSpPr>
            <a:spLocks noGrp="1"/>
          </p:cNvSpPr>
          <p:nvPr>
            <p:ph type="body" sz="quarter" idx="10"/>
          </p:nvPr>
        </p:nvSpPr>
        <p:spPr/>
        <p:txBody>
          <a:bodyPr/>
          <a:lstStyle/>
          <a:p>
            <a:r>
              <a:rPr lang="en-GB" dirty="0"/>
              <a:t>Don’t just buy an app</a:t>
            </a:r>
          </a:p>
        </p:txBody>
      </p:sp>
      <p:sp>
        <p:nvSpPr>
          <p:cNvPr id="4" name="TextBox 3">
            <a:extLst>
              <a:ext uri="{FF2B5EF4-FFF2-40B4-BE49-F238E27FC236}">
                <a16:creationId xmlns:a16="http://schemas.microsoft.com/office/drawing/2014/main" id="{E2C4B083-CF9D-A8B6-47DC-6BAA8D40D970}"/>
              </a:ext>
            </a:extLst>
          </p:cNvPr>
          <p:cNvSpPr txBox="1"/>
          <p:nvPr/>
        </p:nvSpPr>
        <p:spPr>
          <a:xfrm>
            <a:off x="12658078" y="4632403"/>
            <a:ext cx="6097712" cy="646331"/>
          </a:xfrm>
          <a:prstGeom prst="rect">
            <a:avLst/>
          </a:prstGeom>
          <a:noFill/>
        </p:spPr>
        <p:txBody>
          <a:bodyPr wrap="square">
            <a:spAutoFit/>
          </a:bodyPr>
          <a:lstStyle/>
          <a:p>
            <a:r>
              <a:rPr lang="en-GB" dirty="0"/>
              <a:t>Tech is part of the answer but not the solution – very front of centre of our mindset</a:t>
            </a:r>
          </a:p>
        </p:txBody>
      </p:sp>
      <p:pic>
        <p:nvPicPr>
          <p:cNvPr id="6" name="Picture 5">
            <a:extLst>
              <a:ext uri="{FF2B5EF4-FFF2-40B4-BE49-F238E27FC236}">
                <a16:creationId xmlns:a16="http://schemas.microsoft.com/office/drawing/2014/main" id="{89778359-9357-4B31-EE6E-4675B1459F61}"/>
              </a:ext>
            </a:extLst>
          </p:cNvPr>
          <p:cNvPicPr>
            <a:picLocks noChangeAspect="1"/>
          </p:cNvPicPr>
          <p:nvPr/>
        </p:nvPicPr>
        <p:blipFill>
          <a:blip r:embed="rId3"/>
          <a:stretch>
            <a:fillRect/>
          </a:stretch>
        </p:blipFill>
        <p:spPr>
          <a:xfrm>
            <a:off x="2308318" y="1045070"/>
            <a:ext cx="7832308" cy="5365251"/>
          </a:xfrm>
          <a:prstGeom prst="rect">
            <a:avLst/>
          </a:prstGeom>
        </p:spPr>
      </p:pic>
      <p:sp>
        <p:nvSpPr>
          <p:cNvPr id="7" name="TextBox 6">
            <a:extLst>
              <a:ext uri="{FF2B5EF4-FFF2-40B4-BE49-F238E27FC236}">
                <a16:creationId xmlns:a16="http://schemas.microsoft.com/office/drawing/2014/main" id="{65F44117-1DA7-199F-1105-3938E57C7373}"/>
              </a:ext>
            </a:extLst>
          </p:cNvPr>
          <p:cNvSpPr txBox="1"/>
          <p:nvPr/>
        </p:nvSpPr>
        <p:spPr>
          <a:xfrm>
            <a:off x="10394270" y="5278734"/>
            <a:ext cx="1325171" cy="369332"/>
          </a:xfrm>
          <a:prstGeom prst="rect">
            <a:avLst/>
          </a:prstGeom>
          <a:noFill/>
        </p:spPr>
        <p:txBody>
          <a:bodyPr wrap="none" rtlCol="0">
            <a:spAutoFit/>
          </a:bodyPr>
          <a:lstStyle/>
          <a:p>
            <a:r>
              <a:rPr lang="en-GB" dirty="0"/>
              <a:t>©  Tay Aziz</a:t>
            </a:r>
          </a:p>
        </p:txBody>
      </p:sp>
    </p:spTree>
    <p:extLst>
      <p:ext uri="{BB962C8B-B14F-4D97-AF65-F5344CB8AC3E}">
        <p14:creationId xmlns:p14="http://schemas.microsoft.com/office/powerpoint/2010/main" val="4256614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52BFA2-366A-5604-468E-05AE498D0C87}"/>
              </a:ext>
            </a:extLst>
          </p:cNvPr>
          <p:cNvSpPr>
            <a:spLocks noGrp="1"/>
          </p:cNvSpPr>
          <p:nvPr>
            <p:ph type="body" sz="quarter" idx="10"/>
          </p:nvPr>
        </p:nvSpPr>
        <p:spPr/>
        <p:txBody>
          <a:bodyPr/>
          <a:lstStyle/>
          <a:p>
            <a:r>
              <a:rPr lang="en-GB" dirty="0"/>
              <a:t>Finding partners</a:t>
            </a:r>
          </a:p>
        </p:txBody>
      </p:sp>
      <p:pic>
        <p:nvPicPr>
          <p:cNvPr id="4" name="Picture 3" descr="A bee on a piece of wood&#10;&#10;Description automatically generated">
            <a:extLst>
              <a:ext uri="{FF2B5EF4-FFF2-40B4-BE49-F238E27FC236}">
                <a16:creationId xmlns:a16="http://schemas.microsoft.com/office/drawing/2014/main" id="{0D6DC945-6781-0217-7D6E-662A3509AEF2}"/>
              </a:ext>
            </a:extLst>
          </p:cNvPr>
          <p:cNvPicPr>
            <a:picLocks noChangeAspect="1"/>
          </p:cNvPicPr>
          <p:nvPr/>
        </p:nvPicPr>
        <p:blipFill>
          <a:blip r:embed="rId3"/>
          <a:stretch>
            <a:fillRect/>
          </a:stretch>
        </p:blipFill>
        <p:spPr>
          <a:xfrm>
            <a:off x="2414373" y="1404245"/>
            <a:ext cx="7679039" cy="4321357"/>
          </a:xfrm>
          <a:prstGeom prst="rect">
            <a:avLst/>
          </a:prstGeom>
        </p:spPr>
      </p:pic>
    </p:spTree>
    <p:extLst>
      <p:ext uri="{BB962C8B-B14F-4D97-AF65-F5344CB8AC3E}">
        <p14:creationId xmlns:p14="http://schemas.microsoft.com/office/powerpoint/2010/main" val="592015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E406E-3C1D-5DCF-2E9F-6CCF5BA2F03B}"/>
              </a:ext>
            </a:extLst>
          </p:cNvPr>
          <p:cNvSpPr>
            <a:spLocks noGrp="1"/>
          </p:cNvSpPr>
          <p:nvPr>
            <p:ph type="body" sz="quarter" idx="10"/>
          </p:nvPr>
        </p:nvSpPr>
        <p:spPr/>
        <p:txBody>
          <a:bodyPr/>
          <a:lstStyle/>
          <a:p>
            <a:r>
              <a:rPr lang="en-GB" dirty="0"/>
              <a:t>Access barriers are preventing digital growth</a:t>
            </a:r>
          </a:p>
        </p:txBody>
      </p:sp>
      <p:sp>
        <p:nvSpPr>
          <p:cNvPr id="4" name="TextBox 3">
            <a:extLst>
              <a:ext uri="{FF2B5EF4-FFF2-40B4-BE49-F238E27FC236}">
                <a16:creationId xmlns:a16="http://schemas.microsoft.com/office/drawing/2014/main" id="{D46173E7-17B6-20EF-A0AD-33E6106D43CE}"/>
              </a:ext>
            </a:extLst>
          </p:cNvPr>
          <p:cNvSpPr txBox="1"/>
          <p:nvPr/>
        </p:nvSpPr>
        <p:spPr>
          <a:xfrm>
            <a:off x="1956761" y="1444223"/>
            <a:ext cx="4860599" cy="4185761"/>
          </a:xfrm>
          <a:prstGeom prst="rect">
            <a:avLst/>
          </a:prstGeom>
          <a:noFill/>
        </p:spPr>
        <p:txBody>
          <a:bodyPr wrap="square" rtlCol="0">
            <a:spAutoFit/>
          </a:bodyPr>
          <a:lstStyle/>
          <a:p>
            <a:pPr marL="285750" indent="-285750">
              <a:spcBef>
                <a:spcPts val="600"/>
              </a:spcBef>
              <a:spcAft>
                <a:spcPts val="1800"/>
              </a:spcAft>
              <a:buFont typeface="Arial" panose="020B0604020202020204" pitchFamily="34" charset="0"/>
              <a:buChar char="•"/>
            </a:pPr>
            <a:r>
              <a:rPr lang="en-US" sz="2800" dirty="0"/>
              <a:t>Cost and access to digital expertise are significant barriers </a:t>
            </a:r>
          </a:p>
          <a:p>
            <a:pPr marL="285750" indent="-285750">
              <a:spcBef>
                <a:spcPts val="600"/>
              </a:spcBef>
              <a:spcAft>
                <a:spcPts val="1800"/>
              </a:spcAft>
              <a:buFont typeface="Arial" panose="020B0604020202020204" pitchFamily="34" charset="0"/>
              <a:buChar char="•"/>
            </a:pPr>
            <a:endParaRPr lang="en-US" sz="2800" dirty="0"/>
          </a:p>
          <a:p>
            <a:pPr marL="285750" indent="-285750">
              <a:spcBef>
                <a:spcPts val="600"/>
              </a:spcBef>
              <a:spcAft>
                <a:spcPts val="1200"/>
              </a:spcAft>
              <a:buFont typeface="Arial" panose="020B0604020202020204" pitchFamily="34" charset="0"/>
              <a:buChar char="•"/>
            </a:pPr>
            <a:r>
              <a:rPr lang="en-US" sz="2800" dirty="0"/>
              <a:t>Limiting development </a:t>
            </a:r>
          </a:p>
          <a:p>
            <a:pPr>
              <a:spcBef>
                <a:spcPts val="600"/>
              </a:spcBef>
              <a:spcAft>
                <a:spcPts val="1200"/>
              </a:spcAft>
            </a:pPr>
            <a:endParaRPr lang="en-US" sz="2800" dirty="0"/>
          </a:p>
          <a:p>
            <a:pPr marL="285750" indent="-285750">
              <a:spcBef>
                <a:spcPts val="600"/>
              </a:spcBef>
              <a:spcAft>
                <a:spcPts val="1200"/>
              </a:spcAft>
              <a:buFont typeface="Arial" panose="020B0604020202020204" pitchFamily="34" charset="0"/>
              <a:buChar char="•"/>
            </a:pPr>
            <a:r>
              <a:rPr lang="en-US" sz="2800" dirty="0"/>
              <a:t>Limiting impact</a:t>
            </a:r>
          </a:p>
        </p:txBody>
      </p:sp>
      <p:cxnSp>
        <p:nvCxnSpPr>
          <p:cNvPr id="6" name="Straight Arrow Connector 5">
            <a:extLst>
              <a:ext uri="{FF2B5EF4-FFF2-40B4-BE49-F238E27FC236}">
                <a16:creationId xmlns:a16="http://schemas.microsoft.com/office/drawing/2014/main" id="{F0B8A137-BD26-4269-3412-E5C6B8D176CA}"/>
              </a:ext>
            </a:extLst>
          </p:cNvPr>
          <p:cNvCxnSpPr/>
          <p:nvPr/>
        </p:nvCxnSpPr>
        <p:spPr>
          <a:xfrm>
            <a:off x="3759200" y="3100223"/>
            <a:ext cx="0" cy="43688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30FBEA14-324E-1682-2A56-431B8C65B750}"/>
              </a:ext>
            </a:extLst>
          </p:cNvPr>
          <p:cNvCxnSpPr/>
          <p:nvPr/>
        </p:nvCxnSpPr>
        <p:spPr>
          <a:xfrm>
            <a:off x="3759200" y="4612640"/>
            <a:ext cx="0" cy="43688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42459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E97D3A-1976-CBF0-3E17-9CCAFACDEA6E}"/>
              </a:ext>
            </a:extLst>
          </p:cNvPr>
          <p:cNvSpPr txBox="1"/>
          <p:nvPr/>
        </p:nvSpPr>
        <p:spPr>
          <a:xfrm>
            <a:off x="285249" y="1071801"/>
            <a:ext cx="8345403" cy="5786199"/>
          </a:xfrm>
          <a:prstGeom prst="rect">
            <a:avLst/>
          </a:prstGeom>
          <a:noFill/>
        </p:spPr>
        <p:txBody>
          <a:bodyPr wrap="square">
            <a:spAutoFit/>
          </a:bodyPr>
          <a:lstStyle/>
          <a:p>
            <a:r>
              <a:rPr lang="en-GB" sz="3200" dirty="0">
                <a:effectLst/>
                <a:latin typeface="Adelle Eb"/>
                <a:ea typeface="Calibri" panose="020F0502020204030204" pitchFamily="34" charset="0"/>
                <a:cs typeface="Times New Roman" panose="02020603050405020304" pitchFamily="18" charset="0"/>
              </a:rPr>
              <a:t>Digital technologies can play a central role in helping us to reduce global greenhouse emissions globally.</a:t>
            </a:r>
          </a:p>
          <a:p>
            <a:endParaRPr lang="en-GB" sz="3200" dirty="0">
              <a:effectLst/>
              <a:latin typeface="Adelle Eb"/>
              <a:ea typeface="Calibri" panose="020F0502020204030204" pitchFamily="34" charset="0"/>
              <a:cs typeface="Times New Roman" panose="02020603050405020304" pitchFamily="18" charset="0"/>
            </a:endParaRPr>
          </a:p>
          <a:p>
            <a:r>
              <a:rPr lang="en-GB" sz="3200" dirty="0">
                <a:latin typeface="Adelle Eb"/>
                <a:ea typeface="Calibri" panose="020F0502020204030204" pitchFamily="34" charset="0"/>
                <a:cs typeface="Times New Roman" panose="02020603050405020304" pitchFamily="18" charset="0"/>
              </a:rPr>
              <a:t>They h</a:t>
            </a:r>
            <a:r>
              <a:rPr lang="en-GB" sz="3200" dirty="0">
                <a:effectLst/>
                <a:latin typeface="Adelle Eb"/>
                <a:ea typeface="Calibri" panose="020F0502020204030204" pitchFamily="34" charset="0"/>
                <a:cs typeface="Times New Roman" panose="02020603050405020304" pitchFamily="18" charset="0"/>
              </a:rPr>
              <a:t>ave already helped us to cut down on tonnes of physical resources. </a:t>
            </a:r>
          </a:p>
          <a:p>
            <a:endParaRPr lang="en-GB" sz="3200" dirty="0">
              <a:latin typeface="Adelle Eb"/>
              <a:ea typeface="Calibri" panose="020F0502020204030204" pitchFamily="34" charset="0"/>
              <a:cs typeface="Times New Roman" panose="02020603050405020304" pitchFamily="18" charset="0"/>
            </a:endParaRPr>
          </a:p>
          <a:p>
            <a:r>
              <a:rPr lang="en-GB" sz="3200" dirty="0">
                <a:latin typeface="Adelle Eb"/>
                <a:ea typeface="Calibri" panose="020F0502020204030204" pitchFamily="34" charset="0"/>
                <a:cs typeface="Times New Roman" panose="02020603050405020304" pitchFamily="18" charset="0"/>
              </a:rPr>
              <a:t>T</a:t>
            </a:r>
            <a:r>
              <a:rPr lang="en-GB" sz="3200" dirty="0">
                <a:effectLst/>
                <a:latin typeface="Adelle Eb"/>
                <a:ea typeface="Calibri" panose="020F0502020204030204" pitchFamily="34" charset="0"/>
                <a:cs typeface="Times New Roman" panose="02020603050405020304" pitchFamily="18" charset="0"/>
              </a:rPr>
              <a:t>hey can require a lot of energy and the carbon emissions produced from manufacturing, powering, and cooling computers, smartphones, and data centres can add up.</a:t>
            </a:r>
          </a:p>
          <a:p>
            <a:r>
              <a:rPr lang="en-GB" sz="1800" dirty="0">
                <a:effectLst/>
                <a:latin typeface="Calibri" panose="020F0502020204030204" pitchFamily="34" charset="0"/>
                <a:ea typeface="Calibri" panose="020F0502020204030204" pitchFamily="34" charset="0"/>
              </a:rPr>
              <a:t> </a:t>
            </a:r>
          </a:p>
        </p:txBody>
      </p:sp>
      <p:pic>
        <p:nvPicPr>
          <p:cNvPr id="4" name="Graphic 3" descr="Books on shelf with solid fill">
            <a:extLst>
              <a:ext uri="{FF2B5EF4-FFF2-40B4-BE49-F238E27FC236}">
                <a16:creationId xmlns:a16="http://schemas.microsoft.com/office/drawing/2014/main" id="{65F7AE73-00F5-E9CC-DA7A-50F8372DAE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7699" y="1724024"/>
            <a:ext cx="3209925" cy="3209925"/>
          </a:xfrm>
          <a:prstGeom prst="rect">
            <a:avLst/>
          </a:prstGeom>
        </p:spPr>
      </p:pic>
    </p:spTree>
    <p:extLst>
      <p:ext uri="{BB962C8B-B14F-4D97-AF65-F5344CB8AC3E}">
        <p14:creationId xmlns:p14="http://schemas.microsoft.com/office/powerpoint/2010/main" val="3906787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FF2BE-815C-97C2-4B68-F256E8251FFD}"/>
              </a:ext>
            </a:extLst>
          </p:cNvPr>
          <p:cNvSpPr>
            <a:spLocks noGrp="1"/>
          </p:cNvSpPr>
          <p:nvPr>
            <p:ph type="body" sz="quarter" idx="10"/>
          </p:nvPr>
        </p:nvSpPr>
        <p:spPr/>
        <p:txBody>
          <a:bodyPr/>
          <a:lstStyle/>
          <a:p>
            <a:r>
              <a:rPr lang="en-GB" dirty="0"/>
              <a:t>Carbon usage </a:t>
            </a:r>
          </a:p>
        </p:txBody>
      </p:sp>
      <p:pic>
        <p:nvPicPr>
          <p:cNvPr id="3074" name="Picture 2">
            <a:extLst>
              <a:ext uri="{FF2B5EF4-FFF2-40B4-BE49-F238E27FC236}">
                <a16:creationId xmlns:a16="http://schemas.microsoft.com/office/drawing/2014/main" id="{F5B28684-9683-C8B5-D7C3-0874AA796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812" y="1311546"/>
            <a:ext cx="7845332" cy="4914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6842FF-E038-CB03-2FAA-0D4FB6F92240}"/>
              </a:ext>
            </a:extLst>
          </p:cNvPr>
          <p:cNvSpPr txBox="1"/>
          <p:nvPr/>
        </p:nvSpPr>
        <p:spPr>
          <a:xfrm>
            <a:off x="1997765" y="6225655"/>
            <a:ext cx="7931426" cy="369332"/>
          </a:xfrm>
          <a:prstGeom prst="rect">
            <a:avLst/>
          </a:prstGeom>
          <a:noFill/>
        </p:spPr>
        <p:txBody>
          <a:bodyPr wrap="square">
            <a:spAutoFit/>
          </a:bodyPr>
          <a:lstStyle/>
          <a:p>
            <a:r>
              <a:rPr lang="en-GB" dirty="0"/>
              <a:t>https://news.climate.columbia.edu/2023/06/09/ais-growing-carbon-footprint/</a:t>
            </a:r>
          </a:p>
        </p:txBody>
      </p:sp>
    </p:spTree>
    <p:extLst>
      <p:ext uri="{BB962C8B-B14F-4D97-AF65-F5344CB8AC3E}">
        <p14:creationId xmlns:p14="http://schemas.microsoft.com/office/powerpoint/2010/main" val="2740888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C4E7B-EDB8-F9EA-542D-4750A4DDD4D7}"/>
              </a:ext>
            </a:extLst>
          </p:cNvPr>
          <p:cNvSpPr>
            <a:spLocks noGrp="1"/>
          </p:cNvSpPr>
          <p:nvPr>
            <p:ph type="body" sz="quarter" idx="10"/>
          </p:nvPr>
        </p:nvSpPr>
        <p:spPr/>
        <p:txBody>
          <a:bodyPr/>
          <a:lstStyle/>
          <a:p>
            <a:r>
              <a:rPr lang="en-GB" dirty="0"/>
              <a:t>Behaviours</a:t>
            </a:r>
          </a:p>
        </p:txBody>
      </p:sp>
      <p:sp>
        <p:nvSpPr>
          <p:cNvPr id="3" name="TextBox 2">
            <a:extLst>
              <a:ext uri="{FF2B5EF4-FFF2-40B4-BE49-F238E27FC236}">
                <a16:creationId xmlns:a16="http://schemas.microsoft.com/office/drawing/2014/main" id="{875E4488-92D2-5AAB-777A-DB6F05C2C9D1}"/>
              </a:ext>
            </a:extLst>
          </p:cNvPr>
          <p:cNvSpPr txBox="1"/>
          <p:nvPr/>
        </p:nvSpPr>
        <p:spPr>
          <a:xfrm>
            <a:off x="-6095820" y="2523297"/>
            <a:ext cx="5647700" cy="646331"/>
          </a:xfrm>
          <a:prstGeom prst="rect">
            <a:avLst/>
          </a:prstGeom>
          <a:noFill/>
        </p:spPr>
        <p:txBody>
          <a:bodyPr wrap="none" rtlCol="0">
            <a:spAutoFit/>
          </a:bodyPr>
          <a:lstStyle/>
          <a:p>
            <a:r>
              <a:rPr lang="en-GB" dirty="0"/>
              <a:t>The way you change things – not tech but behaviours</a:t>
            </a:r>
          </a:p>
          <a:p>
            <a:endParaRPr lang="en-GB" dirty="0"/>
          </a:p>
        </p:txBody>
      </p:sp>
      <p:pic>
        <p:nvPicPr>
          <p:cNvPr id="5" name="Picture 4">
            <a:extLst>
              <a:ext uri="{FF2B5EF4-FFF2-40B4-BE49-F238E27FC236}">
                <a16:creationId xmlns:a16="http://schemas.microsoft.com/office/drawing/2014/main" id="{1DB29679-90BC-E2D1-FBCE-DD1EB46984F5}"/>
              </a:ext>
            </a:extLst>
          </p:cNvPr>
          <p:cNvPicPr>
            <a:picLocks noChangeAspect="1"/>
          </p:cNvPicPr>
          <p:nvPr/>
        </p:nvPicPr>
        <p:blipFill>
          <a:blip r:embed="rId3"/>
          <a:stretch>
            <a:fillRect/>
          </a:stretch>
        </p:blipFill>
        <p:spPr>
          <a:xfrm>
            <a:off x="2175037" y="1121022"/>
            <a:ext cx="7841926" cy="5289299"/>
          </a:xfrm>
          <a:prstGeom prst="rect">
            <a:avLst/>
          </a:prstGeom>
        </p:spPr>
      </p:pic>
      <p:sp>
        <p:nvSpPr>
          <p:cNvPr id="6" name="TextBox 5">
            <a:extLst>
              <a:ext uri="{FF2B5EF4-FFF2-40B4-BE49-F238E27FC236}">
                <a16:creationId xmlns:a16="http://schemas.microsoft.com/office/drawing/2014/main" id="{18924550-5817-C24F-6983-024E1883FFF5}"/>
              </a:ext>
            </a:extLst>
          </p:cNvPr>
          <p:cNvSpPr txBox="1"/>
          <p:nvPr/>
        </p:nvSpPr>
        <p:spPr>
          <a:xfrm>
            <a:off x="10282989" y="5140483"/>
            <a:ext cx="1261051" cy="369332"/>
          </a:xfrm>
          <a:prstGeom prst="rect">
            <a:avLst/>
          </a:prstGeom>
          <a:noFill/>
        </p:spPr>
        <p:txBody>
          <a:bodyPr wrap="none" rtlCol="0">
            <a:spAutoFit/>
          </a:bodyPr>
          <a:lstStyle/>
          <a:p>
            <a:r>
              <a:rPr lang="en-GB" dirty="0"/>
              <a:t>© Tay Aziz</a:t>
            </a:r>
          </a:p>
        </p:txBody>
      </p:sp>
    </p:spTree>
    <p:extLst>
      <p:ext uri="{BB962C8B-B14F-4D97-AF65-F5344CB8AC3E}">
        <p14:creationId xmlns:p14="http://schemas.microsoft.com/office/powerpoint/2010/main" val="1935650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FEC165-503D-B121-6D28-4C8AC5F7DE36}"/>
              </a:ext>
            </a:extLst>
          </p:cNvPr>
          <p:cNvSpPr>
            <a:spLocks noGrp="1"/>
          </p:cNvSpPr>
          <p:nvPr>
            <p:ph type="body" sz="quarter" idx="10"/>
          </p:nvPr>
        </p:nvSpPr>
        <p:spPr/>
        <p:txBody>
          <a:bodyPr/>
          <a:lstStyle/>
          <a:p>
            <a:r>
              <a:rPr lang="en-GB" dirty="0"/>
              <a:t>Nature and climate </a:t>
            </a:r>
          </a:p>
        </p:txBody>
      </p:sp>
      <p:pic>
        <p:nvPicPr>
          <p:cNvPr id="3" name="Picture 2" descr="Nature-based solutions | The Wildlife Trusts">
            <a:extLst>
              <a:ext uri="{FF2B5EF4-FFF2-40B4-BE49-F238E27FC236}">
                <a16:creationId xmlns:a16="http://schemas.microsoft.com/office/drawing/2014/main" id="{0F57B7B3-329D-4FC6-B1CE-27DFDC7DB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5822"/>
            <a:ext cx="5895833" cy="2468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field with flowers and water&#10;&#10;Description automatically generated with medium confidence">
            <a:extLst>
              <a:ext uri="{FF2B5EF4-FFF2-40B4-BE49-F238E27FC236}">
                <a16:creationId xmlns:a16="http://schemas.microsoft.com/office/drawing/2014/main" id="{D67EA053-9478-5E17-6865-B245494A7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828" y="3288888"/>
            <a:ext cx="4560496" cy="3034140"/>
          </a:xfrm>
          <a:prstGeom prst="rect">
            <a:avLst/>
          </a:prstGeom>
        </p:spPr>
      </p:pic>
      <p:pic>
        <p:nvPicPr>
          <p:cNvPr id="11" name="Picture 10" descr="A bridge over a forest&#10;&#10;Description automatically generated">
            <a:extLst>
              <a:ext uri="{FF2B5EF4-FFF2-40B4-BE49-F238E27FC236}">
                <a16:creationId xmlns:a16="http://schemas.microsoft.com/office/drawing/2014/main" id="{E05E32CD-AD11-F8F2-28A0-67E3D50D6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2785968"/>
            <a:ext cx="5325461" cy="3537060"/>
          </a:xfrm>
          <a:prstGeom prst="rect">
            <a:avLst/>
          </a:prstGeom>
        </p:spPr>
      </p:pic>
      <p:pic>
        <p:nvPicPr>
          <p:cNvPr id="12" name="Picture 11" descr="A small animal in the grass&#10;&#10;Description automatically generated">
            <a:extLst>
              <a:ext uri="{FF2B5EF4-FFF2-40B4-BE49-F238E27FC236}">
                <a16:creationId xmlns:a16="http://schemas.microsoft.com/office/drawing/2014/main" id="{7839D314-E9D2-52AB-7FDF-AA49712DDC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42525" y="1211267"/>
            <a:ext cx="2811883" cy="1985254"/>
          </a:xfrm>
          <a:prstGeom prst="rect">
            <a:avLst/>
          </a:prstGeom>
          <a:ln>
            <a:solidFill>
              <a:schemeClr val="bg1">
                <a:lumMod val="75000"/>
              </a:schemeClr>
            </a:solidFill>
          </a:ln>
        </p:spPr>
      </p:pic>
    </p:spTree>
    <p:extLst>
      <p:ext uri="{BB962C8B-B14F-4D97-AF65-F5344CB8AC3E}">
        <p14:creationId xmlns:p14="http://schemas.microsoft.com/office/powerpoint/2010/main" val="142170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412FB-9240-8A95-AAB7-E6F9486CB2C1}"/>
              </a:ext>
            </a:extLst>
          </p:cNvPr>
          <p:cNvSpPr>
            <a:spLocks noGrp="1"/>
          </p:cNvSpPr>
          <p:nvPr>
            <p:ph type="body" sz="quarter" idx="10"/>
          </p:nvPr>
        </p:nvSpPr>
        <p:spPr/>
        <p:txBody>
          <a:bodyPr/>
          <a:lstStyle/>
          <a:p>
            <a:r>
              <a:rPr lang="en-GB" dirty="0"/>
              <a:t>The Charity Sector</a:t>
            </a:r>
          </a:p>
        </p:txBody>
      </p:sp>
      <p:sp>
        <p:nvSpPr>
          <p:cNvPr id="3" name="Rectangle 1">
            <a:extLst>
              <a:ext uri="{FF2B5EF4-FFF2-40B4-BE49-F238E27FC236}">
                <a16:creationId xmlns:a16="http://schemas.microsoft.com/office/drawing/2014/main" id="{CFA6C76D-BD26-2245-26CB-B6C9DEF500A5}"/>
              </a:ext>
            </a:extLst>
          </p:cNvPr>
          <p:cNvSpPr>
            <a:spLocks noChangeArrowheads="1"/>
          </p:cNvSpPr>
          <p:nvPr/>
        </p:nvSpPr>
        <p:spPr bwMode="auto">
          <a:xfrm>
            <a:off x="2029325" y="2824626"/>
            <a:ext cx="8133348"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227"/>
                </a:solidFill>
                <a:effectLst/>
                <a:latin typeface="Roboto" panose="02000000000000000000" pitchFamily="2" charset="0"/>
                <a:ea typeface="Calibri" panose="020F0502020204030204" pitchFamily="34" charset="0"/>
              </a:rPr>
              <a:t>Overall, the report revealed three key themes: </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242227"/>
                </a:solidFill>
                <a:effectLst/>
                <a:latin typeface="Roboto" panose="02000000000000000000" pitchFamily="2" charset="0"/>
                <a:ea typeface="Times New Roman" panose="02020603050405020304" pitchFamily="18" charset="0"/>
              </a:rPr>
              <a:t>Charities are concerned about climate change but have yet to take action</a:t>
            </a:r>
            <a:endParaRPr kumimoji="0" lang="en-GB" altLang="en-US" sz="2000" b="0" i="0" u="none" strike="noStrike" cap="none" normalizeH="0" baseline="0" dirty="0">
              <a:ln>
                <a:noFill/>
              </a:ln>
              <a:solidFill>
                <a:srgbClr val="242227"/>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242227"/>
                </a:solidFill>
                <a:effectLst/>
                <a:latin typeface="Roboto" panose="02000000000000000000" pitchFamily="2" charset="0"/>
                <a:ea typeface="Times New Roman" panose="02020603050405020304" pitchFamily="18" charset="0"/>
              </a:rPr>
              <a:t>There is no universal understanding of environmental sustainability in the UK charity sector</a:t>
            </a:r>
            <a:endParaRPr kumimoji="0" lang="en-GB" altLang="en-US" sz="2000" b="0" i="0" u="none" strike="noStrike" cap="none" normalizeH="0" baseline="0" dirty="0">
              <a:ln>
                <a:noFill/>
              </a:ln>
              <a:solidFill>
                <a:srgbClr val="242227"/>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242227"/>
                </a:solidFill>
                <a:effectLst/>
                <a:latin typeface="Roboto" panose="02000000000000000000" pitchFamily="2" charset="0"/>
                <a:ea typeface="Times New Roman" panose="02020603050405020304" pitchFamily="18" charset="0"/>
              </a:rPr>
              <a:t>Charities are unclear about the importance of environmental sustainability in their </a:t>
            </a:r>
            <a:r>
              <a:rPr kumimoji="0" lang="en-US" altLang="en-US" sz="2400" b="0" i="0" u="none" strike="noStrike" cap="none" normalizeH="0" baseline="0" dirty="0" err="1">
                <a:ln>
                  <a:noFill/>
                </a:ln>
                <a:solidFill>
                  <a:srgbClr val="242227"/>
                </a:solidFill>
                <a:effectLst/>
                <a:latin typeface="Roboto" panose="02000000000000000000" pitchFamily="2" charset="0"/>
                <a:ea typeface="Times New Roman" panose="02020603050405020304" pitchFamily="18" charset="0"/>
              </a:rPr>
              <a:t>organisation</a:t>
            </a:r>
            <a:r>
              <a:rPr kumimoji="0" lang="en-US" altLang="en-US" sz="2400" b="0" i="0" u="none" strike="noStrike" cap="none" normalizeH="0" baseline="0" dirty="0">
                <a:ln>
                  <a:noFill/>
                </a:ln>
                <a:solidFill>
                  <a:srgbClr val="242227"/>
                </a:solidFill>
                <a:effectLst/>
                <a:latin typeface="Roboto" panose="02000000000000000000" pitchFamily="2" charset="0"/>
                <a:ea typeface="Times New Roman" panose="02020603050405020304" pitchFamily="18" charset="0"/>
              </a:rPr>
              <a:t> </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descr="A green and white background with white text&#10;&#10;Description automatically generated">
            <a:extLst>
              <a:ext uri="{FF2B5EF4-FFF2-40B4-BE49-F238E27FC236}">
                <a16:creationId xmlns:a16="http://schemas.microsoft.com/office/drawing/2014/main" id="{771E2B3E-2127-B7D0-4188-F1A8D3BAB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78" y="1133124"/>
            <a:ext cx="11928243" cy="1493416"/>
          </a:xfrm>
          <a:prstGeom prst="rect">
            <a:avLst/>
          </a:prstGeom>
        </p:spPr>
      </p:pic>
    </p:spTree>
    <p:extLst>
      <p:ext uri="{BB962C8B-B14F-4D97-AF65-F5344CB8AC3E}">
        <p14:creationId xmlns:p14="http://schemas.microsoft.com/office/powerpoint/2010/main" val="1046143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C66AC-79F7-3948-29DB-EC6949731628}"/>
              </a:ext>
            </a:extLst>
          </p:cNvPr>
          <p:cNvSpPr>
            <a:spLocks noGrp="1"/>
          </p:cNvSpPr>
          <p:nvPr>
            <p:ph type="body" sz="quarter" idx="10"/>
          </p:nvPr>
        </p:nvSpPr>
        <p:spPr/>
        <p:txBody>
          <a:bodyPr/>
          <a:lstStyle/>
          <a:p>
            <a:r>
              <a:rPr lang="en-GB" dirty="0"/>
              <a:t>Community organising elements</a:t>
            </a:r>
          </a:p>
        </p:txBody>
      </p:sp>
      <p:pic>
        <p:nvPicPr>
          <p:cNvPr id="4" name="Picture 3">
            <a:extLst>
              <a:ext uri="{FF2B5EF4-FFF2-40B4-BE49-F238E27FC236}">
                <a16:creationId xmlns:a16="http://schemas.microsoft.com/office/drawing/2014/main" id="{718BBAC4-4D99-0369-C476-7373D3E12C6E}"/>
              </a:ext>
            </a:extLst>
          </p:cNvPr>
          <p:cNvPicPr>
            <a:picLocks noChangeAspect="1"/>
          </p:cNvPicPr>
          <p:nvPr/>
        </p:nvPicPr>
        <p:blipFill>
          <a:blip r:embed="rId3"/>
          <a:stretch>
            <a:fillRect/>
          </a:stretch>
        </p:blipFill>
        <p:spPr>
          <a:xfrm>
            <a:off x="2308318" y="1188783"/>
            <a:ext cx="7832307" cy="5221538"/>
          </a:xfrm>
          <a:prstGeom prst="rect">
            <a:avLst/>
          </a:prstGeom>
        </p:spPr>
      </p:pic>
    </p:spTree>
    <p:extLst>
      <p:ext uri="{BB962C8B-B14F-4D97-AF65-F5344CB8AC3E}">
        <p14:creationId xmlns:p14="http://schemas.microsoft.com/office/powerpoint/2010/main" val="3184945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5FC6A-E255-FD66-5AD3-68750E36706B}"/>
              </a:ext>
            </a:extLst>
          </p:cNvPr>
          <p:cNvSpPr txBox="1"/>
          <p:nvPr/>
        </p:nvSpPr>
        <p:spPr>
          <a:xfrm>
            <a:off x="5876924" y="116265"/>
            <a:ext cx="5667375" cy="6278642"/>
          </a:xfrm>
          <a:prstGeom prst="rect">
            <a:avLst/>
          </a:prstGeom>
          <a:noFill/>
        </p:spPr>
        <p:txBody>
          <a:bodyPr wrap="square">
            <a:spAutoFit/>
          </a:bodyPr>
          <a:lstStyle/>
          <a:p>
            <a:r>
              <a:rPr lang="en-GB" sz="3200">
                <a:effectLst/>
                <a:latin typeface="Adelle Eb"/>
                <a:ea typeface="Calibri" panose="020F0502020204030204" pitchFamily="34" charset="0"/>
                <a:cs typeface="Times New Roman" panose="02020603050405020304" pitchFamily="18" charset="0"/>
              </a:rPr>
              <a:t> </a:t>
            </a:r>
          </a:p>
          <a:p>
            <a:r>
              <a:rPr lang="en-GB" sz="3200">
                <a:effectLst/>
                <a:latin typeface="Adelle Eb"/>
                <a:ea typeface="Calibri" panose="020F0502020204030204" pitchFamily="34" charset="0"/>
                <a:cs typeface="Times New Roman" panose="02020603050405020304" pitchFamily="18" charset="0"/>
              </a:rPr>
              <a:t>We want to ensure that our digital transformation and activities are cutting carbon emissions, not adding to them. </a:t>
            </a:r>
          </a:p>
          <a:p>
            <a:endParaRPr lang="en-GB" sz="3200">
              <a:latin typeface="Adelle Eb"/>
              <a:ea typeface="Calibri" panose="020F0502020204030204" pitchFamily="34" charset="0"/>
              <a:cs typeface="Times New Roman" panose="02020603050405020304" pitchFamily="18" charset="0"/>
            </a:endParaRPr>
          </a:p>
          <a:p>
            <a:r>
              <a:rPr lang="en-GB" sz="3200">
                <a:effectLst/>
                <a:latin typeface="Adelle Eb"/>
                <a:ea typeface="Calibri" panose="020F0502020204030204" pitchFamily="34" charset="0"/>
                <a:cs typeface="Times New Roman" panose="02020603050405020304" pitchFamily="18" charset="0"/>
              </a:rPr>
              <a:t>We also want to make sure that our digital activities consider all aspects of sustainability, in order to provide environmental, social and economic benefits and avoid unintended trade-offs.  </a:t>
            </a:r>
          </a:p>
          <a:p>
            <a:r>
              <a:rPr lang="en-GB" sz="1800">
                <a:effectLst/>
                <a:latin typeface="Adelle Eb"/>
                <a:ea typeface="Calibri" panose="020F0502020204030204" pitchFamily="34" charset="0"/>
                <a:cs typeface="Times New Roman" panose="02020603050405020304" pitchFamily="18" charset="0"/>
              </a:rPr>
              <a:t> </a:t>
            </a:r>
          </a:p>
        </p:txBody>
      </p:sp>
      <p:pic>
        <p:nvPicPr>
          <p:cNvPr id="5" name="Graphic 4" descr="Beaver with solid fill">
            <a:extLst>
              <a:ext uri="{FF2B5EF4-FFF2-40B4-BE49-F238E27FC236}">
                <a16:creationId xmlns:a16="http://schemas.microsoft.com/office/drawing/2014/main" id="{B9E03CFB-CF9F-1B53-1E18-45F3FE4DE6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1125" y="2209800"/>
            <a:ext cx="2438400" cy="2438400"/>
          </a:xfrm>
          <a:prstGeom prst="rect">
            <a:avLst/>
          </a:prstGeom>
        </p:spPr>
      </p:pic>
    </p:spTree>
    <p:extLst>
      <p:ext uri="{BB962C8B-B14F-4D97-AF65-F5344CB8AC3E}">
        <p14:creationId xmlns:p14="http://schemas.microsoft.com/office/powerpoint/2010/main" val="3394627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067D7-6541-042E-182A-8E37C25497A4}"/>
              </a:ext>
            </a:extLst>
          </p:cNvPr>
          <p:cNvSpPr txBox="1"/>
          <p:nvPr/>
        </p:nvSpPr>
        <p:spPr>
          <a:xfrm>
            <a:off x="752476" y="1521648"/>
            <a:ext cx="4857749" cy="4031873"/>
          </a:xfrm>
          <a:prstGeom prst="rect">
            <a:avLst/>
          </a:prstGeom>
          <a:noFill/>
        </p:spPr>
        <p:txBody>
          <a:bodyPr wrap="square">
            <a:spAutoFit/>
          </a:bodyPr>
          <a:lstStyle/>
          <a:p>
            <a:r>
              <a:rPr lang="en-GB" sz="3200">
                <a:effectLst/>
                <a:latin typeface="Adelle Eb"/>
                <a:ea typeface="Calibri" panose="020F0502020204030204" pitchFamily="34" charset="0"/>
              </a:rPr>
              <a:t>Sustainability in and through design - the way we design, buy and build our software, digital tools and platforms can be part of the climate solution to a more energy efficient digital environment.</a:t>
            </a:r>
          </a:p>
        </p:txBody>
      </p:sp>
      <p:pic>
        <p:nvPicPr>
          <p:cNvPr id="5" name="Graphic 4" descr="Ui Ux with solid fill">
            <a:extLst>
              <a:ext uri="{FF2B5EF4-FFF2-40B4-BE49-F238E27FC236}">
                <a16:creationId xmlns:a16="http://schemas.microsoft.com/office/drawing/2014/main" id="{873B4397-629B-6371-6BB4-A5A8FB14ED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19950" y="1762125"/>
            <a:ext cx="3524250" cy="3524250"/>
          </a:xfrm>
          <a:prstGeom prst="rect">
            <a:avLst/>
          </a:prstGeom>
        </p:spPr>
      </p:pic>
    </p:spTree>
    <p:extLst>
      <p:ext uri="{BB962C8B-B14F-4D97-AF65-F5344CB8AC3E}">
        <p14:creationId xmlns:p14="http://schemas.microsoft.com/office/powerpoint/2010/main" val="103376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A051D9-379C-EBFC-C221-C4E625ECF6CE}"/>
              </a:ext>
            </a:extLst>
          </p:cNvPr>
          <p:cNvSpPr txBox="1"/>
          <p:nvPr/>
        </p:nvSpPr>
        <p:spPr>
          <a:xfrm>
            <a:off x="2447924" y="2967335"/>
            <a:ext cx="7362825" cy="1077218"/>
          </a:xfrm>
          <a:prstGeom prst="rect">
            <a:avLst/>
          </a:prstGeom>
          <a:noFill/>
        </p:spPr>
        <p:txBody>
          <a:bodyPr wrap="square">
            <a:spAutoFit/>
          </a:bodyPr>
          <a:lstStyle/>
          <a:p>
            <a:pPr algn="l"/>
            <a:r>
              <a:rPr lang="en-GB" sz="3200" b="0" i="0">
                <a:solidFill>
                  <a:srgbClr val="000000"/>
                </a:solidFill>
                <a:effectLst/>
                <a:latin typeface="Adelle Eb" panose="02000503000000020004"/>
              </a:rPr>
              <a:t>“Good design is as little design as possible.”</a:t>
            </a:r>
          </a:p>
          <a:p>
            <a:pPr algn="r"/>
            <a:r>
              <a:rPr lang="en-GB" sz="3200" b="0" i="0">
                <a:solidFill>
                  <a:srgbClr val="000000"/>
                </a:solidFill>
                <a:effectLst/>
                <a:latin typeface="Adelle Eb" panose="02000503000000020004"/>
              </a:rPr>
              <a:t>— Dieter Rams</a:t>
            </a:r>
          </a:p>
        </p:txBody>
      </p:sp>
      <p:sp>
        <p:nvSpPr>
          <p:cNvPr id="5" name="TextBox 4">
            <a:extLst>
              <a:ext uri="{FF2B5EF4-FFF2-40B4-BE49-F238E27FC236}">
                <a16:creationId xmlns:a16="http://schemas.microsoft.com/office/drawing/2014/main" id="{510DBA8A-3393-BC20-EECE-157F2F8413D8}"/>
              </a:ext>
            </a:extLst>
          </p:cNvPr>
          <p:cNvSpPr txBox="1"/>
          <p:nvPr/>
        </p:nvSpPr>
        <p:spPr>
          <a:xfrm>
            <a:off x="352425" y="6282809"/>
            <a:ext cx="6096000" cy="369332"/>
          </a:xfrm>
          <a:prstGeom prst="rect">
            <a:avLst/>
          </a:prstGeom>
          <a:noFill/>
        </p:spPr>
        <p:txBody>
          <a:bodyPr wrap="square">
            <a:spAutoFit/>
          </a:bodyPr>
          <a:lstStyle/>
          <a:p>
            <a:r>
              <a:rPr lang="en-GB"/>
              <a:t>https://sustainablewebdesign.org/category/design/</a:t>
            </a:r>
          </a:p>
        </p:txBody>
      </p:sp>
    </p:spTree>
    <p:extLst>
      <p:ext uri="{BB962C8B-B14F-4D97-AF65-F5344CB8AC3E}">
        <p14:creationId xmlns:p14="http://schemas.microsoft.com/office/powerpoint/2010/main" val="1021116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6AE5A-59E6-2649-02C9-AAE5B8066304}"/>
              </a:ext>
            </a:extLst>
          </p:cNvPr>
          <p:cNvSpPr txBox="1"/>
          <p:nvPr/>
        </p:nvSpPr>
        <p:spPr>
          <a:xfrm>
            <a:off x="95250" y="6344335"/>
            <a:ext cx="8343900" cy="369332"/>
          </a:xfrm>
          <a:prstGeom prst="rect">
            <a:avLst/>
          </a:prstGeom>
          <a:noFill/>
        </p:spPr>
        <p:txBody>
          <a:bodyPr wrap="square">
            <a:spAutoFit/>
          </a:bodyPr>
          <a:lstStyle/>
          <a:p>
            <a:r>
              <a:rPr lang="en-GB"/>
              <a:t>https://climateaction.tech/actions/reduce-the-carbon-emissions-of-your-website/</a:t>
            </a:r>
          </a:p>
        </p:txBody>
      </p:sp>
      <p:pic>
        <p:nvPicPr>
          <p:cNvPr id="5" name="Picture 4">
            <a:extLst>
              <a:ext uri="{FF2B5EF4-FFF2-40B4-BE49-F238E27FC236}">
                <a16:creationId xmlns:a16="http://schemas.microsoft.com/office/drawing/2014/main" id="{F6AD42D9-C97F-2334-1F9D-DD8D91E18126}"/>
              </a:ext>
            </a:extLst>
          </p:cNvPr>
          <p:cNvPicPr>
            <a:picLocks noChangeAspect="1"/>
          </p:cNvPicPr>
          <p:nvPr/>
        </p:nvPicPr>
        <p:blipFill>
          <a:blip r:embed="rId3"/>
          <a:stretch>
            <a:fillRect/>
          </a:stretch>
        </p:blipFill>
        <p:spPr>
          <a:xfrm>
            <a:off x="0" y="1236989"/>
            <a:ext cx="12192000" cy="4384022"/>
          </a:xfrm>
          <a:prstGeom prst="rect">
            <a:avLst/>
          </a:prstGeom>
        </p:spPr>
      </p:pic>
    </p:spTree>
    <p:extLst>
      <p:ext uri="{BB962C8B-B14F-4D97-AF65-F5344CB8AC3E}">
        <p14:creationId xmlns:p14="http://schemas.microsoft.com/office/powerpoint/2010/main" val="188545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6344F-4738-9E4B-3506-E231BAECFD49}"/>
              </a:ext>
            </a:extLst>
          </p:cNvPr>
          <p:cNvSpPr txBox="1"/>
          <p:nvPr/>
        </p:nvSpPr>
        <p:spPr>
          <a:xfrm>
            <a:off x="1143000" y="1166336"/>
            <a:ext cx="6096000" cy="5509200"/>
          </a:xfrm>
          <a:prstGeom prst="rect">
            <a:avLst/>
          </a:prstGeom>
          <a:noFill/>
        </p:spPr>
        <p:txBody>
          <a:bodyPr wrap="square">
            <a:spAutoFit/>
          </a:bodyPr>
          <a:lstStyle/>
          <a:p>
            <a:r>
              <a:rPr lang="en-GB" sz="3200" b="0" i="0">
                <a:solidFill>
                  <a:srgbClr val="4D4D4D"/>
                </a:solidFill>
                <a:effectLst/>
                <a:latin typeface="Adelle Eb"/>
              </a:rPr>
              <a:t>‘Both reading online or in paper format is a good thing to do if the content helps you become aware of the world, the climate crisis and what we can do about it. And reading itself is a low-carbon activity because it is hard to shop or drive while you read.’</a:t>
            </a:r>
          </a:p>
          <a:p>
            <a:endParaRPr lang="en-GB" sz="3200">
              <a:solidFill>
                <a:srgbClr val="4D4D4D"/>
              </a:solidFill>
              <a:latin typeface="Adelle Eb" panose="02000503000000020004"/>
            </a:endParaRPr>
          </a:p>
          <a:p>
            <a:r>
              <a:rPr lang="nl-NL" sz="3200" b="1" i="1">
                <a:solidFill>
                  <a:srgbClr val="4D4D4D"/>
                </a:solidFill>
                <a:effectLst/>
                <a:latin typeface="Adelle Eb" panose="02000503000000020004"/>
              </a:rPr>
              <a:t>Mike Berners-Lee</a:t>
            </a:r>
            <a:r>
              <a:rPr lang="nl-NL" sz="3200" b="0" i="1">
                <a:solidFill>
                  <a:srgbClr val="4D4D4D"/>
                </a:solidFill>
                <a:effectLst/>
                <a:latin typeface="Adelle Eb" panose="02000503000000020004"/>
              </a:rPr>
              <a:t>, Lancaster University, UK</a:t>
            </a:r>
            <a:endParaRPr lang="en-GB" sz="3200">
              <a:latin typeface="Adelle Eb" panose="02000503000000020004"/>
            </a:endParaRPr>
          </a:p>
        </p:txBody>
      </p:sp>
      <p:pic>
        <p:nvPicPr>
          <p:cNvPr id="5" name="Graphic 4" descr="Storytelling with solid fill">
            <a:extLst>
              <a:ext uri="{FF2B5EF4-FFF2-40B4-BE49-F238E27FC236}">
                <a16:creationId xmlns:a16="http://schemas.microsoft.com/office/drawing/2014/main" id="{C344C08C-EE0B-7F91-BD98-1E3706D13E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67624" y="1704974"/>
            <a:ext cx="3248025" cy="3248025"/>
          </a:xfrm>
          <a:prstGeom prst="rect">
            <a:avLst/>
          </a:prstGeom>
        </p:spPr>
      </p:pic>
    </p:spTree>
    <p:extLst>
      <p:ext uri="{BB962C8B-B14F-4D97-AF65-F5344CB8AC3E}">
        <p14:creationId xmlns:p14="http://schemas.microsoft.com/office/powerpoint/2010/main" val="1764324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D75C2A8-9D47-631B-6AC1-023091C51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7890" y="2752755"/>
            <a:ext cx="6286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7DD0DF-31D3-DAF7-C95F-E844D45D5D8D}"/>
              </a:ext>
            </a:extLst>
          </p:cNvPr>
          <p:cNvSpPr txBox="1"/>
          <p:nvPr/>
        </p:nvSpPr>
        <p:spPr>
          <a:xfrm>
            <a:off x="394598" y="2280196"/>
            <a:ext cx="11402803" cy="1846659"/>
          </a:xfrm>
          <a:prstGeom prst="rect">
            <a:avLst/>
          </a:prstGeom>
          <a:noFill/>
        </p:spPr>
        <p:txBody>
          <a:bodyPr wrap="square" rtlCol="0">
            <a:spAutoFit/>
          </a:bodyPr>
          <a:lstStyle/>
          <a:p>
            <a:pPr algn="ctr"/>
            <a:r>
              <a:rPr lang="en-GB" sz="4800" i="1" dirty="0">
                <a:solidFill>
                  <a:schemeClr val="bg1"/>
                </a:solidFill>
              </a:rPr>
              <a:t>“Action is better than no action.</a:t>
            </a:r>
          </a:p>
          <a:p>
            <a:pPr algn="ctr"/>
            <a:endParaRPr lang="en-GB" sz="1400" i="1" dirty="0">
              <a:solidFill>
                <a:schemeClr val="bg1"/>
              </a:solidFill>
            </a:endParaRPr>
          </a:p>
          <a:p>
            <a:pPr algn="ctr"/>
            <a:r>
              <a:rPr lang="en-GB" sz="4800" i="1" dirty="0">
                <a:solidFill>
                  <a:schemeClr val="bg1"/>
                </a:solidFill>
              </a:rPr>
              <a:t>Something is better than nothing”</a:t>
            </a:r>
          </a:p>
        </p:txBody>
      </p:sp>
      <p:sp>
        <p:nvSpPr>
          <p:cNvPr id="4" name="TextBox 3">
            <a:extLst>
              <a:ext uri="{FF2B5EF4-FFF2-40B4-BE49-F238E27FC236}">
                <a16:creationId xmlns:a16="http://schemas.microsoft.com/office/drawing/2014/main" id="{B4FD7E22-FFD7-57CF-BBBA-A219AD6FAFC5}"/>
              </a:ext>
            </a:extLst>
          </p:cNvPr>
          <p:cNvSpPr txBox="1"/>
          <p:nvPr/>
        </p:nvSpPr>
        <p:spPr>
          <a:xfrm>
            <a:off x="14039411" y="1231548"/>
            <a:ext cx="3851910" cy="923330"/>
          </a:xfrm>
          <a:prstGeom prst="rect">
            <a:avLst/>
          </a:prstGeom>
          <a:noFill/>
        </p:spPr>
        <p:txBody>
          <a:bodyPr wrap="square" rtlCol="0">
            <a:spAutoFit/>
          </a:bodyPr>
          <a:lstStyle/>
          <a:p>
            <a:r>
              <a:rPr lang="en-US" dirty="0"/>
              <a:t>Another people picture from the ones Autumn sent would be good here?</a:t>
            </a:r>
            <a:endParaRPr lang="en-GB" dirty="0"/>
          </a:p>
        </p:txBody>
      </p:sp>
    </p:spTree>
    <p:extLst>
      <p:ext uri="{BB962C8B-B14F-4D97-AF65-F5344CB8AC3E}">
        <p14:creationId xmlns:p14="http://schemas.microsoft.com/office/powerpoint/2010/main" val="4261885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0FD1D-C91C-E8A3-DCF7-68B73A9A7FCC}"/>
              </a:ext>
            </a:extLst>
          </p:cNvPr>
          <p:cNvSpPr>
            <a:spLocks noGrp="1"/>
          </p:cNvSpPr>
          <p:nvPr>
            <p:ph type="body" sz="quarter" idx="10"/>
          </p:nvPr>
        </p:nvSpPr>
        <p:spPr/>
        <p:txBody>
          <a:bodyPr/>
          <a:lstStyle/>
          <a:p>
            <a:endParaRPr lang="en-GB"/>
          </a:p>
        </p:txBody>
      </p:sp>
      <p:pic>
        <p:nvPicPr>
          <p:cNvPr id="4" name="Picture 3">
            <a:extLst>
              <a:ext uri="{FF2B5EF4-FFF2-40B4-BE49-F238E27FC236}">
                <a16:creationId xmlns:a16="http://schemas.microsoft.com/office/drawing/2014/main" id="{B00BC931-28A2-D60B-E120-1ABA1D7A1347}"/>
              </a:ext>
            </a:extLst>
          </p:cNvPr>
          <p:cNvPicPr>
            <a:picLocks noChangeAspect="1"/>
          </p:cNvPicPr>
          <p:nvPr/>
        </p:nvPicPr>
        <p:blipFill>
          <a:blip r:embed="rId2"/>
          <a:stretch>
            <a:fillRect/>
          </a:stretch>
        </p:blipFill>
        <p:spPr>
          <a:xfrm>
            <a:off x="0" y="0"/>
            <a:ext cx="12368463" cy="8245642"/>
          </a:xfrm>
          <a:prstGeom prst="rect">
            <a:avLst/>
          </a:prstGeom>
        </p:spPr>
      </p:pic>
      <p:sp>
        <p:nvSpPr>
          <p:cNvPr id="5" name="TextBox 4">
            <a:extLst>
              <a:ext uri="{FF2B5EF4-FFF2-40B4-BE49-F238E27FC236}">
                <a16:creationId xmlns:a16="http://schemas.microsoft.com/office/drawing/2014/main" id="{DFB9881E-B23A-D72B-08CB-B0E2ADE131A5}"/>
              </a:ext>
            </a:extLst>
          </p:cNvPr>
          <p:cNvSpPr txBox="1"/>
          <p:nvPr/>
        </p:nvSpPr>
        <p:spPr>
          <a:xfrm>
            <a:off x="10042358" y="6410321"/>
            <a:ext cx="2743200" cy="369332"/>
          </a:xfrm>
          <a:prstGeom prst="rect">
            <a:avLst/>
          </a:prstGeom>
          <a:noFill/>
        </p:spPr>
        <p:txBody>
          <a:bodyPr wrap="square" rtlCol="0">
            <a:spAutoFit/>
          </a:bodyPr>
          <a:lstStyle/>
          <a:p>
            <a:r>
              <a:rPr lang="en-GB" dirty="0"/>
              <a:t>© Autumn Barlow</a:t>
            </a:r>
          </a:p>
        </p:txBody>
      </p:sp>
    </p:spTree>
    <p:extLst>
      <p:ext uri="{BB962C8B-B14F-4D97-AF65-F5344CB8AC3E}">
        <p14:creationId xmlns:p14="http://schemas.microsoft.com/office/powerpoint/2010/main" val="379895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554ACF-7A61-E083-B649-98C452F2B737}"/>
              </a:ext>
            </a:extLst>
          </p:cNvPr>
          <p:cNvSpPr>
            <a:spLocks noGrp="1"/>
          </p:cNvSpPr>
          <p:nvPr>
            <p:ph type="body" sz="quarter" idx="10"/>
          </p:nvPr>
        </p:nvSpPr>
        <p:spPr/>
        <p:txBody>
          <a:bodyPr/>
          <a:lstStyle/>
          <a:p>
            <a:r>
              <a:rPr lang="en-GB" dirty="0"/>
              <a:t>What is The Wildlife Trusts?</a:t>
            </a:r>
          </a:p>
        </p:txBody>
      </p:sp>
      <p:pic>
        <p:nvPicPr>
          <p:cNvPr id="5" name="Picture 4" descr="A flock of birds flying in the sky&#10;&#10;Description automatically generated">
            <a:extLst>
              <a:ext uri="{FF2B5EF4-FFF2-40B4-BE49-F238E27FC236}">
                <a16:creationId xmlns:a16="http://schemas.microsoft.com/office/drawing/2014/main" id="{66CF3AB7-266F-2EF9-F1AB-C7129867E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280" y="1194201"/>
            <a:ext cx="8091439" cy="5394293"/>
          </a:xfrm>
          <a:prstGeom prst="rect">
            <a:avLst/>
          </a:prstGeom>
        </p:spPr>
      </p:pic>
    </p:spTree>
    <p:extLst>
      <p:ext uri="{BB962C8B-B14F-4D97-AF65-F5344CB8AC3E}">
        <p14:creationId xmlns:p14="http://schemas.microsoft.com/office/powerpoint/2010/main" val="2521596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3DB6E1-7884-04B3-0F73-A048D1EB84BD}"/>
              </a:ext>
            </a:extLst>
          </p:cNvPr>
          <p:cNvPicPr>
            <a:picLocks noChangeAspect="1"/>
          </p:cNvPicPr>
          <p:nvPr/>
        </p:nvPicPr>
        <p:blipFill>
          <a:blip r:embed="rId3"/>
          <a:stretch>
            <a:fillRect/>
          </a:stretch>
        </p:blipFill>
        <p:spPr>
          <a:xfrm>
            <a:off x="2400993" y="-61783"/>
            <a:ext cx="9792122" cy="6918523"/>
          </a:xfrm>
          <a:prstGeom prst="rect">
            <a:avLst/>
          </a:prstGeom>
        </p:spPr>
      </p:pic>
    </p:spTree>
    <p:extLst>
      <p:ext uri="{BB962C8B-B14F-4D97-AF65-F5344CB8AC3E}">
        <p14:creationId xmlns:p14="http://schemas.microsoft.com/office/powerpoint/2010/main" val="1267100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C3D7C-413D-8660-6D38-8FC21C5B856C}"/>
              </a:ext>
            </a:extLst>
          </p:cNvPr>
          <p:cNvPicPr>
            <a:picLocks noChangeAspect="1"/>
          </p:cNvPicPr>
          <p:nvPr/>
        </p:nvPicPr>
        <p:blipFill>
          <a:blip r:embed="rId3"/>
          <a:stretch>
            <a:fillRect/>
          </a:stretch>
        </p:blipFill>
        <p:spPr>
          <a:xfrm>
            <a:off x="2303247" y="-260373"/>
            <a:ext cx="8045199" cy="5981107"/>
          </a:xfrm>
          <a:prstGeom prst="rect">
            <a:avLst/>
          </a:prstGeom>
        </p:spPr>
      </p:pic>
    </p:spTree>
    <p:extLst>
      <p:ext uri="{BB962C8B-B14F-4D97-AF65-F5344CB8AC3E}">
        <p14:creationId xmlns:p14="http://schemas.microsoft.com/office/powerpoint/2010/main" val="2335878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a sign on the front&#10;&#10;Description automatically generated">
            <a:extLst>
              <a:ext uri="{FF2B5EF4-FFF2-40B4-BE49-F238E27FC236}">
                <a16:creationId xmlns:a16="http://schemas.microsoft.com/office/drawing/2014/main" id="{AC82F771-804E-41CB-5A87-33AF7675C236}"/>
              </a:ext>
            </a:extLst>
          </p:cNvPr>
          <p:cNvPicPr>
            <a:picLocks noChangeAspect="1"/>
          </p:cNvPicPr>
          <p:nvPr/>
        </p:nvPicPr>
        <p:blipFill>
          <a:blip r:embed="rId3"/>
          <a:stretch>
            <a:fillRect/>
          </a:stretch>
        </p:blipFill>
        <p:spPr>
          <a:xfrm>
            <a:off x="2519184" y="-2800"/>
            <a:ext cx="9670669" cy="6859541"/>
          </a:xfrm>
          <a:prstGeom prst="rect">
            <a:avLst/>
          </a:prstGeom>
        </p:spPr>
      </p:pic>
      <p:pic>
        <p:nvPicPr>
          <p:cNvPr id="5" name="Picture 4" descr="A close-up of text&#10;&#10;Description automatically generated">
            <a:extLst>
              <a:ext uri="{FF2B5EF4-FFF2-40B4-BE49-F238E27FC236}">
                <a16:creationId xmlns:a16="http://schemas.microsoft.com/office/drawing/2014/main" id="{0A9E5F28-E3FA-5B36-AA92-F8B07C07E39F}"/>
              </a:ext>
            </a:extLst>
          </p:cNvPr>
          <p:cNvPicPr>
            <a:picLocks noChangeAspect="1"/>
          </p:cNvPicPr>
          <p:nvPr/>
        </p:nvPicPr>
        <p:blipFill rotWithShape="1">
          <a:blip r:embed="rId4"/>
          <a:srcRect l="237569" t="105085" r="-237017" b="-105932"/>
          <a:stretch/>
        </p:blipFill>
        <p:spPr>
          <a:xfrm>
            <a:off x="5129213" y="2795587"/>
            <a:ext cx="1922895" cy="1277562"/>
          </a:xfrm>
          <a:prstGeom prst="rect">
            <a:avLst/>
          </a:prstGeom>
        </p:spPr>
      </p:pic>
    </p:spTree>
    <p:extLst>
      <p:ext uri="{BB962C8B-B14F-4D97-AF65-F5344CB8AC3E}">
        <p14:creationId xmlns:p14="http://schemas.microsoft.com/office/powerpoint/2010/main" val="308621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31E898-E272-3CD7-326B-57253C95F0B0}"/>
              </a:ext>
            </a:extLst>
          </p:cNvPr>
          <p:cNvSpPr>
            <a:spLocks noGrp="1"/>
          </p:cNvSpPr>
          <p:nvPr>
            <p:ph type="body" sz="quarter" idx="10"/>
          </p:nvPr>
        </p:nvSpPr>
        <p:spPr/>
        <p:txBody>
          <a:bodyPr/>
          <a:lstStyle/>
          <a:p>
            <a:r>
              <a:rPr lang="en-GB" dirty="0"/>
              <a:t>Action on climate change mitigation and adaptation</a:t>
            </a:r>
          </a:p>
        </p:txBody>
      </p:sp>
      <p:pic>
        <p:nvPicPr>
          <p:cNvPr id="5" name="Picture 4">
            <a:extLst>
              <a:ext uri="{FF2B5EF4-FFF2-40B4-BE49-F238E27FC236}">
                <a16:creationId xmlns:a16="http://schemas.microsoft.com/office/drawing/2014/main" id="{DE342F22-A33E-8CB3-6B71-95286922D5B0}"/>
              </a:ext>
            </a:extLst>
          </p:cNvPr>
          <p:cNvPicPr>
            <a:picLocks noChangeAspect="1"/>
          </p:cNvPicPr>
          <p:nvPr/>
        </p:nvPicPr>
        <p:blipFill>
          <a:blip r:embed="rId3"/>
          <a:stretch>
            <a:fillRect/>
          </a:stretch>
        </p:blipFill>
        <p:spPr>
          <a:xfrm>
            <a:off x="8128578" y="1227589"/>
            <a:ext cx="3888350" cy="506543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747479C-25AC-7582-AAB0-8834E24D6DEE}"/>
              </a:ext>
            </a:extLst>
          </p:cNvPr>
          <p:cNvSpPr txBox="1"/>
          <p:nvPr/>
        </p:nvSpPr>
        <p:spPr>
          <a:xfrm>
            <a:off x="8223213" y="6321236"/>
            <a:ext cx="4097154" cy="261610"/>
          </a:xfrm>
          <a:prstGeom prst="rect">
            <a:avLst/>
          </a:prstGeom>
          <a:noFill/>
        </p:spPr>
        <p:txBody>
          <a:bodyPr wrap="square" lIns="91440" tIns="45720" rIns="91440" bIns="45720" anchor="t">
            <a:spAutoFit/>
          </a:bodyPr>
          <a:lstStyle/>
          <a:p>
            <a:r>
              <a:rPr lang="en-GB" sz="1100" dirty="0">
                <a:hlinkClick r:id="rId4"/>
              </a:rPr>
              <a:t>The Wildlife Trusts’ (2022) Changing Nature</a:t>
            </a:r>
            <a:endParaRPr lang="en-GB" sz="1100" dirty="0">
              <a:cs typeface="Arial"/>
            </a:endParaRPr>
          </a:p>
        </p:txBody>
      </p:sp>
      <p:pic>
        <p:nvPicPr>
          <p:cNvPr id="4" name="Picture 3" descr="A close-up of a field of flowers&#10;&#10;Description automatically generated">
            <a:extLst>
              <a:ext uri="{FF2B5EF4-FFF2-40B4-BE49-F238E27FC236}">
                <a16:creationId xmlns:a16="http://schemas.microsoft.com/office/drawing/2014/main" id="{CE595E76-A4C9-03E4-51C4-8F7E611F530E}"/>
              </a:ext>
            </a:extLst>
          </p:cNvPr>
          <p:cNvPicPr>
            <a:picLocks noChangeAspect="1"/>
          </p:cNvPicPr>
          <p:nvPr/>
        </p:nvPicPr>
        <p:blipFill>
          <a:blip r:embed="rId5"/>
          <a:stretch>
            <a:fillRect/>
          </a:stretch>
        </p:blipFill>
        <p:spPr>
          <a:xfrm>
            <a:off x="4250724" y="1241575"/>
            <a:ext cx="3571461" cy="505144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D32DDDE-936B-2406-5F5D-FD6D4504828F}"/>
              </a:ext>
            </a:extLst>
          </p:cNvPr>
          <p:cNvSpPr txBox="1"/>
          <p:nvPr/>
        </p:nvSpPr>
        <p:spPr>
          <a:xfrm>
            <a:off x="4356603" y="6307010"/>
            <a:ext cx="3093382" cy="253916"/>
          </a:xfrm>
          <a:prstGeom prst="rect">
            <a:avLst/>
          </a:prstGeom>
          <a:noFill/>
        </p:spPr>
        <p:txBody>
          <a:bodyPr wrap="square" rtlCol="0">
            <a:spAutoFit/>
          </a:bodyPr>
          <a:lstStyle/>
          <a:p>
            <a:r>
              <a:rPr lang="en-GB" sz="1050" dirty="0">
                <a:hlinkClick r:id="rId6"/>
              </a:rPr>
              <a:t>The Wildlife Trusts' GHG Inventory FY2021-2022</a:t>
            </a:r>
            <a:endParaRPr lang="en-GB" sz="1050" dirty="0"/>
          </a:p>
        </p:txBody>
      </p:sp>
      <p:pic>
        <p:nvPicPr>
          <p:cNvPr id="6" name="Picture 5">
            <a:extLst>
              <a:ext uri="{FF2B5EF4-FFF2-40B4-BE49-F238E27FC236}">
                <a16:creationId xmlns:a16="http://schemas.microsoft.com/office/drawing/2014/main" id="{B2E6C51C-89F6-6A2B-A045-0AF3F136CB60}"/>
              </a:ext>
            </a:extLst>
          </p:cNvPr>
          <p:cNvPicPr>
            <a:picLocks noChangeAspect="1"/>
          </p:cNvPicPr>
          <p:nvPr/>
        </p:nvPicPr>
        <p:blipFill>
          <a:blip r:embed="rId7"/>
          <a:stretch>
            <a:fillRect/>
          </a:stretch>
        </p:blipFill>
        <p:spPr>
          <a:xfrm>
            <a:off x="423449" y="1227589"/>
            <a:ext cx="3571781" cy="506543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92BD755-F51B-CCFE-3757-5EBF262E03A0}"/>
              </a:ext>
            </a:extLst>
          </p:cNvPr>
          <p:cNvSpPr txBox="1"/>
          <p:nvPr/>
        </p:nvSpPr>
        <p:spPr>
          <a:xfrm>
            <a:off x="650743" y="6303163"/>
            <a:ext cx="3410464" cy="261610"/>
          </a:xfrm>
          <a:prstGeom prst="rect">
            <a:avLst/>
          </a:prstGeom>
          <a:noFill/>
        </p:spPr>
        <p:txBody>
          <a:bodyPr wrap="square" rtlCol="0">
            <a:spAutoFit/>
          </a:bodyPr>
          <a:lstStyle/>
          <a:p>
            <a:r>
              <a:rPr lang="en-US" sz="1100" dirty="0">
                <a:hlinkClick r:id="rId8"/>
              </a:rPr>
              <a:t>The Wildlife Trusts Position on Climate Change</a:t>
            </a:r>
            <a:endParaRPr lang="en-GB" sz="1100" dirty="0"/>
          </a:p>
        </p:txBody>
      </p:sp>
    </p:spTree>
    <p:extLst>
      <p:ext uri="{BB962C8B-B14F-4D97-AF65-F5344CB8AC3E}">
        <p14:creationId xmlns:p14="http://schemas.microsoft.com/office/powerpoint/2010/main" val="327146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57191F-C4E9-E28A-764D-7FDA6913EBB7}"/>
              </a:ext>
            </a:extLst>
          </p:cNvPr>
          <p:cNvSpPr>
            <a:spLocks noGrp="1"/>
          </p:cNvSpPr>
          <p:nvPr>
            <p:ph type="body" sz="quarter" idx="10"/>
          </p:nvPr>
        </p:nvSpPr>
        <p:spPr/>
        <p:txBody>
          <a:bodyPr lIns="91440" tIns="45720" rIns="91440" bIns="45720" anchor="t"/>
          <a:lstStyle/>
          <a:p>
            <a:r>
              <a:rPr lang="en-US">
                <a:latin typeface="Adelle Lt"/>
              </a:rPr>
              <a:t>Reducing our </a:t>
            </a:r>
            <a:r>
              <a:rPr lang="en-US" dirty="0">
                <a:latin typeface="Adelle Lt"/>
              </a:rPr>
              <a:t>emissions</a:t>
            </a:r>
            <a:endParaRPr lang="en-GB"/>
          </a:p>
        </p:txBody>
      </p:sp>
      <p:pic>
        <p:nvPicPr>
          <p:cNvPr id="6" name="Picture 5">
            <a:extLst>
              <a:ext uri="{FF2B5EF4-FFF2-40B4-BE49-F238E27FC236}">
                <a16:creationId xmlns:a16="http://schemas.microsoft.com/office/drawing/2014/main" id="{F8F0001E-B096-1805-F073-07F4B818A2CD}"/>
              </a:ext>
            </a:extLst>
          </p:cNvPr>
          <p:cNvPicPr>
            <a:picLocks noChangeAspect="1"/>
          </p:cNvPicPr>
          <p:nvPr/>
        </p:nvPicPr>
        <p:blipFill rotWithShape="1">
          <a:blip r:embed="rId3"/>
          <a:srcRect t="42299" r="44153"/>
          <a:stretch/>
        </p:blipFill>
        <p:spPr>
          <a:xfrm>
            <a:off x="8064231" y="1222433"/>
            <a:ext cx="3471290" cy="2491186"/>
          </a:xfrm>
          <a:prstGeom prst="rect">
            <a:avLst/>
          </a:prstGeom>
        </p:spPr>
      </p:pic>
      <p:pic>
        <p:nvPicPr>
          <p:cNvPr id="9" name="Picture 8" descr="A picture containing brick, meter&#10;&#10;Description automatically generated">
            <a:extLst>
              <a:ext uri="{FF2B5EF4-FFF2-40B4-BE49-F238E27FC236}">
                <a16:creationId xmlns:a16="http://schemas.microsoft.com/office/drawing/2014/main" id="{1CD2E4B0-4B4B-9CD2-0B4B-FD4C51385AF2}"/>
              </a:ext>
            </a:extLst>
          </p:cNvPr>
          <p:cNvPicPr>
            <a:picLocks noChangeAspect="1"/>
          </p:cNvPicPr>
          <p:nvPr/>
        </p:nvPicPr>
        <p:blipFill rotWithShape="1">
          <a:blip r:embed="rId4">
            <a:extLst>
              <a:ext uri="{28A0092B-C50C-407E-A947-70E740481C1C}">
                <a14:useLocalDpi xmlns:a14="http://schemas.microsoft.com/office/drawing/2010/main" val="0"/>
              </a:ext>
            </a:extLst>
          </a:blip>
          <a:srcRect l="30450" t="54773" r="33782" b="444"/>
          <a:stretch/>
        </p:blipFill>
        <p:spPr>
          <a:xfrm>
            <a:off x="1539632" y="3971832"/>
            <a:ext cx="1581971" cy="1995223"/>
          </a:xfrm>
          <a:prstGeom prst="rect">
            <a:avLst/>
          </a:prstGeom>
        </p:spPr>
      </p:pic>
      <p:pic>
        <p:nvPicPr>
          <p:cNvPr id="17" name="Picture 16" descr="A person using a chainsaw in the woods&#10;&#10;Description automatically generated with low confidence">
            <a:extLst>
              <a:ext uri="{FF2B5EF4-FFF2-40B4-BE49-F238E27FC236}">
                <a16:creationId xmlns:a16="http://schemas.microsoft.com/office/drawing/2014/main" id="{1CBA62AA-EEC8-74AC-1F59-F5F06E05527D}"/>
              </a:ext>
            </a:extLst>
          </p:cNvPr>
          <p:cNvPicPr>
            <a:picLocks noChangeAspect="1"/>
          </p:cNvPicPr>
          <p:nvPr/>
        </p:nvPicPr>
        <p:blipFill rotWithShape="1">
          <a:blip r:embed="rId5">
            <a:extLst>
              <a:ext uri="{28A0092B-C50C-407E-A947-70E740481C1C}">
                <a14:useLocalDpi xmlns:a14="http://schemas.microsoft.com/office/drawing/2010/main" val="0"/>
              </a:ext>
            </a:extLst>
          </a:blip>
          <a:srcRect l="22780" t="12139" r="17739" b="30468"/>
          <a:stretch/>
        </p:blipFill>
        <p:spPr>
          <a:xfrm>
            <a:off x="3490652" y="3971832"/>
            <a:ext cx="2000322" cy="2573515"/>
          </a:xfrm>
          <a:prstGeom prst="rect">
            <a:avLst/>
          </a:prstGeom>
        </p:spPr>
      </p:pic>
      <p:pic>
        <p:nvPicPr>
          <p:cNvPr id="18" name="Picture 17">
            <a:extLst>
              <a:ext uri="{FF2B5EF4-FFF2-40B4-BE49-F238E27FC236}">
                <a16:creationId xmlns:a16="http://schemas.microsoft.com/office/drawing/2014/main" id="{B541EFF8-DA7F-9F96-178B-B8145D86BA4D}"/>
              </a:ext>
            </a:extLst>
          </p:cNvPr>
          <p:cNvPicPr>
            <a:picLocks noChangeAspect="1"/>
          </p:cNvPicPr>
          <p:nvPr/>
        </p:nvPicPr>
        <p:blipFill rotWithShape="1">
          <a:blip r:embed="rId3"/>
          <a:srcRect l="60313" t="49742" b="2832"/>
          <a:stretch/>
        </p:blipFill>
        <p:spPr>
          <a:xfrm>
            <a:off x="8339871" y="3897296"/>
            <a:ext cx="2094229" cy="1738271"/>
          </a:xfrm>
          <a:prstGeom prst="rect">
            <a:avLst/>
          </a:prstGeom>
        </p:spPr>
      </p:pic>
      <p:pic>
        <p:nvPicPr>
          <p:cNvPr id="20" name="Picture 19" descr="A picture containing outdoor, device, fan&#10;&#10;Description automatically generated">
            <a:extLst>
              <a:ext uri="{FF2B5EF4-FFF2-40B4-BE49-F238E27FC236}">
                <a16:creationId xmlns:a16="http://schemas.microsoft.com/office/drawing/2014/main" id="{56C74519-111F-2CD3-9A45-B308AFEAF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4572" y="2908593"/>
            <a:ext cx="2030392" cy="2707189"/>
          </a:xfrm>
          <a:prstGeom prst="rect">
            <a:avLst/>
          </a:prstGeom>
        </p:spPr>
      </p:pic>
      <p:pic>
        <p:nvPicPr>
          <p:cNvPr id="22" name="Picture 21" descr="A solar panel on a roof&#10;&#10;Description automatically generated with low confidence">
            <a:extLst>
              <a:ext uri="{FF2B5EF4-FFF2-40B4-BE49-F238E27FC236}">
                <a16:creationId xmlns:a16="http://schemas.microsoft.com/office/drawing/2014/main" id="{2083F8A8-7CF2-F12C-B30C-F4C32E623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0509" y="1599410"/>
            <a:ext cx="3172553" cy="2114209"/>
          </a:xfrm>
          <a:prstGeom prst="rect">
            <a:avLst/>
          </a:prstGeom>
        </p:spPr>
      </p:pic>
      <p:pic>
        <p:nvPicPr>
          <p:cNvPr id="11" name="Picture 10" descr="A white van parked in front of a building&#10;&#10;Description automatically generated with medium confidence">
            <a:extLst>
              <a:ext uri="{FF2B5EF4-FFF2-40B4-BE49-F238E27FC236}">
                <a16:creationId xmlns:a16="http://schemas.microsoft.com/office/drawing/2014/main" id="{45E0597B-2C5D-7B92-F095-C8BA0A60E1F3}"/>
              </a:ext>
            </a:extLst>
          </p:cNvPr>
          <p:cNvPicPr>
            <a:picLocks noChangeAspect="1"/>
          </p:cNvPicPr>
          <p:nvPr/>
        </p:nvPicPr>
        <p:blipFill rotWithShape="1">
          <a:blip r:embed="rId8">
            <a:extLst>
              <a:ext uri="{28A0092B-C50C-407E-A947-70E740481C1C}">
                <a14:useLocalDpi xmlns:a14="http://schemas.microsoft.com/office/drawing/2010/main" val="0"/>
              </a:ext>
            </a:extLst>
          </a:blip>
          <a:srcRect l="2118" t="28841" r="2956" b="13478"/>
          <a:stretch/>
        </p:blipFill>
        <p:spPr>
          <a:xfrm>
            <a:off x="4642329" y="1410921"/>
            <a:ext cx="3059394" cy="1397979"/>
          </a:xfrm>
          <a:prstGeom prst="rect">
            <a:avLst/>
          </a:prstGeom>
        </p:spPr>
      </p:pic>
    </p:spTree>
    <p:extLst>
      <p:ext uri="{BB962C8B-B14F-4D97-AF65-F5344CB8AC3E}">
        <p14:creationId xmlns:p14="http://schemas.microsoft.com/office/powerpoint/2010/main" val="843457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8|23|39.7|11.4"/>
</p:tagLst>
</file>

<file path=ppt/tags/tag2.xml><?xml version="1.0" encoding="utf-8"?>
<p:tagLst xmlns:a="http://schemas.openxmlformats.org/drawingml/2006/main" xmlns:r="http://schemas.openxmlformats.org/officeDocument/2006/relationships" xmlns:p="http://schemas.openxmlformats.org/presentationml/2006/main">
  <p:tag name="TIMING" val="|9.8|23|39.7|11.4"/>
</p:tagLst>
</file>

<file path=ppt/tags/tag3.xml><?xml version="1.0" encoding="utf-8"?>
<p:tagLst xmlns:a="http://schemas.openxmlformats.org/drawingml/2006/main" xmlns:r="http://schemas.openxmlformats.org/officeDocument/2006/relationships" xmlns:p="http://schemas.openxmlformats.org/presentationml/2006/main">
  <p:tag name="TIMING" val="|9.8|23|39.7|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16CE5D-967D-46B7-BBA0-088EB4293A68}" vid="{128FCF6D-BDAA-447C-80E4-17AF287CE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16CE5D-967D-46B7-BBA0-088EB4293A68}" vid="{128FCF6D-BDAA-447C-80E4-17AF287CE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A3BD4337237141BE49743F30880AA8" ma:contentTypeVersion="14" ma:contentTypeDescription="Create a new document." ma:contentTypeScope="" ma:versionID="91604e73aad1cb21b2a29b304f86ea48">
  <xsd:schema xmlns:xsd="http://www.w3.org/2001/XMLSchema" xmlns:xs="http://www.w3.org/2001/XMLSchema" xmlns:p="http://schemas.microsoft.com/office/2006/metadata/properties" xmlns:ns2="8153f9ac-e59a-426b-a15b-e8bacf5d4f99" xmlns:ns3="40e56490-e826-4ce1-8582-61b6aeb083a6" targetNamespace="http://schemas.microsoft.com/office/2006/metadata/properties" ma:root="true" ma:fieldsID="924d2c8261519be736479477321560e0" ns2:_="" ns3:_="">
    <xsd:import namespace="8153f9ac-e59a-426b-a15b-e8bacf5d4f99"/>
    <xsd:import namespace="40e56490-e826-4ce1-8582-61b6aeb083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3f9ac-e59a-426b-a15b-e8bacf5d4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427bf5-e7a3-42db-9c75-296961725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56490-e826-4ce1-8582-61b6aeb083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9d55cc-7890-4f39-8469-bfe14274c829}" ma:internalName="TaxCatchAll" ma:showField="CatchAllData" ma:web="40e56490-e826-4ce1-8582-61b6aeb0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53f9ac-e59a-426b-a15b-e8bacf5d4f99">
      <Terms xmlns="http://schemas.microsoft.com/office/infopath/2007/PartnerControls"/>
    </lcf76f155ced4ddcb4097134ff3c332f>
    <TaxCatchAll xmlns="40e56490-e826-4ce1-8582-61b6aeb083a6" xsi:nil="true"/>
  </documentManagement>
</p:properties>
</file>

<file path=customXml/itemProps1.xml><?xml version="1.0" encoding="utf-8"?>
<ds:datastoreItem xmlns:ds="http://schemas.openxmlformats.org/officeDocument/2006/customXml" ds:itemID="{5E59B63F-2D5B-40B2-A389-1999907A37F6}">
  <ds:schemaRefs>
    <ds:schemaRef ds:uri="http://schemas.microsoft.com/sharepoint/v3/contenttype/forms"/>
  </ds:schemaRefs>
</ds:datastoreItem>
</file>

<file path=customXml/itemProps2.xml><?xml version="1.0" encoding="utf-8"?>
<ds:datastoreItem xmlns:ds="http://schemas.openxmlformats.org/officeDocument/2006/customXml" ds:itemID="{867F2296-1131-4576-BBC9-972EC47C6B83}"/>
</file>

<file path=customXml/itemProps3.xml><?xml version="1.0" encoding="utf-8"?>
<ds:datastoreItem xmlns:ds="http://schemas.openxmlformats.org/officeDocument/2006/customXml" ds:itemID="{93164317-EE71-45FF-8AE3-E5577FC3AC28}">
  <ds:schemaRefs>
    <ds:schemaRef ds:uri="17459daf-a3ea-4a5e-8aba-d31e64181b96"/>
    <ds:schemaRef ds:uri="http://www.w3.org/XML/1998/namespace"/>
    <ds:schemaRef ds:uri="http://schemas.microsoft.com/office/infopath/2007/PartnerControls"/>
    <ds:schemaRef ds:uri="9ab8cc57-2b95-4ff9-834e-3ab3b0fd7086"/>
    <ds:schemaRef ds:uri="http://schemas.openxmlformats.org/package/2006/metadata/core-properties"/>
    <ds:schemaRef ds:uri="http://schemas.microsoft.com/office/2006/documentManagement/types"/>
    <ds:schemaRef ds:uri="http://purl.org/dc/terms/"/>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POWERPOINT_TEMPLATE_Hare_Teal</Template>
  <TotalTime>164</TotalTime>
  <Words>1786</Words>
  <Application>Microsoft Office PowerPoint</Application>
  <PresentationFormat>Widescreen</PresentationFormat>
  <Paragraphs>264</Paragraphs>
  <Slides>37</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Adelle Eb</vt:lpstr>
      <vt:lpstr>Adelle Lt</vt:lpstr>
      <vt:lpstr>Arial</vt:lpstr>
      <vt:lpstr>Arial Bold</vt:lpstr>
      <vt:lpstr>Calibri</vt:lpstr>
      <vt:lpstr>Lato Light</vt:lpstr>
      <vt:lpstr>Roboto</vt:lpstr>
      <vt:lpstr>Times New Roman</vt:lpstr>
      <vt:lpstr>Office Theme</vt:lpstr>
      <vt:lpstr>Office Theme</vt:lpstr>
      <vt:lpstr>Charities, tech and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Kershaw</dc:creator>
  <cp:lastModifiedBy>Alice Kershaw</cp:lastModifiedBy>
  <cp:revision>5</cp:revision>
  <cp:lastPrinted>2023-10-25T12:54:01Z</cp:lastPrinted>
  <dcterms:created xsi:type="dcterms:W3CDTF">2021-11-30T10:28:18Z</dcterms:created>
  <dcterms:modified xsi:type="dcterms:W3CDTF">2023-10-25T12:55:17Z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0x01010079A3BD4337237141BE49743F30880AA8</vt:lpwstr>
  </property>
</Properties>
</file>