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5143500" type="screen16x9"/>
  <p:notesSz cx="6858000" cy="9144000"/>
  <p:embeddedFontLst>
    <p:embeddedFont>
      <p:font typeface="Alfa Slab One" panose="020B0604020202020204" charset="0"/>
      <p:regular r:id="rId57"/>
    </p:embeddedFont>
    <p:embeddedFont>
      <p:font typeface="Proxima Nova" panose="020B0604020202020204" charset="0"/>
      <p:regular r:id="rId58"/>
      <p:bold r:id="rId59"/>
      <p:italic r:id="rId60"/>
      <p:boldItalic r:id="rId61"/>
    </p:embeddedFont>
    <p:embeddedFont>
      <p:font typeface="Work Sans" pitchFamily="2" charset="0"/>
      <p:regular r:id="rId62"/>
      <p:bold r:id="rId63"/>
      <p:italic r:id="rId64"/>
      <p:boldItalic r:id="rId65"/>
    </p:embeddedFont>
    <p:embeddedFont>
      <p:font typeface="Work Sans ExtraBold" pitchFamily="2" charset="0"/>
      <p:bold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6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0fed9ca74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0fed9ca7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5097d4db8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5097d4db8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5dc5903104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5dc590310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dc5903104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5dc5903104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5dc5903104_0_4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5dc5903104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5dc5903104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5dc590310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5dc5903104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5dc5903104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5dc5903104_0_4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5dc5903104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5dc5903104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5dc590310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5dc5903104_0_4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5dc5903104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5dc5903104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5dc5903104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4ece1ac763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4ece1ac763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5dc5903104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5dc590310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5dc5903104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5dc590310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5dc5903104_0_4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5dc5903104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5dc5903104_0_4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5dc5903104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5dc5903104_0_4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5dc5903104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5dc5903104_0_4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5dc5903104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5dc5903104_0_5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5dc5903104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5dc5903104_0_5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5dc5903104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5dc5903104_0_4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5dc5903104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5dc5903104_0_5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5dc590310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5dc5903104_0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5dc5903104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5dc5903104_0_5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5dc5903104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5dc5903104_0_5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5dc5903104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dc5903104_0_5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dc5903104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5dc5903104_0_5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5dc5903104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5dc5903104_0_5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5dc5903104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5dc5903104_0_5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5dc5903104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5dc5903104_0_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5dc5903104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5dc5903104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5dc5903104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5dc5903104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5dc5903104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5dc5903104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5dc5903104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dc5903104_0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dc5903104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that’s all true. But… still doesn’t tell us what it DOES do.</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5dc5903104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5dc5903104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5dc5903104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5dc5903104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5dc5903104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5dc5903104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5dc5903104_0_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5dc5903104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5dc5903104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5dc5903104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5dc5903104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5dc5903104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5dc5903104_0_4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5dc5903104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5dc5903104_0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5dc5903104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5dc5903104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5dc5903104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5dc5903104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5dc5903104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5dc5903104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5dc5903104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5dc5903104_0_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5dc5903104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5dc5903104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5dc5903104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5dc5903104_0_3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5dc5903104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5dc5903104_0_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5dc5903104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0fed9ca744_0_6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0fed9ca744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5097d4db8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5097d4db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4f35aac1a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4f35aac1a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097d4db8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5097d4db8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097d4db81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5097d4db8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rgbClr val="073763"/>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404040"/>
              </a:buClr>
              <a:buSzPts val="5400"/>
              <a:buFont typeface="Work Sans"/>
              <a:buNone/>
              <a:defRPr sz="5400" b="1">
                <a:solidFill>
                  <a:srgbClr val="404040"/>
                </a:solidFill>
                <a:latin typeface="Work Sans"/>
                <a:ea typeface="Work Sans"/>
                <a:cs typeface="Work Sans"/>
                <a:sym typeface="Work Sans"/>
              </a:defRPr>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073763"/>
              </a:buClr>
              <a:buSzPts val="2400"/>
              <a:buNone/>
              <a:defRPr sz="2400">
                <a:solidFill>
                  <a:srgbClr val="073763"/>
                </a:solidFill>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73763"/>
              </a:buClr>
              <a:buSzPts val="6800"/>
              <a:buNone/>
              <a:defRPr sz="6800">
                <a:solidFill>
                  <a:srgbClr val="073763"/>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04040"/>
              </a:buClr>
              <a:buSzPts val="3000"/>
              <a:buNone/>
              <a:defRPr>
                <a:solidFill>
                  <a:srgbClr val="404040"/>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404040"/>
              </a:buClr>
              <a:buSzPts val="3000"/>
              <a:buNone/>
              <a:defRPr>
                <a:solidFill>
                  <a:srgbClr val="404040"/>
                </a:solidFill>
              </a:defRPr>
            </a:lvl1pPr>
            <a:lvl2pPr lvl="1" rtl="0">
              <a:spcBef>
                <a:spcPts val="0"/>
              </a:spcBef>
              <a:spcAft>
                <a:spcPts val="0"/>
              </a:spcAft>
              <a:buClr>
                <a:srgbClr val="404040"/>
              </a:buClr>
              <a:buSzPts val="3000"/>
              <a:buNone/>
              <a:defRPr>
                <a:solidFill>
                  <a:srgbClr val="404040"/>
                </a:solidFill>
              </a:defRPr>
            </a:lvl2pPr>
            <a:lvl3pPr lvl="2" rtl="0">
              <a:spcBef>
                <a:spcPts val="0"/>
              </a:spcBef>
              <a:spcAft>
                <a:spcPts val="0"/>
              </a:spcAft>
              <a:buClr>
                <a:srgbClr val="404040"/>
              </a:buClr>
              <a:buSzPts val="3000"/>
              <a:buNone/>
              <a:defRPr>
                <a:solidFill>
                  <a:srgbClr val="404040"/>
                </a:solidFill>
              </a:defRPr>
            </a:lvl3pPr>
            <a:lvl4pPr lvl="3" rtl="0">
              <a:spcBef>
                <a:spcPts val="0"/>
              </a:spcBef>
              <a:spcAft>
                <a:spcPts val="0"/>
              </a:spcAft>
              <a:buClr>
                <a:srgbClr val="404040"/>
              </a:buClr>
              <a:buSzPts val="3000"/>
              <a:buNone/>
              <a:defRPr>
                <a:solidFill>
                  <a:srgbClr val="404040"/>
                </a:solidFill>
              </a:defRPr>
            </a:lvl4pPr>
            <a:lvl5pPr lvl="4" rtl="0">
              <a:spcBef>
                <a:spcPts val="0"/>
              </a:spcBef>
              <a:spcAft>
                <a:spcPts val="0"/>
              </a:spcAft>
              <a:buClr>
                <a:srgbClr val="404040"/>
              </a:buClr>
              <a:buSzPts val="3000"/>
              <a:buNone/>
              <a:defRPr>
                <a:solidFill>
                  <a:srgbClr val="404040"/>
                </a:solidFill>
              </a:defRPr>
            </a:lvl5pPr>
            <a:lvl6pPr lvl="5" rtl="0">
              <a:spcBef>
                <a:spcPts val="0"/>
              </a:spcBef>
              <a:spcAft>
                <a:spcPts val="0"/>
              </a:spcAft>
              <a:buClr>
                <a:srgbClr val="404040"/>
              </a:buClr>
              <a:buSzPts val="3000"/>
              <a:buNone/>
              <a:defRPr>
                <a:solidFill>
                  <a:srgbClr val="404040"/>
                </a:solidFill>
              </a:defRPr>
            </a:lvl6pPr>
            <a:lvl7pPr lvl="6" rtl="0">
              <a:spcBef>
                <a:spcPts val="0"/>
              </a:spcBef>
              <a:spcAft>
                <a:spcPts val="0"/>
              </a:spcAft>
              <a:buClr>
                <a:srgbClr val="404040"/>
              </a:buClr>
              <a:buSzPts val="3000"/>
              <a:buNone/>
              <a:defRPr>
                <a:solidFill>
                  <a:srgbClr val="404040"/>
                </a:solidFill>
              </a:defRPr>
            </a:lvl7pPr>
            <a:lvl8pPr lvl="7" rtl="0">
              <a:spcBef>
                <a:spcPts val="0"/>
              </a:spcBef>
              <a:spcAft>
                <a:spcPts val="0"/>
              </a:spcAft>
              <a:buClr>
                <a:srgbClr val="404040"/>
              </a:buClr>
              <a:buSzPts val="3000"/>
              <a:buNone/>
              <a:defRPr>
                <a:solidFill>
                  <a:srgbClr val="404040"/>
                </a:solidFill>
              </a:defRPr>
            </a:lvl8pPr>
            <a:lvl9pPr lvl="8" rtl="0">
              <a:spcBef>
                <a:spcPts val="0"/>
              </a:spcBef>
              <a:spcAft>
                <a:spcPts val="0"/>
              </a:spcAft>
              <a:buClr>
                <a:srgbClr val="404040"/>
              </a:buClr>
              <a:buSzPts val="3000"/>
              <a:buNone/>
              <a:defRPr>
                <a:solidFill>
                  <a:srgbClr val="404040"/>
                </a:solidFill>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1C4587"/>
              </a:buClr>
              <a:buSzPts val="4800"/>
              <a:buNone/>
              <a:defRPr sz="4800">
                <a:solidFill>
                  <a:srgbClr val="1C4587"/>
                </a:solidFill>
              </a:defRPr>
            </a:lvl1pPr>
            <a:lvl2pPr lvl="1" rtl="0">
              <a:spcBef>
                <a:spcPts val="0"/>
              </a:spcBef>
              <a:spcAft>
                <a:spcPts val="0"/>
              </a:spcAft>
              <a:buClr>
                <a:srgbClr val="1C4587"/>
              </a:buClr>
              <a:buSzPts val="4800"/>
              <a:buNone/>
              <a:defRPr sz="4800">
                <a:solidFill>
                  <a:srgbClr val="1C4587"/>
                </a:solidFill>
              </a:defRPr>
            </a:lvl2pPr>
            <a:lvl3pPr lvl="2" rtl="0">
              <a:spcBef>
                <a:spcPts val="0"/>
              </a:spcBef>
              <a:spcAft>
                <a:spcPts val="0"/>
              </a:spcAft>
              <a:buClr>
                <a:srgbClr val="1C4587"/>
              </a:buClr>
              <a:buSzPts val="4800"/>
              <a:buNone/>
              <a:defRPr sz="4800">
                <a:solidFill>
                  <a:srgbClr val="1C4587"/>
                </a:solidFill>
              </a:defRPr>
            </a:lvl3pPr>
            <a:lvl4pPr lvl="3" rtl="0">
              <a:spcBef>
                <a:spcPts val="0"/>
              </a:spcBef>
              <a:spcAft>
                <a:spcPts val="0"/>
              </a:spcAft>
              <a:buClr>
                <a:srgbClr val="1C4587"/>
              </a:buClr>
              <a:buSzPts val="4800"/>
              <a:buNone/>
              <a:defRPr sz="4800">
                <a:solidFill>
                  <a:srgbClr val="1C4587"/>
                </a:solidFill>
              </a:defRPr>
            </a:lvl4pPr>
            <a:lvl5pPr lvl="4" rtl="0">
              <a:spcBef>
                <a:spcPts val="0"/>
              </a:spcBef>
              <a:spcAft>
                <a:spcPts val="0"/>
              </a:spcAft>
              <a:buClr>
                <a:srgbClr val="1C4587"/>
              </a:buClr>
              <a:buSzPts val="4800"/>
              <a:buNone/>
              <a:defRPr sz="4800">
                <a:solidFill>
                  <a:srgbClr val="1C4587"/>
                </a:solidFill>
              </a:defRPr>
            </a:lvl5pPr>
            <a:lvl6pPr lvl="5" rtl="0">
              <a:spcBef>
                <a:spcPts val="0"/>
              </a:spcBef>
              <a:spcAft>
                <a:spcPts val="0"/>
              </a:spcAft>
              <a:buClr>
                <a:srgbClr val="1C4587"/>
              </a:buClr>
              <a:buSzPts val="4800"/>
              <a:buNone/>
              <a:defRPr sz="4800">
                <a:solidFill>
                  <a:srgbClr val="1C4587"/>
                </a:solidFill>
              </a:defRPr>
            </a:lvl6pPr>
            <a:lvl7pPr lvl="6" rtl="0">
              <a:spcBef>
                <a:spcPts val="0"/>
              </a:spcBef>
              <a:spcAft>
                <a:spcPts val="0"/>
              </a:spcAft>
              <a:buClr>
                <a:srgbClr val="1C4587"/>
              </a:buClr>
              <a:buSzPts val="4800"/>
              <a:buNone/>
              <a:defRPr sz="4800">
                <a:solidFill>
                  <a:srgbClr val="1C4587"/>
                </a:solidFill>
              </a:defRPr>
            </a:lvl7pPr>
            <a:lvl8pPr lvl="7" rtl="0">
              <a:spcBef>
                <a:spcPts val="0"/>
              </a:spcBef>
              <a:spcAft>
                <a:spcPts val="0"/>
              </a:spcAft>
              <a:buClr>
                <a:srgbClr val="1C4587"/>
              </a:buClr>
              <a:buSzPts val="4800"/>
              <a:buNone/>
              <a:defRPr sz="4800">
                <a:solidFill>
                  <a:srgbClr val="1C4587"/>
                </a:solidFill>
              </a:defRPr>
            </a:lvl8pPr>
            <a:lvl9pPr lvl="8" rtl="0">
              <a:spcBef>
                <a:spcPts val="0"/>
              </a:spcBef>
              <a:spcAft>
                <a:spcPts val="0"/>
              </a:spcAft>
              <a:buClr>
                <a:srgbClr val="1C4587"/>
              </a:buClr>
              <a:buSzPts val="4800"/>
              <a:buNone/>
              <a:defRPr sz="4800">
                <a:solidFill>
                  <a:srgbClr val="1C4587"/>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04040"/>
              </a:solidFill>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rgbClr val="404040"/>
              </a:buClr>
              <a:buSzPts val="1800"/>
              <a:buFont typeface="Alfa Slab One"/>
              <a:buNone/>
              <a:defRPr>
                <a:solidFill>
                  <a:srgbClr val="404040"/>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rgbClr val="C9DAF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073763"/>
              </a:buClr>
              <a:buSzPts val="3000"/>
              <a:buFont typeface="Work Sans ExtraBold"/>
              <a:buNone/>
              <a:defRPr sz="3000">
                <a:solidFill>
                  <a:srgbClr val="073763"/>
                </a:solidFill>
                <a:latin typeface="Work Sans ExtraBold"/>
                <a:ea typeface="Work Sans ExtraBold"/>
                <a:cs typeface="Work Sans ExtraBold"/>
                <a:sym typeface="Work Sans ExtraBold"/>
              </a:defRPr>
            </a:lvl1pPr>
            <a:lvl2pPr lvl="1" rtl="0">
              <a:spcBef>
                <a:spcPts val="0"/>
              </a:spcBef>
              <a:spcAft>
                <a:spcPts val="0"/>
              </a:spcAft>
              <a:buClr>
                <a:srgbClr val="073763"/>
              </a:buClr>
              <a:buSzPts val="3000"/>
              <a:buFont typeface="Work Sans ExtraBold"/>
              <a:buNone/>
              <a:defRPr sz="3000">
                <a:solidFill>
                  <a:srgbClr val="073763"/>
                </a:solidFill>
                <a:latin typeface="Work Sans ExtraBold"/>
                <a:ea typeface="Work Sans ExtraBold"/>
                <a:cs typeface="Work Sans ExtraBold"/>
                <a:sym typeface="Work Sans ExtraBold"/>
              </a:defRPr>
            </a:lvl2pPr>
            <a:lvl3pPr lvl="2" rtl="0">
              <a:spcBef>
                <a:spcPts val="0"/>
              </a:spcBef>
              <a:spcAft>
                <a:spcPts val="0"/>
              </a:spcAft>
              <a:buClr>
                <a:srgbClr val="073763"/>
              </a:buClr>
              <a:buSzPts val="3000"/>
              <a:buFont typeface="Work Sans ExtraBold"/>
              <a:buNone/>
              <a:defRPr sz="3000">
                <a:solidFill>
                  <a:srgbClr val="073763"/>
                </a:solidFill>
                <a:latin typeface="Work Sans ExtraBold"/>
                <a:ea typeface="Work Sans ExtraBold"/>
                <a:cs typeface="Work Sans ExtraBold"/>
                <a:sym typeface="Work Sans ExtraBold"/>
              </a:defRPr>
            </a:lvl3pPr>
            <a:lvl4pPr lvl="3" rtl="0">
              <a:spcBef>
                <a:spcPts val="0"/>
              </a:spcBef>
              <a:spcAft>
                <a:spcPts val="0"/>
              </a:spcAft>
              <a:buClr>
                <a:srgbClr val="073763"/>
              </a:buClr>
              <a:buSzPts val="3000"/>
              <a:buFont typeface="Work Sans ExtraBold"/>
              <a:buNone/>
              <a:defRPr sz="3000">
                <a:solidFill>
                  <a:srgbClr val="073763"/>
                </a:solidFill>
                <a:latin typeface="Work Sans ExtraBold"/>
                <a:ea typeface="Work Sans ExtraBold"/>
                <a:cs typeface="Work Sans ExtraBold"/>
                <a:sym typeface="Work Sans ExtraBold"/>
              </a:defRPr>
            </a:lvl4pPr>
            <a:lvl5pPr lvl="4" rtl="0">
              <a:spcBef>
                <a:spcPts val="0"/>
              </a:spcBef>
              <a:spcAft>
                <a:spcPts val="0"/>
              </a:spcAft>
              <a:buClr>
                <a:srgbClr val="073763"/>
              </a:buClr>
              <a:buSzPts val="3000"/>
              <a:buFont typeface="Work Sans ExtraBold"/>
              <a:buNone/>
              <a:defRPr sz="3000">
                <a:solidFill>
                  <a:srgbClr val="073763"/>
                </a:solidFill>
                <a:latin typeface="Work Sans ExtraBold"/>
                <a:ea typeface="Work Sans ExtraBold"/>
                <a:cs typeface="Work Sans ExtraBold"/>
                <a:sym typeface="Work Sans ExtraBold"/>
              </a:defRPr>
            </a:lvl5pPr>
            <a:lvl6pPr lvl="5" rtl="0">
              <a:spcBef>
                <a:spcPts val="0"/>
              </a:spcBef>
              <a:spcAft>
                <a:spcPts val="0"/>
              </a:spcAft>
              <a:buClr>
                <a:srgbClr val="073763"/>
              </a:buClr>
              <a:buSzPts val="3000"/>
              <a:buFont typeface="Work Sans ExtraBold"/>
              <a:buNone/>
              <a:defRPr sz="3000">
                <a:solidFill>
                  <a:srgbClr val="073763"/>
                </a:solidFill>
                <a:latin typeface="Work Sans ExtraBold"/>
                <a:ea typeface="Work Sans ExtraBold"/>
                <a:cs typeface="Work Sans ExtraBold"/>
                <a:sym typeface="Work Sans ExtraBold"/>
              </a:defRPr>
            </a:lvl6pPr>
            <a:lvl7pPr lvl="6" rtl="0">
              <a:spcBef>
                <a:spcPts val="0"/>
              </a:spcBef>
              <a:spcAft>
                <a:spcPts val="0"/>
              </a:spcAft>
              <a:buClr>
                <a:srgbClr val="073763"/>
              </a:buClr>
              <a:buSzPts val="3000"/>
              <a:buFont typeface="Work Sans ExtraBold"/>
              <a:buNone/>
              <a:defRPr sz="3000">
                <a:solidFill>
                  <a:srgbClr val="073763"/>
                </a:solidFill>
                <a:latin typeface="Work Sans ExtraBold"/>
                <a:ea typeface="Work Sans ExtraBold"/>
                <a:cs typeface="Work Sans ExtraBold"/>
                <a:sym typeface="Work Sans ExtraBold"/>
              </a:defRPr>
            </a:lvl7pPr>
            <a:lvl8pPr lvl="7" rtl="0">
              <a:spcBef>
                <a:spcPts val="0"/>
              </a:spcBef>
              <a:spcAft>
                <a:spcPts val="0"/>
              </a:spcAft>
              <a:buClr>
                <a:srgbClr val="073763"/>
              </a:buClr>
              <a:buSzPts val="3000"/>
              <a:buFont typeface="Work Sans ExtraBold"/>
              <a:buNone/>
              <a:defRPr sz="3000">
                <a:solidFill>
                  <a:srgbClr val="073763"/>
                </a:solidFill>
                <a:latin typeface="Work Sans ExtraBold"/>
                <a:ea typeface="Work Sans ExtraBold"/>
                <a:cs typeface="Work Sans ExtraBold"/>
                <a:sym typeface="Work Sans ExtraBold"/>
              </a:defRPr>
            </a:lvl8pPr>
            <a:lvl9pPr lvl="8" rtl="0">
              <a:spcBef>
                <a:spcPts val="0"/>
              </a:spcBef>
              <a:spcAft>
                <a:spcPts val="0"/>
              </a:spcAft>
              <a:buClr>
                <a:srgbClr val="073763"/>
              </a:buClr>
              <a:buSzPts val="3000"/>
              <a:buFont typeface="Work Sans ExtraBold"/>
              <a:buNone/>
              <a:defRPr sz="3000">
                <a:solidFill>
                  <a:srgbClr val="073763"/>
                </a:solidFill>
                <a:latin typeface="Work Sans ExtraBold"/>
                <a:ea typeface="Work Sans ExtraBold"/>
                <a:cs typeface="Work Sans ExtraBold"/>
                <a:sym typeface="Work Sans Extra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073763"/>
              </a:buClr>
              <a:buSzPts val="1800"/>
              <a:buFont typeface="Proxima Nova"/>
              <a:buChar char="●"/>
              <a:defRPr sz="1800">
                <a:solidFill>
                  <a:srgbClr val="073763"/>
                </a:solidFill>
                <a:latin typeface="Proxima Nova"/>
                <a:ea typeface="Proxima Nova"/>
                <a:cs typeface="Proxima Nova"/>
                <a:sym typeface="Proxima Nova"/>
              </a:defRPr>
            </a:lvl1pPr>
            <a:lvl2pPr marL="914400" lvl="1" indent="-317500" rtl="0">
              <a:lnSpc>
                <a:spcPct val="115000"/>
              </a:lnSpc>
              <a:spcBef>
                <a:spcPts val="0"/>
              </a:spcBef>
              <a:spcAft>
                <a:spcPts val="0"/>
              </a:spcAft>
              <a:buClr>
                <a:srgbClr val="073763"/>
              </a:buClr>
              <a:buSzPts val="1400"/>
              <a:buFont typeface="Proxima Nova"/>
              <a:buChar char="○"/>
              <a:defRPr>
                <a:solidFill>
                  <a:srgbClr val="073763"/>
                </a:solidFill>
                <a:latin typeface="Proxima Nova"/>
                <a:ea typeface="Proxima Nova"/>
                <a:cs typeface="Proxima Nova"/>
                <a:sym typeface="Proxima Nova"/>
              </a:defRPr>
            </a:lvl2pPr>
            <a:lvl3pPr marL="1371600" lvl="2" indent="-317500" rtl="0">
              <a:lnSpc>
                <a:spcPct val="115000"/>
              </a:lnSpc>
              <a:spcBef>
                <a:spcPts val="0"/>
              </a:spcBef>
              <a:spcAft>
                <a:spcPts val="0"/>
              </a:spcAft>
              <a:buClr>
                <a:srgbClr val="073763"/>
              </a:buClr>
              <a:buSzPts val="1400"/>
              <a:buFont typeface="Proxima Nova"/>
              <a:buChar char="■"/>
              <a:defRPr>
                <a:solidFill>
                  <a:srgbClr val="073763"/>
                </a:solidFill>
                <a:latin typeface="Proxima Nova"/>
                <a:ea typeface="Proxima Nova"/>
                <a:cs typeface="Proxima Nova"/>
                <a:sym typeface="Proxima Nova"/>
              </a:defRPr>
            </a:lvl3pPr>
            <a:lvl4pPr marL="1828800" lvl="3" indent="-317500" rtl="0">
              <a:lnSpc>
                <a:spcPct val="115000"/>
              </a:lnSpc>
              <a:spcBef>
                <a:spcPts val="0"/>
              </a:spcBef>
              <a:spcAft>
                <a:spcPts val="0"/>
              </a:spcAft>
              <a:buClr>
                <a:srgbClr val="073763"/>
              </a:buClr>
              <a:buSzPts val="1400"/>
              <a:buFont typeface="Proxima Nova"/>
              <a:buChar char="●"/>
              <a:defRPr>
                <a:solidFill>
                  <a:srgbClr val="073763"/>
                </a:solidFill>
                <a:latin typeface="Proxima Nova"/>
                <a:ea typeface="Proxima Nova"/>
                <a:cs typeface="Proxima Nova"/>
                <a:sym typeface="Proxima Nova"/>
              </a:defRPr>
            </a:lvl4pPr>
            <a:lvl5pPr marL="2286000" lvl="4" indent="-317500" rtl="0">
              <a:lnSpc>
                <a:spcPct val="115000"/>
              </a:lnSpc>
              <a:spcBef>
                <a:spcPts val="0"/>
              </a:spcBef>
              <a:spcAft>
                <a:spcPts val="0"/>
              </a:spcAft>
              <a:buClr>
                <a:srgbClr val="073763"/>
              </a:buClr>
              <a:buSzPts val="1400"/>
              <a:buFont typeface="Proxima Nova"/>
              <a:buChar char="○"/>
              <a:defRPr>
                <a:solidFill>
                  <a:srgbClr val="073763"/>
                </a:solidFill>
                <a:latin typeface="Proxima Nova"/>
                <a:ea typeface="Proxima Nova"/>
                <a:cs typeface="Proxima Nova"/>
                <a:sym typeface="Proxima Nova"/>
              </a:defRPr>
            </a:lvl5pPr>
            <a:lvl6pPr marL="2743200" lvl="5" indent="-317500" rtl="0">
              <a:lnSpc>
                <a:spcPct val="115000"/>
              </a:lnSpc>
              <a:spcBef>
                <a:spcPts val="0"/>
              </a:spcBef>
              <a:spcAft>
                <a:spcPts val="0"/>
              </a:spcAft>
              <a:buClr>
                <a:srgbClr val="073763"/>
              </a:buClr>
              <a:buSzPts val="1400"/>
              <a:buFont typeface="Proxima Nova"/>
              <a:buChar char="■"/>
              <a:defRPr>
                <a:solidFill>
                  <a:srgbClr val="073763"/>
                </a:solidFill>
                <a:latin typeface="Proxima Nova"/>
                <a:ea typeface="Proxima Nova"/>
                <a:cs typeface="Proxima Nova"/>
                <a:sym typeface="Proxima Nova"/>
              </a:defRPr>
            </a:lvl6pPr>
            <a:lvl7pPr marL="3200400" lvl="6" indent="-317500" rtl="0">
              <a:lnSpc>
                <a:spcPct val="115000"/>
              </a:lnSpc>
              <a:spcBef>
                <a:spcPts val="0"/>
              </a:spcBef>
              <a:spcAft>
                <a:spcPts val="0"/>
              </a:spcAft>
              <a:buClr>
                <a:srgbClr val="073763"/>
              </a:buClr>
              <a:buSzPts val="1400"/>
              <a:buFont typeface="Proxima Nova"/>
              <a:buChar char="●"/>
              <a:defRPr>
                <a:solidFill>
                  <a:srgbClr val="073763"/>
                </a:solidFill>
                <a:latin typeface="Proxima Nova"/>
                <a:ea typeface="Proxima Nova"/>
                <a:cs typeface="Proxima Nova"/>
                <a:sym typeface="Proxima Nova"/>
              </a:defRPr>
            </a:lvl7pPr>
            <a:lvl8pPr marL="3657600" lvl="7" indent="-317500" rtl="0">
              <a:lnSpc>
                <a:spcPct val="115000"/>
              </a:lnSpc>
              <a:spcBef>
                <a:spcPts val="0"/>
              </a:spcBef>
              <a:spcAft>
                <a:spcPts val="0"/>
              </a:spcAft>
              <a:buClr>
                <a:srgbClr val="073763"/>
              </a:buClr>
              <a:buSzPts val="1400"/>
              <a:buFont typeface="Proxima Nova"/>
              <a:buChar char="○"/>
              <a:defRPr>
                <a:solidFill>
                  <a:srgbClr val="073763"/>
                </a:solidFill>
                <a:latin typeface="Proxima Nova"/>
                <a:ea typeface="Proxima Nova"/>
                <a:cs typeface="Proxima Nova"/>
                <a:sym typeface="Proxima Nova"/>
              </a:defRPr>
            </a:lvl8pPr>
            <a:lvl9pPr marL="4114800" lvl="8" indent="-317500" rtl="0">
              <a:lnSpc>
                <a:spcPct val="115000"/>
              </a:lnSpc>
              <a:spcBef>
                <a:spcPts val="0"/>
              </a:spcBef>
              <a:spcAft>
                <a:spcPts val="0"/>
              </a:spcAft>
              <a:buClr>
                <a:srgbClr val="073763"/>
              </a:buClr>
              <a:buSzPts val="1400"/>
              <a:buFont typeface="Proxima Nova"/>
              <a:buChar char="■"/>
              <a:defRPr>
                <a:solidFill>
                  <a:srgbClr val="07376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fightingtalk.uk/thoughts/language-that-liberates-10-practical-tips-for-lbgtq-inclusive-languag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forbes.com/sites/ashleefowlkes/2020/02/27/why-you-should-not-say-preferred-gender-pronouns/?sh=386d23311bd6"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3" descr="Ettie is a white person with shoulder length brown hair. She's looking left and laughing joyfully, while wearing a cosy beige jumper." title="Photo of Ettie"/>
          <p:cNvPicPr preferRelativeResize="0"/>
          <p:nvPr/>
        </p:nvPicPr>
        <p:blipFill>
          <a:blip r:embed="rId3">
            <a:alphaModFix/>
          </a:blip>
          <a:stretch>
            <a:fillRect/>
          </a:stretch>
        </p:blipFill>
        <p:spPr>
          <a:xfrm>
            <a:off x="-933850" y="-909850"/>
            <a:ext cx="5705977" cy="8554772"/>
          </a:xfrm>
          <a:prstGeom prst="rect">
            <a:avLst/>
          </a:prstGeom>
          <a:noFill/>
          <a:ln>
            <a:noFill/>
          </a:ln>
        </p:spPr>
      </p:pic>
      <p:sp>
        <p:nvSpPr>
          <p:cNvPr id="57" name="Google Shape;57;p13"/>
          <p:cNvSpPr txBox="1"/>
          <p:nvPr/>
        </p:nvSpPr>
        <p:spPr>
          <a:xfrm>
            <a:off x="5202525" y="1278300"/>
            <a:ext cx="36303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1C4587"/>
                </a:solidFill>
                <a:latin typeface="Proxima Nova"/>
                <a:ea typeface="Proxima Nova"/>
                <a:cs typeface="Proxima Nova"/>
                <a:sym typeface="Proxima Nova"/>
              </a:rPr>
              <a:t>Ettie Bailey-King (She/her)</a:t>
            </a:r>
            <a:endParaRPr sz="2400">
              <a:solidFill>
                <a:srgbClr val="1C4587"/>
              </a:solidFill>
              <a:latin typeface="Proxima Nova"/>
              <a:ea typeface="Proxima Nova"/>
              <a:cs typeface="Proxima Nova"/>
              <a:sym typeface="Proxima Nova"/>
            </a:endParaRPr>
          </a:p>
          <a:p>
            <a:pPr marL="0" lvl="0" indent="0" algn="l" rtl="0">
              <a:spcBef>
                <a:spcPts val="0"/>
              </a:spcBef>
              <a:spcAft>
                <a:spcPts val="0"/>
              </a:spcAft>
              <a:buNone/>
            </a:pPr>
            <a:endParaRPr sz="2400">
              <a:solidFill>
                <a:srgbClr val="1C4587"/>
              </a:solidFill>
              <a:latin typeface="Proxima Nova"/>
              <a:ea typeface="Proxima Nova"/>
              <a:cs typeface="Proxima Nova"/>
              <a:sym typeface="Proxima Nova"/>
            </a:endParaRPr>
          </a:p>
          <a:p>
            <a:pPr marL="0" lvl="0" indent="0" algn="l" rtl="0">
              <a:spcBef>
                <a:spcPts val="0"/>
              </a:spcBef>
              <a:spcAft>
                <a:spcPts val="0"/>
              </a:spcAft>
              <a:buNone/>
            </a:pPr>
            <a:r>
              <a:rPr lang="en" sz="2400">
                <a:solidFill>
                  <a:srgbClr val="1C4587"/>
                </a:solidFill>
                <a:latin typeface="Proxima Nova"/>
                <a:ea typeface="Proxima Nova"/>
                <a:cs typeface="Proxima Nova"/>
                <a:sym typeface="Proxima Nova"/>
              </a:rPr>
              <a:t>Inclusive and accessible communication consultant</a:t>
            </a:r>
            <a:endParaRPr sz="2400">
              <a:solidFill>
                <a:srgbClr val="1C4587"/>
              </a:solidFill>
              <a:latin typeface="Proxima Nova"/>
              <a:ea typeface="Proxima Nova"/>
              <a:cs typeface="Proxima Nova"/>
              <a:sym typeface="Proxima Nova"/>
            </a:endParaRPr>
          </a:p>
          <a:p>
            <a:pPr marL="0" lvl="0" indent="0" algn="l" rtl="0">
              <a:spcBef>
                <a:spcPts val="0"/>
              </a:spcBef>
              <a:spcAft>
                <a:spcPts val="0"/>
              </a:spcAft>
              <a:buNone/>
            </a:pPr>
            <a:endParaRPr sz="2400">
              <a:solidFill>
                <a:srgbClr val="1C4587"/>
              </a:solidFill>
              <a:latin typeface="Proxima Nova"/>
              <a:ea typeface="Proxima Nova"/>
              <a:cs typeface="Proxima Nova"/>
              <a:sym typeface="Proxima Nova"/>
            </a:endParaRPr>
          </a:p>
          <a:p>
            <a:pPr marL="0" lvl="0" indent="0" algn="l" rtl="0">
              <a:spcBef>
                <a:spcPts val="0"/>
              </a:spcBef>
              <a:spcAft>
                <a:spcPts val="0"/>
              </a:spcAft>
              <a:buNone/>
            </a:pPr>
            <a:r>
              <a:rPr lang="en" sz="2400">
                <a:solidFill>
                  <a:srgbClr val="1C4587"/>
                </a:solidFill>
                <a:latin typeface="Proxima Nova"/>
                <a:ea typeface="Proxima Nova"/>
                <a:cs typeface="Proxima Nova"/>
                <a:sym typeface="Proxima Nova"/>
              </a:rPr>
              <a:t>Fighting Talk</a:t>
            </a:r>
            <a:endParaRPr sz="2400">
              <a:solidFill>
                <a:srgbClr val="1C4587"/>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597600" y="1613125"/>
            <a:ext cx="7948800" cy="2181000"/>
          </a:xfrm>
          <a:prstGeom prst="rect">
            <a:avLst/>
          </a:prstGeom>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2605">
                <a:solidFill>
                  <a:srgbClr val="073763"/>
                </a:solidFill>
                <a:latin typeface="Work Sans"/>
                <a:ea typeface="Work Sans"/>
                <a:cs typeface="Work Sans"/>
                <a:sym typeface="Work Sans"/>
              </a:rPr>
              <a:t>The bad news is that your language probably reflects systems of oppression.</a:t>
            </a:r>
            <a:endParaRPr sz="2605">
              <a:solidFill>
                <a:srgbClr val="073763"/>
              </a:solidFill>
              <a:latin typeface="Work Sans"/>
              <a:ea typeface="Work Sans"/>
              <a:cs typeface="Work Sans"/>
              <a:sym typeface="Work Sans"/>
            </a:endParaRPr>
          </a:p>
          <a:p>
            <a:pPr marL="0" marR="0" lvl="0" indent="0" algn="l" rtl="0">
              <a:lnSpc>
                <a:spcPct val="115000"/>
              </a:lnSpc>
              <a:spcBef>
                <a:spcPts val="1100"/>
              </a:spcBef>
              <a:spcAft>
                <a:spcPts val="1100"/>
              </a:spcAft>
              <a:buNone/>
            </a:pPr>
            <a:r>
              <a:rPr lang="en" sz="2605">
                <a:solidFill>
                  <a:srgbClr val="073763"/>
                </a:solidFill>
                <a:latin typeface="Work Sans"/>
                <a:ea typeface="Work Sans"/>
                <a:cs typeface="Work Sans"/>
                <a:sym typeface="Work Sans"/>
              </a:rPr>
              <a:t>The good news is that changing your language can also help to challenge those systems. </a:t>
            </a:r>
            <a:endParaRPr sz="2605">
              <a:solidFill>
                <a:srgbClr val="073763"/>
              </a:solidFill>
              <a:latin typeface="Work Sans"/>
              <a:ea typeface="Work Sans"/>
              <a:cs typeface="Work Sans"/>
              <a:sym typeface="Work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p:nvPr/>
        </p:nvSpPr>
        <p:spPr>
          <a:xfrm>
            <a:off x="2929675" y="1657050"/>
            <a:ext cx="4987200" cy="63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endParaRPr sz="2900">
              <a:solidFill>
                <a:schemeClr val="dk2"/>
              </a:solidFill>
              <a:latin typeface="Proxima Nova"/>
              <a:ea typeface="Proxima Nova"/>
              <a:cs typeface="Proxima Nova"/>
              <a:sym typeface="Proxima Nova"/>
            </a:endParaRPr>
          </a:p>
        </p:txBody>
      </p:sp>
      <p:sp>
        <p:nvSpPr>
          <p:cNvPr id="109" name="Google Shape;109;p23"/>
          <p:cNvSpPr txBox="1"/>
          <p:nvPr/>
        </p:nvSpPr>
        <p:spPr>
          <a:xfrm>
            <a:off x="2444825" y="1826475"/>
            <a:ext cx="70710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t>❌</a:t>
            </a:r>
            <a:endParaRPr sz="3500"/>
          </a:p>
          <a:p>
            <a:pPr marL="0" lvl="0" indent="0" algn="l" rtl="0">
              <a:spcBef>
                <a:spcPts val="0"/>
              </a:spcBef>
              <a:spcAft>
                <a:spcPts val="0"/>
              </a:spcAft>
              <a:buNone/>
            </a:pPr>
            <a:endParaRPr sz="3500"/>
          </a:p>
          <a:p>
            <a:pPr marL="0" lvl="0" indent="0" algn="l" rtl="0">
              <a:spcBef>
                <a:spcPts val="0"/>
              </a:spcBef>
              <a:spcAft>
                <a:spcPts val="0"/>
              </a:spcAft>
              <a:buNone/>
            </a:pPr>
            <a:r>
              <a:rPr lang="en" sz="3500"/>
              <a:t>✅</a:t>
            </a:r>
            <a:endParaRPr sz="3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4"/>
          <p:cNvSpPr txBox="1"/>
          <p:nvPr/>
        </p:nvSpPr>
        <p:spPr>
          <a:xfrm>
            <a:off x="2929675" y="1657050"/>
            <a:ext cx="4987200" cy="63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endParaRPr sz="2900">
              <a:solidFill>
                <a:schemeClr val="dk2"/>
              </a:solidFill>
              <a:latin typeface="Proxima Nova"/>
              <a:ea typeface="Proxima Nova"/>
              <a:cs typeface="Proxima Nova"/>
              <a:sym typeface="Proxima Nova"/>
            </a:endParaRPr>
          </a:p>
        </p:txBody>
      </p:sp>
      <p:sp>
        <p:nvSpPr>
          <p:cNvPr id="115" name="Google Shape;115;p24"/>
          <p:cNvSpPr txBox="1"/>
          <p:nvPr/>
        </p:nvSpPr>
        <p:spPr>
          <a:xfrm>
            <a:off x="2444825" y="1826475"/>
            <a:ext cx="70710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solidFill>
                  <a:srgbClr val="073763"/>
                </a:solidFill>
              </a:rPr>
              <a:t>❌ Questioned</a:t>
            </a:r>
            <a:endParaRPr sz="3500">
              <a:solidFill>
                <a:srgbClr val="073763"/>
              </a:solidFill>
            </a:endParaRPr>
          </a:p>
          <a:p>
            <a:pPr marL="0" lvl="0" indent="0" algn="l" rtl="0">
              <a:spcBef>
                <a:spcPts val="0"/>
              </a:spcBef>
              <a:spcAft>
                <a:spcPts val="0"/>
              </a:spcAft>
              <a:buNone/>
            </a:pPr>
            <a:endParaRPr sz="3500">
              <a:solidFill>
                <a:srgbClr val="073763"/>
              </a:solidFill>
            </a:endParaRPr>
          </a:p>
          <a:p>
            <a:pPr marL="0" lvl="0" indent="0" algn="l" rtl="0">
              <a:spcBef>
                <a:spcPts val="0"/>
              </a:spcBef>
              <a:spcAft>
                <a:spcPts val="0"/>
              </a:spcAft>
              <a:buNone/>
            </a:pPr>
            <a:r>
              <a:rPr lang="en" sz="3500">
                <a:solidFill>
                  <a:srgbClr val="073763"/>
                </a:solidFill>
              </a:rPr>
              <a:t>✅ Encouraged</a:t>
            </a:r>
            <a:endParaRPr sz="3500">
              <a:solidFill>
                <a:srgbClr val="07376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rgbClr val="073763"/>
                </a:solidFill>
              </a:rPr>
              <a:t>Avoid euphemism</a:t>
            </a:r>
            <a:endParaRPr>
              <a:solidFill>
                <a:srgbClr val="07376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sz="2900"/>
          </a:p>
        </p:txBody>
      </p:sp>
      <p:pic>
        <p:nvPicPr>
          <p:cNvPr id="126" name="Google Shape;126;p26"/>
          <p:cNvPicPr preferRelativeResize="0"/>
          <p:nvPr/>
        </p:nvPicPr>
        <p:blipFill>
          <a:blip r:embed="rId3">
            <a:alphaModFix/>
          </a:blip>
          <a:stretch>
            <a:fillRect/>
          </a:stretch>
        </p:blipFill>
        <p:spPr>
          <a:xfrm>
            <a:off x="311700" y="2571750"/>
            <a:ext cx="8645442" cy="1013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2" name="Google Shape;132;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sz="2900"/>
          </a:p>
        </p:txBody>
      </p:sp>
      <p:pic>
        <p:nvPicPr>
          <p:cNvPr id="133" name="Google Shape;133;p27"/>
          <p:cNvPicPr preferRelativeResize="0"/>
          <p:nvPr/>
        </p:nvPicPr>
        <p:blipFill>
          <a:blip r:embed="rId3">
            <a:alphaModFix/>
          </a:blip>
          <a:stretch>
            <a:fillRect/>
          </a:stretch>
        </p:blipFill>
        <p:spPr>
          <a:xfrm>
            <a:off x="311705" y="2032500"/>
            <a:ext cx="6990050" cy="1275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rgbClr val="073763"/>
                </a:solidFill>
              </a:rPr>
              <a:t>Be specific</a:t>
            </a:r>
            <a:endParaRPr>
              <a:solidFill>
                <a:srgbClr val="07376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4" name="Google Shape;14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5" name="Google Shape;145;p29"/>
          <p:cNvPicPr preferRelativeResize="0"/>
          <p:nvPr/>
        </p:nvPicPr>
        <p:blipFill>
          <a:blip r:embed="rId3">
            <a:alphaModFix/>
          </a:blip>
          <a:stretch>
            <a:fillRect/>
          </a:stretch>
        </p:blipFill>
        <p:spPr>
          <a:xfrm>
            <a:off x="711275" y="1781005"/>
            <a:ext cx="7472924" cy="1581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rgbClr val="073763"/>
                </a:solidFill>
              </a:rPr>
              <a:t>Be factual</a:t>
            </a:r>
            <a:endParaRPr>
              <a:solidFill>
                <a:srgbClr val="07376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6" name="Google Shape;156;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7" name="Google Shape;157;p31"/>
          <p:cNvPicPr preferRelativeResize="0"/>
          <p:nvPr/>
        </p:nvPicPr>
        <p:blipFill>
          <a:blip r:embed="rId3">
            <a:alphaModFix/>
          </a:blip>
          <a:stretch>
            <a:fillRect/>
          </a:stretch>
        </p:blipFill>
        <p:spPr>
          <a:xfrm>
            <a:off x="1987556" y="1976950"/>
            <a:ext cx="5553726" cy="1458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90250" y="526350"/>
            <a:ext cx="8653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rgbClr val="073763"/>
                </a:solidFill>
              </a:rPr>
              <a:t>Today</a:t>
            </a:r>
            <a:br>
              <a:rPr lang="en">
                <a:solidFill>
                  <a:srgbClr val="073763"/>
                </a:solidFill>
              </a:rPr>
            </a:br>
            <a:endParaRPr>
              <a:solidFill>
                <a:srgbClr val="073763"/>
              </a:solidFill>
            </a:endParaRPr>
          </a:p>
          <a:p>
            <a:pPr marL="457200" lvl="0" indent="-444500" algn="l" rtl="0">
              <a:spcBef>
                <a:spcPts val="0"/>
              </a:spcBef>
              <a:spcAft>
                <a:spcPts val="0"/>
              </a:spcAft>
              <a:buClr>
                <a:srgbClr val="073763"/>
              </a:buClr>
              <a:buSzPts val="3400"/>
              <a:buChar char="●"/>
            </a:pPr>
            <a:r>
              <a:rPr lang="en" sz="3400">
                <a:solidFill>
                  <a:srgbClr val="073763"/>
                </a:solidFill>
              </a:rPr>
              <a:t>What inclusive language is</a:t>
            </a:r>
            <a:endParaRPr sz="3400">
              <a:solidFill>
                <a:srgbClr val="073763"/>
              </a:solidFill>
            </a:endParaRPr>
          </a:p>
          <a:p>
            <a:pPr marL="457200" lvl="0" indent="-444500" algn="l" rtl="0">
              <a:spcBef>
                <a:spcPts val="0"/>
              </a:spcBef>
              <a:spcAft>
                <a:spcPts val="0"/>
              </a:spcAft>
              <a:buClr>
                <a:srgbClr val="073763"/>
              </a:buClr>
              <a:buSzPts val="3400"/>
              <a:buChar char="●"/>
            </a:pPr>
            <a:r>
              <a:rPr lang="en" sz="3400">
                <a:solidFill>
                  <a:srgbClr val="073763"/>
                </a:solidFill>
              </a:rPr>
              <a:t>Why inclusive language matters</a:t>
            </a:r>
            <a:endParaRPr sz="3400">
              <a:solidFill>
                <a:srgbClr val="073763"/>
              </a:solidFill>
            </a:endParaRPr>
          </a:p>
          <a:p>
            <a:pPr marL="457200" lvl="0" indent="-444500" algn="l" rtl="0">
              <a:spcBef>
                <a:spcPts val="0"/>
              </a:spcBef>
              <a:spcAft>
                <a:spcPts val="0"/>
              </a:spcAft>
              <a:buClr>
                <a:srgbClr val="073763"/>
              </a:buClr>
              <a:buSzPts val="3400"/>
              <a:buChar char="●"/>
            </a:pPr>
            <a:r>
              <a:rPr lang="en" sz="3400">
                <a:solidFill>
                  <a:srgbClr val="073763"/>
                </a:solidFill>
              </a:rPr>
              <a:t>10 practical tips </a:t>
            </a:r>
            <a:endParaRPr sz="3400">
              <a:solidFill>
                <a:srgbClr val="07376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3" name="Google Shape;163;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4" name="Google Shape;164;p32"/>
          <p:cNvPicPr preferRelativeResize="0"/>
          <p:nvPr/>
        </p:nvPicPr>
        <p:blipFill>
          <a:blip r:embed="rId3">
            <a:alphaModFix/>
          </a:blip>
          <a:stretch>
            <a:fillRect/>
          </a:stretch>
        </p:blipFill>
        <p:spPr>
          <a:xfrm>
            <a:off x="1773550" y="2242612"/>
            <a:ext cx="5313900" cy="1236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0" name="Google Shape;170;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1" name="Google Shape;171;p33"/>
          <p:cNvPicPr preferRelativeResize="0"/>
          <p:nvPr/>
        </p:nvPicPr>
        <p:blipFill>
          <a:blip r:embed="rId3">
            <a:alphaModFix/>
          </a:blip>
          <a:stretch>
            <a:fillRect/>
          </a:stretch>
        </p:blipFill>
        <p:spPr>
          <a:xfrm>
            <a:off x="2154607" y="2071282"/>
            <a:ext cx="4834800" cy="1338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a:spLocks noGrp="1"/>
          </p:cNvSpPr>
          <p:nvPr>
            <p:ph type="title"/>
          </p:nvPr>
        </p:nvSpPr>
        <p:spPr>
          <a:xfrm>
            <a:off x="490250" y="526350"/>
            <a:ext cx="8653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LGBTQIA+ inclusive language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endParaRPr sz="4000"/>
          </a:p>
        </p:txBody>
      </p:sp>
      <p:sp>
        <p:nvSpPr>
          <p:cNvPr id="182" name="Google Shape;182;p35"/>
          <p:cNvSpPr txBox="1">
            <a:spLocks noGrp="1"/>
          </p:cNvSpPr>
          <p:nvPr>
            <p:ph type="body" idx="1"/>
          </p:nvPr>
        </p:nvSpPr>
        <p:spPr>
          <a:xfrm>
            <a:off x="399950" y="1316350"/>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500">
                <a:solidFill>
                  <a:srgbClr val="073763"/>
                </a:solidFill>
              </a:rPr>
              <a:t>Not everyone is a man or a woman.</a:t>
            </a:r>
            <a:endParaRPr sz="2500">
              <a:solidFill>
                <a:srgbClr val="073763"/>
              </a:solidFill>
            </a:endParaRPr>
          </a:p>
          <a:p>
            <a:pPr marL="0" lvl="0" indent="0" algn="l" rtl="0">
              <a:spcBef>
                <a:spcPts val="1200"/>
              </a:spcBef>
              <a:spcAft>
                <a:spcPts val="0"/>
              </a:spcAft>
              <a:buNone/>
            </a:pPr>
            <a:endParaRPr sz="2500">
              <a:solidFill>
                <a:srgbClr val="073763"/>
              </a:solidFill>
            </a:endParaRPr>
          </a:p>
          <a:p>
            <a:pPr marL="0" lvl="0" indent="0" algn="l" rtl="0">
              <a:spcBef>
                <a:spcPts val="1200"/>
              </a:spcBef>
              <a:spcAft>
                <a:spcPts val="0"/>
              </a:spcAft>
              <a:buNone/>
            </a:pPr>
            <a:r>
              <a:rPr lang="en" sz="2500">
                <a:solidFill>
                  <a:srgbClr val="073763"/>
                </a:solidFill>
              </a:rPr>
              <a:t>❌ Ladies and gentlemen.</a:t>
            </a:r>
            <a:endParaRPr sz="2500">
              <a:solidFill>
                <a:srgbClr val="073763"/>
              </a:solidFill>
            </a:endParaRPr>
          </a:p>
          <a:p>
            <a:pPr marL="0" lvl="0" indent="0" algn="l" rtl="0">
              <a:spcBef>
                <a:spcPts val="1200"/>
              </a:spcBef>
              <a:spcAft>
                <a:spcPts val="0"/>
              </a:spcAft>
              <a:buNone/>
            </a:pPr>
            <a:endParaRPr sz="2500">
              <a:solidFill>
                <a:srgbClr val="073763"/>
              </a:solidFill>
            </a:endParaRPr>
          </a:p>
          <a:p>
            <a:pPr marL="0" lvl="0" indent="0" algn="l" rtl="0">
              <a:spcBef>
                <a:spcPts val="1200"/>
              </a:spcBef>
              <a:spcAft>
                <a:spcPts val="0"/>
              </a:spcAft>
              <a:buNone/>
            </a:pPr>
            <a:r>
              <a:rPr lang="en" sz="2500">
                <a:solidFill>
                  <a:srgbClr val="073763"/>
                </a:solidFill>
              </a:rPr>
              <a:t>✅ Colleagues, team, folks, you, all, good morning everyone. </a:t>
            </a:r>
            <a:endParaRPr sz="2500">
              <a:solidFill>
                <a:srgbClr val="073763"/>
              </a:solidFill>
            </a:endParaRPr>
          </a:p>
          <a:p>
            <a:pPr marL="0" lvl="0" indent="0" algn="l" rtl="0">
              <a:spcBef>
                <a:spcPts val="1200"/>
              </a:spcBef>
              <a:spcAft>
                <a:spcPts val="1200"/>
              </a:spcAft>
              <a:buNone/>
            </a:pPr>
            <a:endParaRPr sz="2500">
              <a:solidFill>
                <a:srgbClr val="07376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endParaRPr sz="4000"/>
          </a:p>
        </p:txBody>
      </p:sp>
      <p:sp>
        <p:nvSpPr>
          <p:cNvPr id="188" name="Google Shape;188;p36"/>
          <p:cNvSpPr txBox="1">
            <a:spLocks noGrp="1"/>
          </p:cNvSpPr>
          <p:nvPr>
            <p:ph type="body" idx="1"/>
          </p:nvPr>
        </p:nvSpPr>
        <p:spPr>
          <a:xfrm>
            <a:off x="399950" y="1316350"/>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500">
                <a:solidFill>
                  <a:srgbClr val="073763"/>
                </a:solidFill>
              </a:rPr>
              <a:t>Not everyone is a heterosexual man or a woman.</a:t>
            </a:r>
            <a:endParaRPr sz="2500">
              <a:solidFill>
                <a:srgbClr val="073763"/>
              </a:solidFill>
            </a:endParaRPr>
          </a:p>
          <a:p>
            <a:pPr marL="0" lvl="0" indent="0" algn="l" rtl="0">
              <a:spcBef>
                <a:spcPts val="1200"/>
              </a:spcBef>
              <a:spcAft>
                <a:spcPts val="0"/>
              </a:spcAft>
              <a:buNone/>
            </a:pPr>
            <a:endParaRPr sz="2500">
              <a:solidFill>
                <a:srgbClr val="073763"/>
              </a:solidFill>
            </a:endParaRPr>
          </a:p>
          <a:p>
            <a:pPr marL="0" lvl="0" indent="0" algn="l" rtl="0">
              <a:spcBef>
                <a:spcPts val="1200"/>
              </a:spcBef>
              <a:spcAft>
                <a:spcPts val="0"/>
              </a:spcAft>
              <a:buNone/>
            </a:pPr>
            <a:r>
              <a:rPr lang="en" sz="2500">
                <a:solidFill>
                  <a:srgbClr val="073763"/>
                </a:solidFill>
              </a:rPr>
              <a:t>❌ Husbands and wives.</a:t>
            </a:r>
            <a:endParaRPr sz="2500">
              <a:solidFill>
                <a:srgbClr val="073763"/>
              </a:solidFill>
            </a:endParaRPr>
          </a:p>
          <a:p>
            <a:pPr marL="0" lvl="0" indent="0" algn="l" rtl="0">
              <a:spcBef>
                <a:spcPts val="1200"/>
              </a:spcBef>
              <a:spcAft>
                <a:spcPts val="0"/>
              </a:spcAft>
              <a:buNone/>
            </a:pPr>
            <a:endParaRPr sz="2500">
              <a:solidFill>
                <a:srgbClr val="073763"/>
              </a:solidFill>
            </a:endParaRPr>
          </a:p>
          <a:p>
            <a:pPr marL="0" lvl="0" indent="0" algn="l" rtl="0">
              <a:spcBef>
                <a:spcPts val="1200"/>
              </a:spcBef>
              <a:spcAft>
                <a:spcPts val="0"/>
              </a:spcAft>
              <a:buNone/>
            </a:pPr>
            <a:r>
              <a:rPr lang="en" sz="2500">
                <a:solidFill>
                  <a:srgbClr val="073763"/>
                </a:solidFill>
              </a:rPr>
              <a:t>✅ Partners, spouses, plus ones, people you’re dating. </a:t>
            </a:r>
            <a:endParaRPr sz="2500">
              <a:solidFill>
                <a:srgbClr val="073763"/>
              </a:solidFill>
            </a:endParaRPr>
          </a:p>
          <a:p>
            <a:pPr marL="0" lvl="0" indent="0" algn="l" rtl="0">
              <a:spcBef>
                <a:spcPts val="1200"/>
              </a:spcBef>
              <a:spcAft>
                <a:spcPts val="1200"/>
              </a:spcAft>
              <a:buNone/>
            </a:pPr>
            <a:endParaRPr sz="2500">
              <a:solidFill>
                <a:srgbClr val="07376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endParaRPr sz="4000">
              <a:solidFill>
                <a:srgbClr val="073763"/>
              </a:solidFill>
            </a:endParaRPr>
          </a:p>
        </p:txBody>
      </p:sp>
      <p:sp>
        <p:nvSpPr>
          <p:cNvPr id="194" name="Google Shape;194;p37"/>
          <p:cNvSpPr txBox="1">
            <a:spLocks noGrp="1"/>
          </p:cNvSpPr>
          <p:nvPr>
            <p:ph type="body" idx="1"/>
          </p:nvPr>
        </p:nvSpPr>
        <p:spPr>
          <a:xfrm>
            <a:off x="422375" y="12827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solidFill>
                  <a:srgbClr val="073763"/>
                </a:solidFill>
              </a:rPr>
              <a:t>LGBTQIA+ is an umbrella term.</a:t>
            </a:r>
            <a:endParaRPr sz="2500">
              <a:solidFill>
                <a:srgbClr val="073763"/>
              </a:solidFill>
            </a:endParaRPr>
          </a:p>
          <a:p>
            <a:pPr marL="0" lvl="0" indent="0" algn="l" rtl="0">
              <a:spcBef>
                <a:spcPts val="1200"/>
              </a:spcBef>
              <a:spcAft>
                <a:spcPts val="1200"/>
              </a:spcAft>
              <a:buNone/>
            </a:pPr>
            <a:r>
              <a:rPr lang="en" sz="2500">
                <a:solidFill>
                  <a:srgbClr val="073763"/>
                </a:solidFill>
              </a:rPr>
              <a:t>Be as specific as possible.</a:t>
            </a:r>
            <a:endParaRPr sz="2500">
              <a:solidFill>
                <a:srgbClr val="073763"/>
              </a:solidFill>
            </a:endParaRPr>
          </a:p>
        </p:txBody>
      </p:sp>
      <p:pic>
        <p:nvPicPr>
          <p:cNvPr id="195" name="Google Shape;195;p37"/>
          <p:cNvPicPr preferRelativeResize="0"/>
          <p:nvPr/>
        </p:nvPicPr>
        <p:blipFill>
          <a:blip r:embed="rId3">
            <a:alphaModFix/>
          </a:blip>
          <a:stretch>
            <a:fillRect/>
          </a:stretch>
        </p:blipFill>
        <p:spPr>
          <a:xfrm>
            <a:off x="5109249" y="1440475"/>
            <a:ext cx="3549851" cy="2262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endParaRPr sz="4000"/>
          </a:p>
        </p:txBody>
      </p:sp>
      <p:sp>
        <p:nvSpPr>
          <p:cNvPr id="201" name="Google Shape;201;p38"/>
          <p:cNvSpPr txBox="1">
            <a:spLocks noGrp="1"/>
          </p:cNvSpPr>
          <p:nvPr>
            <p:ph type="body" idx="1"/>
          </p:nvPr>
        </p:nvSpPr>
        <p:spPr>
          <a:xfrm>
            <a:off x="399950" y="13163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solidFill>
                  <a:srgbClr val="073763"/>
                </a:solidFill>
              </a:rPr>
              <a:t>Having to “come out” can be scary and exhausting.</a:t>
            </a:r>
            <a:br>
              <a:rPr lang="en" sz="2500">
                <a:solidFill>
                  <a:srgbClr val="073763"/>
                </a:solidFill>
              </a:rPr>
            </a:br>
            <a:endParaRPr sz="2500">
              <a:solidFill>
                <a:srgbClr val="073763"/>
              </a:solidFill>
            </a:endParaRPr>
          </a:p>
          <a:p>
            <a:pPr marL="0" lvl="0" indent="0" algn="l" rtl="0">
              <a:spcBef>
                <a:spcPts val="1200"/>
              </a:spcBef>
              <a:spcAft>
                <a:spcPts val="0"/>
              </a:spcAft>
              <a:buNone/>
            </a:pPr>
            <a:r>
              <a:rPr lang="en" sz="2500">
                <a:solidFill>
                  <a:srgbClr val="073763"/>
                </a:solidFill>
              </a:rPr>
              <a:t>❌ What does your wife do for a living?</a:t>
            </a:r>
            <a:endParaRPr sz="2500">
              <a:solidFill>
                <a:srgbClr val="073763"/>
              </a:solidFill>
            </a:endParaRPr>
          </a:p>
          <a:p>
            <a:pPr marL="0" lvl="0" indent="0" algn="l" rtl="0">
              <a:spcBef>
                <a:spcPts val="1200"/>
              </a:spcBef>
              <a:spcAft>
                <a:spcPts val="1200"/>
              </a:spcAft>
              <a:buNone/>
            </a:pPr>
            <a:r>
              <a:rPr lang="en" sz="2500">
                <a:solidFill>
                  <a:srgbClr val="073763"/>
                </a:solidFill>
              </a:rPr>
              <a:t>✅ Do you have a partner? What do they do?</a:t>
            </a:r>
            <a:endParaRPr sz="2500">
              <a:solidFill>
                <a:srgbClr val="07376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endParaRPr sz="4000"/>
          </a:p>
        </p:txBody>
      </p:sp>
      <p:sp>
        <p:nvSpPr>
          <p:cNvPr id="207" name="Google Shape;207;p39"/>
          <p:cNvSpPr txBox="1">
            <a:spLocks noGrp="1"/>
          </p:cNvSpPr>
          <p:nvPr>
            <p:ph type="body" idx="1"/>
          </p:nvPr>
        </p:nvSpPr>
        <p:spPr>
          <a:xfrm>
            <a:off x="399950" y="13163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solidFill>
                  <a:srgbClr val="073763"/>
                </a:solidFill>
              </a:rPr>
              <a:t>Use singular they. You already know how!</a:t>
            </a:r>
            <a:endParaRPr sz="2500">
              <a:solidFill>
                <a:srgbClr val="073763"/>
              </a:solidFill>
            </a:endParaRPr>
          </a:p>
          <a:p>
            <a:pPr marL="0" lvl="0" indent="0" algn="l" rtl="0">
              <a:spcBef>
                <a:spcPts val="1200"/>
              </a:spcBef>
              <a:spcAft>
                <a:spcPts val="0"/>
              </a:spcAft>
              <a:buNone/>
            </a:pPr>
            <a:endParaRPr sz="2500">
              <a:solidFill>
                <a:srgbClr val="073763"/>
              </a:solidFill>
            </a:endParaRPr>
          </a:p>
          <a:p>
            <a:pPr marL="0" lvl="0" indent="0" algn="l" rtl="0">
              <a:spcBef>
                <a:spcPts val="1200"/>
              </a:spcBef>
              <a:spcAft>
                <a:spcPts val="0"/>
              </a:spcAft>
              <a:buNone/>
            </a:pPr>
            <a:r>
              <a:rPr lang="en" sz="2500">
                <a:solidFill>
                  <a:srgbClr val="073763"/>
                </a:solidFill>
              </a:rPr>
              <a:t>✅ Someone called for you. They didn’t leave their name.</a:t>
            </a:r>
            <a:endParaRPr sz="2500">
              <a:solidFill>
                <a:srgbClr val="073763"/>
              </a:solidFill>
            </a:endParaRPr>
          </a:p>
          <a:p>
            <a:pPr marL="0" lvl="0" indent="0" algn="l" rtl="0">
              <a:spcBef>
                <a:spcPts val="1200"/>
              </a:spcBef>
              <a:spcAft>
                <a:spcPts val="0"/>
              </a:spcAft>
              <a:buNone/>
            </a:pPr>
            <a:r>
              <a:rPr lang="en" sz="2500">
                <a:solidFill>
                  <a:srgbClr val="073763"/>
                </a:solidFill>
              </a:rPr>
              <a:t>✅ My bike got stolen. I hope they get a flat tire.</a:t>
            </a:r>
            <a:endParaRPr sz="2500">
              <a:solidFill>
                <a:srgbClr val="073763"/>
              </a:solidFill>
            </a:endParaRPr>
          </a:p>
          <a:p>
            <a:pPr marL="0" lvl="0" indent="0" algn="l" rtl="0">
              <a:spcBef>
                <a:spcPts val="1200"/>
              </a:spcBef>
              <a:spcAft>
                <a:spcPts val="1200"/>
              </a:spcAft>
              <a:buNone/>
            </a:pPr>
            <a:r>
              <a:rPr lang="en" sz="2500">
                <a:solidFill>
                  <a:srgbClr val="073763"/>
                </a:solidFill>
              </a:rPr>
              <a:t>✅ Staff should fill out their appraisals by Friday.</a:t>
            </a:r>
            <a:endParaRPr sz="2500">
              <a:solidFill>
                <a:srgbClr val="073763"/>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endParaRPr sz="4000">
              <a:solidFill>
                <a:srgbClr val="073763"/>
              </a:solidFill>
            </a:endParaRPr>
          </a:p>
        </p:txBody>
      </p:sp>
      <p:sp>
        <p:nvSpPr>
          <p:cNvPr id="213" name="Google Shape;213;p40"/>
          <p:cNvSpPr txBox="1">
            <a:spLocks noGrp="1"/>
          </p:cNvSpPr>
          <p:nvPr>
            <p:ph type="body" idx="1"/>
          </p:nvPr>
        </p:nvSpPr>
        <p:spPr>
          <a:xfrm>
            <a:off x="399950" y="13163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solidFill>
                  <a:srgbClr val="073763"/>
                </a:solidFill>
              </a:rPr>
              <a:t>Sexual orientation is an enduring part of our identities.</a:t>
            </a:r>
            <a:endParaRPr sz="2500">
              <a:solidFill>
                <a:srgbClr val="073763"/>
              </a:solidFill>
            </a:endParaRPr>
          </a:p>
          <a:p>
            <a:pPr marL="0" lvl="0" indent="0" algn="l" rtl="0">
              <a:spcBef>
                <a:spcPts val="1200"/>
              </a:spcBef>
              <a:spcAft>
                <a:spcPts val="0"/>
              </a:spcAft>
              <a:buNone/>
            </a:pPr>
            <a:endParaRPr sz="2500">
              <a:solidFill>
                <a:srgbClr val="073763"/>
              </a:solidFill>
            </a:endParaRPr>
          </a:p>
          <a:p>
            <a:pPr marL="0" lvl="0" indent="0" algn="l" rtl="0">
              <a:spcBef>
                <a:spcPts val="1200"/>
              </a:spcBef>
              <a:spcAft>
                <a:spcPts val="0"/>
              </a:spcAft>
              <a:buNone/>
            </a:pPr>
            <a:r>
              <a:rPr lang="en" sz="2500">
                <a:solidFill>
                  <a:srgbClr val="073763"/>
                </a:solidFill>
              </a:rPr>
              <a:t>❌ Sexual preferences.</a:t>
            </a:r>
            <a:endParaRPr sz="2500">
              <a:solidFill>
                <a:srgbClr val="073763"/>
              </a:solidFill>
            </a:endParaRPr>
          </a:p>
          <a:p>
            <a:pPr marL="0" lvl="0" indent="0" algn="l" rtl="0">
              <a:spcBef>
                <a:spcPts val="1200"/>
              </a:spcBef>
              <a:spcAft>
                <a:spcPts val="0"/>
              </a:spcAft>
              <a:buNone/>
            </a:pPr>
            <a:endParaRPr sz="2500">
              <a:solidFill>
                <a:srgbClr val="073763"/>
              </a:solidFill>
            </a:endParaRPr>
          </a:p>
          <a:p>
            <a:pPr marL="0" lvl="0" indent="0" algn="l" rtl="0">
              <a:spcBef>
                <a:spcPts val="1200"/>
              </a:spcBef>
              <a:spcAft>
                <a:spcPts val="1200"/>
              </a:spcAft>
              <a:buNone/>
            </a:pPr>
            <a:r>
              <a:rPr lang="en" sz="2500">
                <a:solidFill>
                  <a:srgbClr val="073763"/>
                </a:solidFill>
              </a:rPr>
              <a:t>✅ Sexual orientation, sexuality.</a:t>
            </a:r>
            <a:endParaRPr sz="2500">
              <a:solidFill>
                <a:srgbClr val="07376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endParaRPr sz="4000"/>
          </a:p>
        </p:txBody>
      </p:sp>
      <p:sp>
        <p:nvSpPr>
          <p:cNvPr id="219" name="Google Shape;219;p41"/>
          <p:cNvSpPr txBox="1">
            <a:spLocks noGrp="1"/>
          </p:cNvSpPr>
          <p:nvPr>
            <p:ph type="body" idx="1"/>
          </p:nvPr>
        </p:nvSpPr>
        <p:spPr>
          <a:xfrm>
            <a:off x="399950" y="13163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500">
              <a:solidFill>
                <a:srgbClr val="073763"/>
              </a:solidFill>
            </a:endParaRPr>
          </a:p>
          <a:p>
            <a:pPr marL="0" lvl="0" indent="0" algn="l" rtl="0">
              <a:spcBef>
                <a:spcPts val="1200"/>
              </a:spcBef>
              <a:spcAft>
                <a:spcPts val="0"/>
              </a:spcAft>
              <a:buNone/>
            </a:pPr>
            <a:r>
              <a:rPr lang="en" sz="2500">
                <a:solidFill>
                  <a:srgbClr val="073763"/>
                </a:solidFill>
              </a:rPr>
              <a:t>Try not to guess gender.</a:t>
            </a:r>
            <a:br>
              <a:rPr lang="en" sz="2500">
                <a:solidFill>
                  <a:srgbClr val="073763"/>
                </a:solidFill>
              </a:rPr>
            </a:br>
            <a:endParaRPr sz="2500">
              <a:solidFill>
                <a:srgbClr val="073763"/>
              </a:solidFill>
            </a:endParaRPr>
          </a:p>
          <a:p>
            <a:pPr marL="0" lvl="0" indent="0" algn="l" rtl="0">
              <a:spcBef>
                <a:spcPts val="1200"/>
              </a:spcBef>
              <a:spcAft>
                <a:spcPts val="1200"/>
              </a:spcAft>
              <a:buNone/>
            </a:pPr>
            <a:r>
              <a:rPr lang="en" sz="2500">
                <a:solidFill>
                  <a:srgbClr val="073763"/>
                </a:solidFill>
              </a:rPr>
              <a:t>✅ I’ll take a question from the person in the red shirt.</a:t>
            </a:r>
            <a:endParaRPr sz="2500">
              <a:solidFill>
                <a:srgbClr val="07376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90250" y="526350"/>
            <a:ext cx="8653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rgbClr val="073763"/>
                </a:solidFill>
              </a:rPr>
              <a:t>What inclusive language is</a:t>
            </a:r>
            <a:endParaRPr>
              <a:solidFill>
                <a:srgbClr val="07376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endParaRPr sz="4000"/>
          </a:p>
        </p:txBody>
      </p:sp>
      <p:sp>
        <p:nvSpPr>
          <p:cNvPr id="225" name="Google Shape;225;p42"/>
          <p:cNvSpPr txBox="1">
            <a:spLocks noGrp="1"/>
          </p:cNvSpPr>
          <p:nvPr>
            <p:ph type="body" idx="1"/>
          </p:nvPr>
        </p:nvSpPr>
        <p:spPr>
          <a:xfrm>
            <a:off x="399950" y="13163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500">
              <a:solidFill>
                <a:srgbClr val="073763"/>
              </a:solidFill>
            </a:endParaRPr>
          </a:p>
          <a:p>
            <a:pPr marL="0" lvl="0" indent="0" algn="l" rtl="0">
              <a:spcBef>
                <a:spcPts val="1200"/>
              </a:spcBef>
              <a:spcAft>
                <a:spcPts val="0"/>
              </a:spcAft>
              <a:buNone/>
            </a:pPr>
            <a:r>
              <a:rPr lang="en" sz="2500">
                <a:solidFill>
                  <a:srgbClr val="073763"/>
                </a:solidFill>
              </a:rPr>
              <a:t>Need to know how to describe someone? Ask.</a:t>
            </a:r>
            <a:br>
              <a:rPr lang="en" sz="2500">
                <a:solidFill>
                  <a:srgbClr val="073763"/>
                </a:solidFill>
              </a:rPr>
            </a:br>
            <a:endParaRPr sz="2500">
              <a:solidFill>
                <a:srgbClr val="073763"/>
              </a:solidFill>
            </a:endParaRPr>
          </a:p>
          <a:p>
            <a:pPr marL="0" lvl="0" indent="0" algn="l" rtl="0">
              <a:spcBef>
                <a:spcPts val="1200"/>
              </a:spcBef>
              <a:spcAft>
                <a:spcPts val="1200"/>
              </a:spcAft>
              <a:buNone/>
            </a:pPr>
            <a:r>
              <a:rPr lang="en" sz="2500">
                <a:solidFill>
                  <a:srgbClr val="073763"/>
                </a:solidFill>
              </a:rPr>
              <a:t>✅ “So that I can introduce you before you speak on the panel, can I check how you’d like me to refer to you?”</a:t>
            </a:r>
            <a:endParaRPr sz="2500">
              <a:solidFill>
                <a:srgbClr val="073763"/>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solidFill>
                <a:srgbClr val="073763"/>
              </a:solidFill>
            </a:endParaRPr>
          </a:p>
        </p:txBody>
      </p:sp>
      <p:sp>
        <p:nvSpPr>
          <p:cNvPr id="231" name="Google Shape;231;p43"/>
          <p:cNvSpPr txBox="1">
            <a:spLocks noGrp="1"/>
          </p:cNvSpPr>
          <p:nvPr>
            <p:ph type="body" idx="1"/>
          </p:nvPr>
        </p:nvSpPr>
        <p:spPr>
          <a:xfrm>
            <a:off x="2597725" y="2071350"/>
            <a:ext cx="3569400" cy="7599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1200"/>
              </a:spcAft>
              <a:buNone/>
            </a:pPr>
            <a:r>
              <a:rPr lang="en" sz="3400">
                <a:solidFill>
                  <a:srgbClr val="073763"/>
                </a:solidFill>
              </a:rPr>
              <a:t>Pronouns  ≠ gender.</a:t>
            </a:r>
            <a:endParaRPr sz="3400">
              <a:solidFill>
                <a:srgbClr val="07376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solidFill>
                <a:srgbClr val="073763"/>
              </a:solidFill>
            </a:endParaRPr>
          </a:p>
        </p:txBody>
      </p:sp>
      <p:sp>
        <p:nvSpPr>
          <p:cNvPr id="237" name="Google Shape;237;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en" sz="2400">
                <a:solidFill>
                  <a:srgbClr val="073763"/>
                </a:solidFill>
              </a:rPr>
              <a:t>Sharing your pronouns helps to:</a:t>
            </a:r>
            <a:endParaRPr sz="2400">
              <a:solidFill>
                <a:srgbClr val="073763"/>
              </a:solidFill>
            </a:endParaRPr>
          </a:p>
          <a:p>
            <a:pPr marL="457200" marR="0" lvl="0" indent="-381000" algn="l" rtl="0">
              <a:lnSpc>
                <a:spcPct val="115000"/>
              </a:lnSpc>
              <a:spcBef>
                <a:spcPts val="1200"/>
              </a:spcBef>
              <a:spcAft>
                <a:spcPts val="0"/>
              </a:spcAft>
              <a:buClr>
                <a:srgbClr val="073763"/>
              </a:buClr>
              <a:buSzPts val="2400"/>
              <a:buChar char="●"/>
            </a:pPr>
            <a:r>
              <a:rPr lang="en" sz="2400">
                <a:solidFill>
                  <a:srgbClr val="073763"/>
                </a:solidFill>
              </a:rPr>
              <a:t>make it easier for other people to come out,</a:t>
            </a:r>
            <a:endParaRPr sz="2400">
              <a:solidFill>
                <a:srgbClr val="073763"/>
              </a:solidFill>
            </a:endParaRPr>
          </a:p>
          <a:p>
            <a:pPr marL="457200" marR="0" lvl="0" indent="-381000" algn="l" rtl="0">
              <a:lnSpc>
                <a:spcPct val="115000"/>
              </a:lnSpc>
              <a:spcBef>
                <a:spcPts val="0"/>
              </a:spcBef>
              <a:spcAft>
                <a:spcPts val="0"/>
              </a:spcAft>
              <a:buClr>
                <a:srgbClr val="073763"/>
              </a:buClr>
              <a:buSzPts val="2400"/>
              <a:buChar char="●"/>
            </a:pPr>
            <a:r>
              <a:rPr lang="en" sz="2400">
                <a:solidFill>
                  <a:srgbClr val="073763"/>
                </a:solidFill>
                <a:uFill>
                  <a:noFill/>
                </a:uFill>
                <a:hlinkClick r:id="rId3">
                  <a:extLst>
                    <a:ext uri="{A12FA001-AC4F-418D-AE19-62706E023703}">
                      <ahyp:hlinkClr xmlns:ahyp="http://schemas.microsoft.com/office/drawing/2018/hyperlinkcolor" val="tx"/>
                    </a:ext>
                  </a:extLst>
                </a:hlinkClick>
              </a:rPr>
              <a:t>decentre the assumption that everyone is CisHet.</a:t>
            </a:r>
            <a:r>
              <a:rPr lang="en" sz="2400">
                <a:solidFill>
                  <a:srgbClr val="073763"/>
                </a:solidFill>
              </a:rPr>
              <a:t> </a:t>
            </a:r>
            <a:endParaRPr sz="2400">
              <a:solidFill>
                <a:srgbClr val="073763"/>
              </a:solidFill>
            </a:endParaRPr>
          </a:p>
          <a:p>
            <a:pPr marL="0" marR="0" lvl="0" indent="0" algn="l" rtl="0">
              <a:lnSpc>
                <a:spcPct val="115000"/>
              </a:lnSpc>
              <a:spcBef>
                <a:spcPts val="1200"/>
              </a:spcBef>
              <a:spcAft>
                <a:spcPts val="0"/>
              </a:spcAft>
              <a:buNone/>
            </a:pPr>
            <a:endParaRPr sz="2400">
              <a:solidFill>
                <a:srgbClr val="073763"/>
              </a:solidFill>
            </a:endParaRPr>
          </a:p>
          <a:p>
            <a:pPr marL="0" lvl="0" indent="0" algn="l" rtl="0">
              <a:spcBef>
                <a:spcPts val="1200"/>
              </a:spcBef>
              <a:spcAft>
                <a:spcPts val="1200"/>
              </a:spcAft>
              <a:buNone/>
            </a:pPr>
            <a:r>
              <a:rPr lang="en" sz="2400">
                <a:solidFill>
                  <a:srgbClr val="073763"/>
                </a:solidFill>
              </a:rPr>
              <a:t>⚠️ Being “out” is a choice. It’s not safe for everyone.</a:t>
            </a:r>
            <a:endParaRPr sz="2400">
              <a:solidFill>
                <a:srgbClr val="073763"/>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solidFill>
                <a:srgbClr val="073763"/>
              </a:solidFill>
            </a:endParaRPr>
          </a:p>
        </p:txBody>
      </p:sp>
      <p:sp>
        <p:nvSpPr>
          <p:cNvPr id="243" name="Google Shape;243;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en" sz="2400">
                <a:solidFill>
                  <a:srgbClr val="073763"/>
                </a:solidFill>
              </a:rPr>
              <a:t>They’re not “preferred” or “</a:t>
            </a:r>
            <a:r>
              <a:rPr lang="en" sz="2400">
                <a:solidFill>
                  <a:srgbClr val="073763"/>
                </a:solidFill>
                <a:uFill>
                  <a:noFill/>
                </a:uFill>
                <a:hlinkClick r:id="rId3">
                  <a:extLst>
                    <a:ext uri="{A12FA001-AC4F-418D-AE19-62706E023703}">
                      <ahyp:hlinkClr xmlns:ahyp="http://schemas.microsoft.com/office/drawing/2018/hyperlinkcolor" val="tx"/>
                    </a:ext>
                  </a:extLst>
                </a:hlinkClick>
              </a:rPr>
              <a:t>chosen” pronouns.</a:t>
            </a:r>
            <a:r>
              <a:rPr lang="en" sz="2400">
                <a:solidFill>
                  <a:srgbClr val="073763"/>
                </a:solidFill>
              </a:rPr>
              <a:t> </a:t>
            </a:r>
            <a:endParaRPr sz="2400">
              <a:solidFill>
                <a:srgbClr val="073763"/>
              </a:solidFill>
            </a:endParaRPr>
          </a:p>
          <a:p>
            <a:pPr marL="0" marR="0" lvl="0" indent="0" algn="l" rtl="0">
              <a:lnSpc>
                <a:spcPct val="115000"/>
              </a:lnSpc>
              <a:spcBef>
                <a:spcPts val="1200"/>
              </a:spcBef>
              <a:spcAft>
                <a:spcPts val="0"/>
              </a:spcAft>
              <a:buNone/>
            </a:pPr>
            <a:r>
              <a:rPr lang="en" sz="2400">
                <a:solidFill>
                  <a:srgbClr val="073763"/>
                </a:solidFill>
              </a:rPr>
              <a:t>If someone uses the pronouns “she/her”, then her pronouns are “she/her.”</a:t>
            </a:r>
            <a:endParaRPr sz="2400">
              <a:solidFill>
                <a:srgbClr val="073763"/>
              </a:solidFill>
            </a:endParaRPr>
          </a:p>
          <a:p>
            <a:pPr marL="0" marR="0" lvl="0" indent="0" algn="l" rtl="0">
              <a:lnSpc>
                <a:spcPct val="115000"/>
              </a:lnSpc>
              <a:spcBef>
                <a:spcPts val="1200"/>
              </a:spcBef>
              <a:spcAft>
                <a:spcPts val="1200"/>
              </a:spcAft>
              <a:buNone/>
            </a:pPr>
            <a:endParaRPr sz="2400">
              <a:solidFill>
                <a:srgbClr val="073763"/>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solidFill>
                <a:srgbClr val="073763"/>
              </a:solidFill>
            </a:endParaRPr>
          </a:p>
        </p:txBody>
      </p:sp>
      <p:sp>
        <p:nvSpPr>
          <p:cNvPr id="249" name="Google Shape;249;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solidFill>
                  <a:srgbClr val="073763"/>
                </a:solidFill>
              </a:rPr>
              <a:t>Think of pronouns as being like names:</a:t>
            </a:r>
            <a:endParaRPr sz="2400">
              <a:solidFill>
                <a:srgbClr val="073763"/>
              </a:solidFill>
            </a:endParaRPr>
          </a:p>
          <a:p>
            <a:pPr marL="457200" lvl="0" indent="-381000" algn="l" rtl="0">
              <a:spcBef>
                <a:spcPts val="1200"/>
              </a:spcBef>
              <a:spcAft>
                <a:spcPts val="0"/>
              </a:spcAft>
              <a:buClr>
                <a:srgbClr val="073763"/>
              </a:buClr>
              <a:buSzPts val="2400"/>
              <a:buChar char="●"/>
            </a:pPr>
            <a:r>
              <a:rPr lang="en" sz="2400">
                <a:solidFill>
                  <a:srgbClr val="073763"/>
                </a:solidFill>
              </a:rPr>
              <a:t>You can’t guess them from looking.</a:t>
            </a:r>
            <a:endParaRPr sz="2400">
              <a:solidFill>
                <a:srgbClr val="073763"/>
              </a:solidFill>
            </a:endParaRPr>
          </a:p>
          <a:p>
            <a:pPr marL="457200" lvl="0" indent="-381000" algn="l" rtl="0">
              <a:spcBef>
                <a:spcPts val="0"/>
              </a:spcBef>
              <a:spcAft>
                <a:spcPts val="0"/>
              </a:spcAft>
              <a:buClr>
                <a:srgbClr val="073763"/>
              </a:buClr>
              <a:buSzPts val="2400"/>
              <a:buChar char="●"/>
            </a:pPr>
            <a:r>
              <a:rPr lang="en" sz="2400">
                <a:solidFill>
                  <a:srgbClr val="073763"/>
                </a:solidFill>
              </a:rPr>
              <a:t>There are lots of them, not just two.</a:t>
            </a:r>
            <a:endParaRPr sz="2400">
              <a:solidFill>
                <a:srgbClr val="073763"/>
              </a:solidFill>
            </a:endParaRPr>
          </a:p>
          <a:p>
            <a:pPr marL="457200" lvl="0" indent="-381000" algn="l" rtl="0">
              <a:spcBef>
                <a:spcPts val="0"/>
              </a:spcBef>
              <a:spcAft>
                <a:spcPts val="0"/>
              </a:spcAft>
              <a:buClr>
                <a:srgbClr val="073763"/>
              </a:buClr>
              <a:buSzPts val="2400"/>
              <a:buChar char="●"/>
            </a:pPr>
            <a:r>
              <a:rPr lang="en" sz="2400">
                <a:solidFill>
                  <a:srgbClr val="073763"/>
                </a:solidFill>
              </a:rPr>
              <a:t>It’s not up to others to decide yours.</a:t>
            </a:r>
            <a:endParaRPr sz="2400">
              <a:solidFill>
                <a:srgbClr val="073763"/>
              </a:solidFill>
            </a:endParaRPr>
          </a:p>
          <a:p>
            <a:pPr marL="457200" lvl="0" indent="-381000" algn="l" rtl="0">
              <a:spcBef>
                <a:spcPts val="0"/>
              </a:spcBef>
              <a:spcAft>
                <a:spcPts val="0"/>
              </a:spcAft>
              <a:buClr>
                <a:srgbClr val="073763"/>
              </a:buClr>
              <a:buSzPts val="2400"/>
              <a:buChar char="●"/>
            </a:pPr>
            <a:r>
              <a:rPr lang="en" sz="2400">
                <a:solidFill>
                  <a:srgbClr val="073763"/>
                </a:solidFill>
              </a:rPr>
              <a:t>Getting it wrong isn’t the worst thing, so long as it’s handled well. </a:t>
            </a:r>
            <a:endParaRPr sz="2400">
              <a:solidFill>
                <a:srgbClr val="073763"/>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endParaRPr sz="4000"/>
          </a:p>
        </p:txBody>
      </p:sp>
      <p:sp>
        <p:nvSpPr>
          <p:cNvPr id="255" name="Google Shape;255;p47"/>
          <p:cNvSpPr txBox="1">
            <a:spLocks noGrp="1"/>
          </p:cNvSpPr>
          <p:nvPr>
            <p:ph type="body" idx="1"/>
          </p:nvPr>
        </p:nvSpPr>
        <p:spPr>
          <a:xfrm>
            <a:off x="455975" y="863550"/>
            <a:ext cx="72684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br>
              <a:rPr lang="en" sz="2500">
                <a:solidFill>
                  <a:srgbClr val="073763"/>
                </a:solidFill>
              </a:rPr>
            </a:br>
            <a:endParaRPr sz="2500">
              <a:solidFill>
                <a:srgbClr val="073763"/>
              </a:solidFill>
            </a:endParaRPr>
          </a:p>
          <a:p>
            <a:pPr marL="0" lvl="0" indent="0" algn="l" rtl="0">
              <a:spcBef>
                <a:spcPts val="1200"/>
              </a:spcBef>
              <a:spcAft>
                <a:spcPts val="0"/>
              </a:spcAft>
              <a:buNone/>
            </a:pPr>
            <a:endParaRPr sz="2500">
              <a:solidFill>
                <a:srgbClr val="073763"/>
              </a:solidFill>
            </a:endParaRPr>
          </a:p>
          <a:p>
            <a:pPr marL="0" lvl="0" indent="0" algn="l" rtl="0">
              <a:spcBef>
                <a:spcPts val="1200"/>
              </a:spcBef>
              <a:spcAft>
                <a:spcPts val="0"/>
              </a:spcAft>
              <a:buNone/>
            </a:pPr>
            <a:r>
              <a:rPr lang="en" sz="2500">
                <a:solidFill>
                  <a:srgbClr val="073763"/>
                </a:solidFill>
              </a:rPr>
              <a:t>✅  Mirror people’s words. </a:t>
            </a:r>
            <a:endParaRPr sz="2500">
              <a:solidFill>
                <a:srgbClr val="073763"/>
              </a:solidFill>
            </a:endParaRPr>
          </a:p>
          <a:p>
            <a:pPr marL="0" lvl="0" indent="0" algn="l" rtl="0">
              <a:spcBef>
                <a:spcPts val="1200"/>
              </a:spcBef>
              <a:spcAft>
                <a:spcPts val="0"/>
              </a:spcAft>
              <a:buNone/>
            </a:pPr>
            <a:endParaRPr sz="2500">
              <a:solidFill>
                <a:srgbClr val="073763"/>
              </a:solidFill>
            </a:endParaRPr>
          </a:p>
          <a:p>
            <a:pPr marL="0" lvl="0" indent="0" algn="l" rtl="0">
              <a:spcBef>
                <a:spcPts val="1200"/>
              </a:spcBef>
              <a:spcAft>
                <a:spcPts val="1200"/>
              </a:spcAft>
              <a:buNone/>
            </a:pPr>
            <a:r>
              <a:rPr lang="en" sz="2500">
                <a:solidFill>
                  <a:srgbClr val="073763"/>
                </a:solidFill>
              </a:rPr>
              <a:t>If they say husband, girlfriend, boyfriend etc, say what they say.</a:t>
            </a:r>
            <a:endParaRPr sz="2500">
              <a:solidFill>
                <a:srgbClr val="073763"/>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endParaRPr sz="4000"/>
          </a:p>
        </p:txBody>
      </p:sp>
      <p:sp>
        <p:nvSpPr>
          <p:cNvPr id="261" name="Google Shape;261;p48"/>
          <p:cNvSpPr txBox="1">
            <a:spLocks noGrp="1"/>
          </p:cNvSpPr>
          <p:nvPr>
            <p:ph type="body" idx="1"/>
          </p:nvPr>
        </p:nvSpPr>
        <p:spPr>
          <a:xfrm>
            <a:off x="500700" y="971175"/>
            <a:ext cx="8142600" cy="2457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770"/>
              <a:buNone/>
            </a:pPr>
            <a:br>
              <a:rPr lang="en" sz="2350"/>
            </a:br>
            <a:endParaRPr sz="2350"/>
          </a:p>
          <a:p>
            <a:pPr marL="0" lvl="0" indent="0" algn="l" rtl="0">
              <a:lnSpc>
                <a:spcPct val="95000"/>
              </a:lnSpc>
              <a:spcBef>
                <a:spcPts val="1200"/>
              </a:spcBef>
              <a:spcAft>
                <a:spcPts val="0"/>
              </a:spcAft>
              <a:buSzPts val="770"/>
              <a:buNone/>
            </a:pPr>
            <a:endParaRPr sz="2350"/>
          </a:p>
          <a:p>
            <a:pPr marL="0" lvl="0" indent="0" algn="l" rtl="0">
              <a:lnSpc>
                <a:spcPct val="95000"/>
              </a:lnSpc>
              <a:spcBef>
                <a:spcPts val="1200"/>
              </a:spcBef>
              <a:spcAft>
                <a:spcPts val="0"/>
              </a:spcAft>
              <a:buSzPts val="770"/>
              <a:buNone/>
            </a:pPr>
            <a:r>
              <a:rPr lang="en" sz="2350"/>
              <a:t>⚠️ Watch out for reclaimed slur words.</a:t>
            </a:r>
            <a:endParaRPr sz="2350"/>
          </a:p>
          <a:p>
            <a:pPr marL="0" lvl="0" indent="0" algn="l" rtl="0">
              <a:lnSpc>
                <a:spcPct val="95000"/>
              </a:lnSpc>
              <a:spcBef>
                <a:spcPts val="1200"/>
              </a:spcBef>
              <a:spcAft>
                <a:spcPts val="0"/>
              </a:spcAft>
              <a:buSzPts val="770"/>
              <a:buNone/>
            </a:pPr>
            <a:endParaRPr sz="2350"/>
          </a:p>
          <a:p>
            <a:pPr marL="0" lvl="0" indent="0" algn="l" rtl="0">
              <a:lnSpc>
                <a:spcPct val="95000"/>
              </a:lnSpc>
              <a:spcBef>
                <a:spcPts val="1200"/>
              </a:spcBef>
              <a:spcAft>
                <a:spcPts val="1200"/>
              </a:spcAft>
              <a:buSzPts val="770"/>
              <a:buNone/>
            </a:pPr>
            <a:r>
              <a:rPr lang="en" sz="2350"/>
              <a:t>Not everyone agrees on whether it’s okay to say queer, for example.</a:t>
            </a:r>
            <a:endParaRPr sz="235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9"/>
          <p:cNvSpPr txBox="1">
            <a:spLocks noGrp="1"/>
          </p:cNvSpPr>
          <p:nvPr>
            <p:ph type="title"/>
          </p:nvPr>
        </p:nvSpPr>
        <p:spPr>
          <a:xfrm>
            <a:off x="490250" y="526350"/>
            <a:ext cx="8653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rgbClr val="073763"/>
                </a:solidFill>
              </a:rPr>
              <a:t>Ask people</a:t>
            </a:r>
            <a:endParaRPr>
              <a:solidFill>
                <a:srgbClr val="073763"/>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1" name="Google Shape;271;p50"/>
          <p:cNvSpPr txBox="1"/>
          <p:nvPr/>
        </p:nvSpPr>
        <p:spPr>
          <a:xfrm>
            <a:off x="312538" y="1275150"/>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endParaRPr sz="1800">
              <a:solidFill>
                <a:srgbClr val="666666"/>
              </a:solidFill>
              <a:latin typeface="Proxima Nova"/>
              <a:ea typeface="Proxima Nova"/>
              <a:cs typeface="Proxima Nova"/>
              <a:sym typeface="Proxima Nova"/>
            </a:endParaRPr>
          </a:p>
        </p:txBody>
      </p:sp>
      <p:sp>
        <p:nvSpPr>
          <p:cNvPr id="272" name="Google Shape;272;p50"/>
          <p:cNvSpPr txBox="1"/>
          <p:nvPr/>
        </p:nvSpPr>
        <p:spPr>
          <a:xfrm>
            <a:off x="2032200" y="2233200"/>
            <a:ext cx="4614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latin typeface="Proxima Nova"/>
              <a:ea typeface="Proxima Nova"/>
              <a:cs typeface="Proxima Nova"/>
              <a:sym typeface="Proxima Nova"/>
            </a:endParaRPr>
          </a:p>
        </p:txBody>
      </p:sp>
      <p:pic>
        <p:nvPicPr>
          <p:cNvPr id="273" name="Google Shape;273;p50"/>
          <p:cNvPicPr preferRelativeResize="0"/>
          <p:nvPr/>
        </p:nvPicPr>
        <p:blipFill>
          <a:blip r:embed="rId3">
            <a:alphaModFix/>
          </a:blip>
          <a:stretch>
            <a:fillRect/>
          </a:stretch>
        </p:blipFill>
        <p:spPr>
          <a:xfrm>
            <a:off x="0" y="2031044"/>
            <a:ext cx="9836825" cy="126030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p51"/>
          <p:cNvSpPr txBox="1"/>
          <p:nvPr/>
        </p:nvSpPr>
        <p:spPr>
          <a:xfrm>
            <a:off x="312538" y="1275150"/>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endParaRPr sz="1800">
              <a:solidFill>
                <a:srgbClr val="666666"/>
              </a:solidFill>
              <a:latin typeface="Proxima Nova"/>
              <a:ea typeface="Proxima Nova"/>
              <a:cs typeface="Proxima Nova"/>
              <a:sym typeface="Proxima Nova"/>
            </a:endParaRPr>
          </a:p>
        </p:txBody>
      </p:sp>
      <p:sp>
        <p:nvSpPr>
          <p:cNvPr id="279" name="Google Shape;279;p51"/>
          <p:cNvSpPr txBox="1"/>
          <p:nvPr/>
        </p:nvSpPr>
        <p:spPr>
          <a:xfrm>
            <a:off x="2032200" y="2233200"/>
            <a:ext cx="4614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latin typeface="Proxima Nova"/>
              <a:ea typeface="Proxima Nova"/>
              <a:cs typeface="Proxima Nova"/>
              <a:sym typeface="Proxima Nova"/>
            </a:endParaRPr>
          </a:p>
        </p:txBody>
      </p:sp>
      <p:pic>
        <p:nvPicPr>
          <p:cNvPr id="280" name="Google Shape;280;p51"/>
          <p:cNvPicPr preferRelativeResize="0"/>
          <p:nvPr/>
        </p:nvPicPr>
        <p:blipFill>
          <a:blip r:embed="rId3">
            <a:alphaModFix/>
          </a:blip>
          <a:stretch>
            <a:fillRect/>
          </a:stretch>
        </p:blipFill>
        <p:spPr>
          <a:xfrm>
            <a:off x="1821525" y="1275150"/>
            <a:ext cx="4282600" cy="280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000">
                <a:solidFill>
                  <a:srgbClr val="073763"/>
                </a:solidFill>
              </a:rPr>
              <a:t>People often say</a:t>
            </a:r>
            <a:endParaRPr sz="4000">
              <a:solidFill>
                <a:srgbClr val="073763"/>
              </a:solidFill>
            </a:endParaRPr>
          </a:p>
        </p:txBody>
      </p:sp>
      <p:sp>
        <p:nvSpPr>
          <p:cNvPr id="73" name="Google Shape;73;p16"/>
          <p:cNvSpPr txBox="1">
            <a:spLocks noGrp="1"/>
          </p:cNvSpPr>
          <p:nvPr>
            <p:ph type="body" idx="1"/>
          </p:nvPr>
        </p:nvSpPr>
        <p:spPr>
          <a:xfrm>
            <a:off x="311700" y="15437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Inclusive language does not:</a:t>
            </a:r>
            <a:endParaRPr sz="2500"/>
          </a:p>
          <a:p>
            <a:pPr marL="457200" lvl="0" indent="-387350" algn="l" rtl="0">
              <a:spcBef>
                <a:spcPts val="1200"/>
              </a:spcBef>
              <a:spcAft>
                <a:spcPts val="0"/>
              </a:spcAft>
              <a:buSzPts val="2500"/>
              <a:buChar char="●"/>
            </a:pPr>
            <a:r>
              <a:rPr lang="en" sz="2500"/>
              <a:t>discriminate.</a:t>
            </a:r>
            <a:endParaRPr sz="2500"/>
          </a:p>
          <a:p>
            <a:pPr marL="457200" lvl="0" indent="-387350" algn="l" rtl="0">
              <a:spcBef>
                <a:spcPts val="0"/>
              </a:spcBef>
              <a:spcAft>
                <a:spcPts val="0"/>
              </a:spcAft>
              <a:buSzPts val="2500"/>
              <a:buChar char="●"/>
            </a:pPr>
            <a:r>
              <a:rPr lang="en" sz="2500"/>
              <a:t>cause harm.</a:t>
            </a:r>
            <a:endParaRPr sz="2500"/>
          </a:p>
          <a:p>
            <a:pPr marL="457200" lvl="0" indent="-387350" algn="l" rtl="0">
              <a:spcBef>
                <a:spcPts val="0"/>
              </a:spcBef>
              <a:spcAft>
                <a:spcPts val="0"/>
              </a:spcAft>
              <a:buSzPts val="2500"/>
              <a:buChar char="●"/>
            </a:pPr>
            <a:r>
              <a:rPr lang="en" sz="2500"/>
              <a:t>perpetuate stereotypes.</a:t>
            </a:r>
            <a:endParaRPr sz="2500"/>
          </a:p>
          <a:p>
            <a:pPr marL="0" lvl="0" indent="0" algn="l" rtl="0">
              <a:spcBef>
                <a:spcPts val="1200"/>
              </a:spcBef>
              <a:spcAft>
                <a:spcPts val="120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Google Shape;285;p52"/>
          <p:cNvSpPr txBox="1"/>
          <p:nvPr/>
        </p:nvSpPr>
        <p:spPr>
          <a:xfrm>
            <a:off x="312538" y="1275150"/>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endParaRPr sz="1800">
              <a:solidFill>
                <a:srgbClr val="666666"/>
              </a:solidFill>
              <a:latin typeface="Proxima Nova"/>
              <a:ea typeface="Proxima Nova"/>
              <a:cs typeface="Proxima Nova"/>
              <a:sym typeface="Proxima Nova"/>
            </a:endParaRPr>
          </a:p>
        </p:txBody>
      </p:sp>
      <p:sp>
        <p:nvSpPr>
          <p:cNvPr id="286" name="Google Shape;286;p52"/>
          <p:cNvSpPr txBox="1"/>
          <p:nvPr/>
        </p:nvSpPr>
        <p:spPr>
          <a:xfrm>
            <a:off x="2032200" y="2233200"/>
            <a:ext cx="4614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latin typeface="Proxima Nova"/>
              <a:ea typeface="Proxima Nova"/>
              <a:cs typeface="Proxima Nova"/>
              <a:sym typeface="Proxima Nova"/>
            </a:endParaRPr>
          </a:p>
        </p:txBody>
      </p:sp>
      <p:pic>
        <p:nvPicPr>
          <p:cNvPr id="287" name="Google Shape;287;p52"/>
          <p:cNvPicPr preferRelativeResize="0"/>
          <p:nvPr/>
        </p:nvPicPr>
        <p:blipFill>
          <a:blip r:embed="rId3">
            <a:alphaModFix/>
          </a:blip>
          <a:stretch>
            <a:fillRect/>
          </a:stretch>
        </p:blipFill>
        <p:spPr>
          <a:xfrm>
            <a:off x="1939150" y="1275150"/>
            <a:ext cx="4817699" cy="28774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3"/>
          <p:cNvSpPr txBox="1"/>
          <p:nvPr/>
        </p:nvSpPr>
        <p:spPr>
          <a:xfrm>
            <a:off x="312538" y="1275150"/>
            <a:ext cx="8520600" cy="3416400"/>
          </a:xfrm>
          <a:prstGeom prst="rect">
            <a:avLst/>
          </a:prstGeom>
          <a:noFill/>
          <a:ln>
            <a:noFill/>
          </a:ln>
        </p:spPr>
        <p:txBody>
          <a:bodyPr spcFirstLastPara="1" wrap="square" lIns="91425" tIns="91425" rIns="91425" bIns="91425" anchor="ctr" anchorCtr="0">
            <a:normAutofit/>
          </a:bodyPr>
          <a:lstStyle/>
          <a:p>
            <a:pPr marL="0" marR="0" lvl="0" indent="0" algn="l" rtl="0">
              <a:lnSpc>
                <a:spcPct val="115000"/>
              </a:lnSpc>
              <a:spcBef>
                <a:spcPts val="0"/>
              </a:spcBef>
              <a:spcAft>
                <a:spcPts val="1200"/>
              </a:spcAft>
              <a:buNone/>
            </a:pPr>
            <a:endParaRPr sz="1800">
              <a:solidFill>
                <a:srgbClr val="073763"/>
              </a:solidFill>
              <a:latin typeface="Proxima Nova"/>
              <a:ea typeface="Proxima Nova"/>
              <a:cs typeface="Proxima Nova"/>
              <a:sym typeface="Proxima Nova"/>
            </a:endParaRPr>
          </a:p>
        </p:txBody>
      </p:sp>
      <p:sp>
        <p:nvSpPr>
          <p:cNvPr id="293" name="Google Shape;293;p53"/>
          <p:cNvSpPr txBox="1"/>
          <p:nvPr/>
        </p:nvSpPr>
        <p:spPr>
          <a:xfrm>
            <a:off x="2032200" y="2233200"/>
            <a:ext cx="4614000" cy="945900"/>
          </a:xfrm>
          <a:prstGeom prst="rect">
            <a:avLst/>
          </a:prstGeom>
          <a:noFill/>
          <a:ln>
            <a:noFill/>
          </a:ln>
        </p:spPr>
        <p:txBody>
          <a:bodyPr spcFirstLastPara="1" wrap="square" lIns="91425" tIns="91425" rIns="91425" bIns="91425" anchor="ctr" anchorCtr="0">
            <a:spAutoFit/>
          </a:bodyPr>
          <a:lstStyle/>
          <a:p>
            <a:pPr marL="457200" marR="0" lvl="0" indent="-374650" algn="l" rtl="0">
              <a:lnSpc>
                <a:spcPct val="115000"/>
              </a:lnSpc>
              <a:spcBef>
                <a:spcPts val="0"/>
              </a:spcBef>
              <a:spcAft>
                <a:spcPts val="0"/>
              </a:spcAft>
              <a:buClr>
                <a:srgbClr val="073763"/>
              </a:buClr>
              <a:buSzPts val="2300"/>
              <a:buFont typeface="Proxima Nova"/>
              <a:buChar char="●"/>
            </a:pPr>
            <a:r>
              <a:rPr lang="en" sz="2300">
                <a:solidFill>
                  <a:srgbClr val="073763"/>
                </a:solidFill>
                <a:latin typeface="Proxima Nova"/>
                <a:ea typeface="Proxima Nova"/>
                <a:cs typeface="Proxima Nova"/>
                <a:sym typeface="Proxima Nova"/>
              </a:rPr>
              <a:t>Not everybody agrees. </a:t>
            </a:r>
            <a:endParaRPr sz="2300">
              <a:solidFill>
                <a:srgbClr val="073763"/>
              </a:solidFill>
              <a:latin typeface="Proxima Nova"/>
              <a:ea typeface="Proxima Nova"/>
              <a:cs typeface="Proxima Nova"/>
              <a:sym typeface="Proxima Nova"/>
            </a:endParaRPr>
          </a:p>
          <a:p>
            <a:pPr marL="457200" marR="0" lvl="0" indent="-374650" algn="l" rtl="0">
              <a:lnSpc>
                <a:spcPct val="115000"/>
              </a:lnSpc>
              <a:spcBef>
                <a:spcPts val="0"/>
              </a:spcBef>
              <a:spcAft>
                <a:spcPts val="0"/>
              </a:spcAft>
              <a:buClr>
                <a:srgbClr val="073763"/>
              </a:buClr>
              <a:buSzPts val="2300"/>
              <a:buFont typeface="Proxima Nova"/>
              <a:buChar char="●"/>
            </a:pPr>
            <a:r>
              <a:rPr lang="en" sz="2300">
                <a:solidFill>
                  <a:srgbClr val="073763"/>
                </a:solidFill>
                <a:latin typeface="Proxima Nova"/>
                <a:ea typeface="Proxima Nova"/>
                <a:cs typeface="Proxima Nova"/>
                <a:sym typeface="Proxima Nova"/>
              </a:rPr>
              <a:t>That’s okay!</a:t>
            </a:r>
            <a:endParaRPr sz="2300">
              <a:solidFill>
                <a:srgbClr val="073763"/>
              </a:solidFill>
              <a:latin typeface="Proxima Nova"/>
              <a:ea typeface="Proxima Nova"/>
              <a:cs typeface="Proxima Nova"/>
              <a:sym typeface="Proxima Nov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00">
                <a:solidFill>
                  <a:srgbClr val="073763"/>
                </a:solidFill>
              </a:rPr>
              <a:t>Ask people</a:t>
            </a:r>
            <a:endParaRPr sz="3300">
              <a:solidFill>
                <a:srgbClr val="073763"/>
              </a:solidFill>
            </a:endParaRPr>
          </a:p>
        </p:txBody>
      </p:sp>
      <p:sp>
        <p:nvSpPr>
          <p:cNvPr id="299" name="Google Shape;299;p54"/>
          <p:cNvSpPr txBox="1">
            <a:spLocks noGrp="1"/>
          </p:cNvSpPr>
          <p:nvPr>
            <p:ph type="body" idx="1"/>
          </p:nvPr>
        </p:nvSpPr>
        <p:spPr>
          <a:xfrm>
            <a:off x="311700" y="13055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Most of the time, we don’t need to talk </a:t>
            </a:r>
            <a:r>
              <a:rPr lang="en" b="1"/>
              <a:t>about </a:t>
            </a:r>
            <a:r>
              <a:rPr lang="en"/>
              <a:t>people. </a:t>
            </a:r>
            <a:endParaRPr/>
          </a:p>
          <a:p>
            <a:pPr marL="0" lvl="0" indent="0" algn="l" rtl="0">
              <a:spcBef>
                <a:spcPts val="1200"/>
              </a:spcBef>
              <a:spcAft>
                <a:spcPts val="0"/>
              </a:spcAft>
              <a:buNone/>
            </a:pPr>
            <a:r>
              <a:rPr lang="en"/>
              <a:t>There’s no need to comment on your new colleague:</a:t>
            </a:r>
            <a:endParaRPr/>
          </a:p>
          <a:p>
            <a:pPr marL="457200" lvl="0" indent="-342900" algn="l" rtl="0">
              <a:spcBef>
                <a:spcPts val="1200"/>
              </a:spcBef>
              <a:spcAft>
                <a:spcPts val="0"/>
              </a:spcAft>
              <a:buSzPts val="1800"/>
              <a:buChar char="●"/>
            </a:pPr>
            <a:r>
              <a:rPr lang="en"/>
              <a:t>Having a stutter,</a:t>
            </a:r>
            <a:endParaRPr/>
          </a:p>
          <a:p>
            <a:pPr marL="457200" lvl="0" indent="-342900" algn="l" rtl="0">
              <a:spcBef>
                <a:spcPts val="0"/>
              </a:spcBef>
              <a:spcAft>
                <a:spcPts val="0"/>
              </a:spcAft>
              <a:buSzPts val="1800"/>
              <a:buChar char="●"/>
            </a:pPr>
            <a:r>
              <a:rPr lang="en"/>
              <a:t>Using a wheelchair,</a:t>
            </a:r>
            <a:endParaRPr/>
          </a:p>
          <a:p>
            <a:pPr marL="457200" lvl="0" indent="-342900" algn="l" rtl="0">
              <a:spcBef>
                <a:spcPts val="0"/>
              </a:spcBef>
              <a:spcAft>
                <a:spcPts val="0"/>
              </a:spcAft>
              <a:buSzPts val="1800"/>
              <a:buChar char="●"/>
            </a:pPr>
            <a:r>
              <a:rPr lang="en"/>
              <a:t>Having vitiligo.</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00">
                <a:solidFill>
                  <a:srgbClr val="073763"/>
                </a:solidFill>
              </a:rPr>
              <a:t>Ask people</a:t>
            </a:r>
            <a:endParaRPr sz="3300">
              <a:solidFill>
                <a:srgbClr val="073763"/>
              </a:solidFill>
            </a:endParaRPr>
          </a:p>
        </p:txBody>
      </p:sp>
      <p:sp>
        <p:nvSpPr>
          <p:cNvPr id="305" name="Google Shape;305;p55"/>
          <p:cNvSpPr txBox="1">
            <a:spLocks noGrp="1"/>
          </p:cNvSpPr>
          <p:nvPr>
            <p:ph type="body" idx="1"/>
          </p:nvPr>
        </p:nvSpPr>
        <p:spPr>
          <a:xfrm>
            <a:off x="311700" y="13055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But if you do need to talk about somebody, ask them what language they prefer.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6"/>
          <p:cNvSpPr txBox="1">
            <a:spLocks noGrp="1"/>
          </p:cNvSpPr>
          <p:nvPr>
            <p:ph type="body" idx="1"/>
          </p:nvPr>
        </p:nvSpPr>
        <p:spPr>
          <a:xfrm>
            <a:off x="311700" y="13055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It’s better to ask, than to guess and get it wrong.</a:t>
            </a:r>
            <a:endParaRPr/>
          </a:p>
          <a:p>
            <a:pPr marL="0" lvl="0" indent="0" algn="l" rtl="0">
              <a:spcBef>
                <a:spcPts val="1200"/>
              </a:spcBef>
              <a:spcAft>
                <a:spcPts val="0"/>
              </a:spcAft>
              <a:buNone/>
            </a:pPr>
            <a:r>
              <a:rPr lang="en"/>
              <a:t>We often worry it’s rude to ask people about their identity.</a:t>
            </a:r>
            <a:endParaRPr/>
          </a:p>
          <a:p>
            <a:pPr marL="0" lvl="0" indent="0" algn="l" rtl="0">
              <a:spcBef>
                <a:spcPts val="1200"/>
              </a:spcBef>
              <a:spcAft>
                <a:spcPts val="0"/>
              </a:spcAft>
              <a:buNone/>
            </a:pPr>
            <a:r>
              <a:rPr lang="en"/>
              <a:t>It’s not, so long as:</a:t>
            </a:r>
            <a:endParaRPr/>
          </a:p>
          <a:p>
            <a:pPr marL="457200" lvl="0" indent="-342900" algn="l" rtl="0">
              <a:spcBef>
                <a:spcPts val="1200"/>
              </a:spcBef>
              <a:spcAft>
                <a:spcPts val="0"/>
              </a:spcAft>
              <a:buSzPts val="1800"/>
              <a:buAutoNum type="arabicPeriod"/>
            </a:pPr>
            <a:r>
              <a:rPr lang="en"/>
              <a:t>There’s a </a:t>
            </a:r>
            <a:r>
              <a:rPr lang="en" b="1"/>
              <a:t>clear reason</a:t>
            </a:r>
            <a:r>
              <a:rPr lang="en"/>
              <a:t> for asking,</a:t>
            </a:r>
            <a:endParaRPr/>
          </a:p>
          <a:p>
            <a:pPr marL="457200" lvl="0" indent="-342900" algn="l" rtl="0">
              <a:spcBef>
                <a:spcPts val="0"/>
              </a:spcBef>
              <a:spcAft>
                <a:spcPts val="0"/>
              </a:spcAft>
              <a:buSzPts val="1800"/>
              <a:buAutoNum type="arabicPeriod"/>
            </a:pPr>
            <a:r>
              <a:rPr lang="en"/>
              <a:t>We’re </a:t>
            </a:r>
            <a:r>
              <a:rPr lang="en" b="1"/>
              <a:t>polite and professional, </a:t>
            </a:r>
            <a:endParaRPr b="1"/>
          </a:p>
          <a:p>
            <a:pPr marL="457200" lvl="0" indent="-342900" algn="l" rtl="0">
              <a:spcBef>
                <a:spcPts val="0"/>
              </a:spcBef>
              <a:spcAft>
                <a:spcPts val="0"/>
              </a:spcAft>
              <a:buSzPts val="1800"/>
              <a:buAutoNum type="arabicPeriod"/>
            </a:pPr>
            <a:r>
              <a:rPr lang="en"/>
              <a:t>We </a:t>
            </a:r>
            <a:r>
              <a:rPr lang="en" b="1"/>
              <a:t>listen and respect</a:t>
            </a:r>
            <a:r>
              <a:rPr lang="en"/>
              <a:t> what they tell us.</a:t>
            </a:r>
            <a:endParaRPr/>
          </a:p>
          <a:p>
            <a:pPr marL="0" lvl="0" indent="0" algn="l" rtl="0">
              <a:spcBef>
                <a:spcPts val="1200"/>
              </a:spcBef>
              <a:spcAft>
                <a:spcPts val="120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16" name="Google Shape;316;p57"/>
          <p:cNvSpPr txBox="1">
            <a:spLocks noGrp="1"/>
          </p:cNvSpPr>
          <p:nvPr>
            <p:ph type="body" idx="1"/>
          </p:nvPr>
        </p:nvSpPr>
        <p:spPr>
          <a:xfrm>
            <a:off x="311700" y="13055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t>Explain why you’re asking. Don’t put them on the spot. </a:t>
            </a:r>
            <a:endParaRPr sz="2000"/>
          </a:p>
        </p:txBody>
      </p:sp>
      <p:pic>
        <p:nvPicPr>
          <p:cNvPr id="317" name="Google Shape;317;p57"/>
          <p:cNvPicPr preferRelativeResize="0"/>
          <p:nvPr/>
        </p:nvPicPr>
        <p:blipFill>
          <a:blip r:embed="rId3">
            <a:alphaModFix/>
          </a:blip>
          <a:stretch>
            <a:fillRect/>
          </a:stretch>
        </p:blipFill>
        <p:spPr>
          <a:xfrm>
            <a:off x="311700" y="2082425"/>
            <a:ext cx="8729776" cy="13138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8"/>
          <p:cNvSpPr txBox="1">
            <a:spLocks noGrp="1"/>
          </p:cNvSpPr>
          <p:nvPr>
            <p:ph type="title"/>
          </p:nvPr>
        </p:nvSpPr>
        <p:spPr>
          <a:xfrm>
            <a:off x="490250" y="526350"/>
            <a:ext cx="8653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Impact matters more </a:t>
            </a:r>
            <a:endParaRPr/>
          </a:p>
          <a:p>
            <a:pPr marL="0" lvl="0" indent="0" algn="l" rtl="0">
              <a:spcBef>
                <a:spcPts val="0"/>
              </a:spcBef>
              <a:spcAft>
                <a:spcPts val="0"/>
              </a:spcAft>
              <a:buNone/>
            </a:pPr>
            <a:r>
              <a:rPr lang="en"/>
              <a:t>than intent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28" name="Google Shape;328;p59"/>
          <p:cNvSpPr txBox="1">
            <a:spLocks noGrp="1"/>
          </p:cNvSpPr>
          <p:nvPr>
            <p:ph type="body" idx="1"/>
          </p:nvPr>
        </p:nvSpPr>
        <p:spPr>
          <a:xfrm>
            <a:off x="311700" y="13055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29" name="Google Shape;329;p59"/>
          <p:cNvPicPr preferRelativeResize="0"/>
          <p:nvPr/>
        </p:nvPicPr>
        <p:blipFill>
          <a:blip r:embed="rId3">
            <a:alphaModFix/>
          </a:blip>
          <a:stretch>
            <a:fillRect/>
          </a:stretch>
        </p:blipFill>
        <p:spPr>
          <a:xfrm>
            <a:off x="-219477" y="-138675"/>
            <a:ext cx="9966899" cy="664297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0"/>
          <p:cNvSpPr txBox="1">
            <a:spLocks noGrp="1"/>
          </p:cNvSpPr>
          <p:nvPr>
            <p:ph type="title"/>
          </p:nvPr>
        </p:nvSpPr>
        <p:spPr>
          <a:xfrm>
            <a:off x="490250" y="526350"/>
            <a:ext cx="8653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rgbClr val="073763"/>
                </a:solidFill>
              </a:rPr>
              <a:t>How to apologise</a:t>
            </a:r>
            <a:endParaRPr>
              <a:solidFill>
                <a:srgbClr val="073763"/>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a:solidFill>
                  <a:srgbClr val="073763"/>
                </a:solidFill>
              </a:rPr>
              <a:t>How to correct a mistake</a:t>
            </a:r>
            <a:endParaRPr sz="3200">
              <a:solidFill>
                <a:srgbClr val="073763"/>
              </a:solidFill>
            </a:endParaRPr>
          </a:p>
        </p:txBody>
      </p:sp>
      <p:sp>
        <p:nvSpPr>
          <p:cNvPr id="340" name="Google Shape;340;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Everyone says things they don’t mean. That’s okay! </a:t>
            </a:r>
            <a:endParaRPr/>
          </a:p>
          <a:p>
            <a:pPr marL="0" lvl="0" indent="0" algn="l" rtl="0">
              <a:spcBef>
                <a:spcPts val="1200"/>
              </a:spcBef>
              <a:spcAft>
                <a:spcPts val="0"/>
              </a:spcAft>
              <a:buNone/>
            </a:pPr>
            <a:r>
              <a:rPr lang="en"/>
              <a:t>You can:</a:t>
            </a:r>
            <a:endParaRPr/>
          </a:p>
          <a:p>
            <a:pPr marL="457200" lvl="0" indent="-342900" algn="l" rtl="0">
              <a:spcBef>
                <a:spcPts val="1200"/>
              </a:spcBef>
              <a:spcAft>
                <a:spcPts val="0"/>
              </a:spcAft>
              <a:buSzPts val="1800"/>
              <a:buAutoNum type="arabicPeriod"/>
            </a:pPr>
            <a:r>
              <a:rPr lang="en" b="1"/>
              <a:t>Acknowledge.</a:t>
            </a:r>
            <a:endParaRPr/>
          </a:p>
          <a:p>
            <a:pPr marL="457200" lvl="0" indent="-342900" algn="l" rtl="0">
              <a:spcBef>
                <a:spcPts val="0"/>
              </a:spcBef>
              <a:spcAft>
                <a:spcPts val="0"/>
              </a:spcAft>
              <a:buSzPts val="1800"/>
              <a:buAutoNum type="arabicPeriod"/>
            </a:pPr>
            <a:r>
              <a:rPr lang="en" b="1"/>
              <a:t>Apologise</a:t>
            </a:r>
            <a:r>
              <a:rPr lang="en"/>
              <a:t> (only you can keep the apology brief and sincere).</a:t>
            </a:r>
            <a:endParaRPr/>
          </a:p>
          <a:p>
            <a:pPr marL="457200" lvl="0" indent="-342900" algn="l" rtl="0">
              <a:spcBef>
                <a:spcPts val="0"/>
              </a:spcBef>
              <a:spcAft>
                <a:spcPts val="0"/>
              </a:spcAft>
              <a:buSzPts val="1800"/>
              <a:buAutoNum type="arabicPeriod"/>
            </a:pPr>
            <a:r>
              <a:rPr lang="en" b="1"/>
              <a:t>Avoid</a:t>
            </a:r>
            <a:r>
              <a:rPr lang="en"/>
              <a:t> repeating the mistake.</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What </a:t>
            </a:r>
            <a:r>
              <a:rPr lang="en" sz="2500" i="1"/>
              <a:t>does</a:t>
            </a:r>
            <a:r>
              <a:rPr lang="en" sz="2500"/>
              <a:t> inclusive language do? </a:t>
            </a:r>
            <a:endParaRPr sz="2500"/>
          </a:p>
          <a:p>
            <a:pPr marL="457200" lvl="0" indent="-387350" algn="l" rtl="0">
              <a:spcBef>
                <a:spcPts val="1200"/>
              </a:spcBef>
              <a:spcAft>
                <a:spcPts val="0"/>
              </a:spcAft>
              <a:buSzPts val="2500"/>
              <a:buChar char="●"/>
            </a:pPr>
            <a:r>
              <a:rPr lang="en" sz="2500"/>
              <a:t>Accurately describe reality.</a:t>
            </a:r>
            <a:endParaRPr sz="2500"/>
          </a:p>
          <a:p>
            <a:pPr marL="457200" lvl="0" indent="-387350" algn="l" rtl="0">
              <a:spcBef>
                <a:spcPts val="0"/>
              </a:spcBef>
              <a:spcAft>
                <a:spcPts val="0"/>
              </a:spcAft>
              <a:buSzPts val="2500"/>
              <a:buChar char="●"/>
            </a:pPr>
            <a:r>
              <a:rPr lang="en" sz="2500"/>
              <a:t>Points to structural causes.</a:t>
            </a:r>
            <a:endParaRPr sz="2500"/>
          </a:p>
          <a:p>
            <a:pPr marL="457200" lvl="0" indent="-387350" algn="l" rtl="0">
              <a:spcBef>
                <a:spcPts val="0"/>
              </a:spcBef>
              <a:spcAft>
                <a:spcPts val="0"/>
              </a:spcAft>
              <a:buSzPts val="2500"/>
              <a:buChar char="●"/>
            </a:pPr>
            <a:r>
              <a:rPr lang="en" sz="2500"/>
              <a:t>Empowers people to describe themselves.</a:t>
            </a:r>
            <a:endParaRPr sz="2500"/>
          </a:p>
          <a:p>
            <a:pPr marL="0" lvl="0" indent="0" algn="l" rtl="0">
              <a:spcBef>
                <a:spcPts val="1200"/>
              </a:spcBef>
              <a:spcAft>
                <a:spcPts val="120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2"/>
          <p:cNvSpPr txBox="1">
            <a:spLocks noGrp="1"/>
          </p:cNvSpPr>
          <p:nvPr>
            <p:ph type="title"/>
          </p:nvPr>
        </p:nvSpPr>
        <p:spPr>
          <a:xfrm>
            <a:off x="490250" y="526350"/>
            <a:ext cx="8653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Take action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a:solidFill>
                  <a:srgbClr val="073763"/>
                </a:solidFill>
              </a:rPr>
              <a:t>Share what you learn</a:t>
            </a:r>
            <a:endParaRPr sz="3200">
              <a:solidFill>
                <a:srgbClr val="073763"/>
              </a:solidFill>
            </a:endParaRPr>
          </a:p>
        </p:txBody>
      </p:sp>
      <p:sp>
        <p:nvSpPr>
          <p:cNvPr id="351" name="Google Shape;351;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You could say:</a:t>
            </a:r>
            <a:endParaRPr sz="2500"/>
          </a:p>
          <a:p>
            <a:pPr marL="0" lvl="0" indent="0" algn="l" rtl="0">
              <a:spcBef>
                <a:spcPts val="1200"/>
              </a:spcBef>
              <a:spcAft>
                <a:spcPts val="0"/>
              </a:spcAft>
              <a:buNone/>
            </a:pPr>
            <a:endParaRPr sz="2500"/>
          </a:p>
          <a:p>
            <a:pPr marL="0" lvl="0" indent="0" algn="l" rtl="0">
              <a:spcBef>
                <a:spcPts val="1200"/>
              </a:spcBef>
              <a:spcAft>
                <a:spcPts val="0"/>
              </a:spcAft>
              <a:buNone/>
            </a:pPr>
            <a:r>
              <a:rPr lang="en" sz="2500"/>
              <a:t>“I used to say _ too. I recently learned _, and now I say _ instead.”</a:t>
            </a:r>
            <a:endParaRPr sz="2500"/>
          </a:p>
          <a:p>
            <a:pPr marL="0" lvl="0" indent="0" algn="l" rtl="0">
              <a:spcBef>
                <a:spcPts val="1200"/>
              </a:spcBef>
              <a:spcAft>
                <a:spcPts val="0"/>
              </a:spcAft>
              <a:buNone/>
            </a:pPr>
            <a:endParaRPr sz="2500"/>
          </a:p>
          <a:p>
            <a:pPr marL="0" lvl="0" indent="0" algn="l" rtl="0">
              <a:spcBef>
                <a:spcPts val="1200"/>
              </a:spcBef>
              <a:spcAft>
                <a:spcPts val="1200"/>
              </a:spcAft>
              <a:buNone/>
            </a:pPr>
            <a:r>
              <a:rPr lang="en" sz="2500"/>
              <a:t>“I noticed you said _. Just so you know _.” </a:t>
            </a:r>
            <a:endParaRPr sz="25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64"/>
          <p:cNvPicPr preferRelativeResize="0"/>
          <p:nvPr/>
        </p:nvPicPr>
        <p:blipFill>
          <a:blip r:embed="rId3">
            <a:alphaModFix/>
          </a:blip>
          <a:stretch>
            <a:fillRect/>
          </a:stretch>
        </p:blipFill>
        <p:spPr>
          <a:xfrm>
            <a:off x="146600" y="196775"/>
            <a:ext cx="4849419" cy="3469976"/>
          </a:xfrm>
          <a:prstGeom prst="rect">
            <a:avLst/>
          </a:prstGeom>
          <a:noFill/>
          <a:ln>
            <a:noFill/>
          </a:ln>
        </p:spPr>
      </p:pic>
      <p:pic>
        <p:nvPicPr>
          <p:cNvPr id="357" name="Google Shape;357;p64"/>
          <p:cNvPicPr preferRelativeResize="0"/>
          <p:nvPr/>
        </p:nvPicPr>
        <p:blipFill>
          <a:blip r:embed="rId4">
            <a:alphaModFix/>
          </a:blip>
          <a:stretch>
            <a:fillRect/>
          </a:stretch>
        </p:blipFill>
        <p:spPr>
          <a:xfrm>
            <a:off x="3986975" y="755950"/>
            <a:ext cx="2739273" cy="3147149"/>
          </a:xfrm>
          <a:prstGeom prst="rect">
            <a:avLst/>
          </a:prstGeom>
          <a:noFill/>
          <a:ln>
            <a:noFill/>
          </a:ln>
        </p:spPr>
      </p:pic>
      <p:pic>
        <p:nvPicPr>
          <p:cNvPr id="358" name="Google Shape;358;p64"/>
          <p:cNvPicPr preferRelativeResize="0"/>
          <p:nvPr/>
        </p:nvPicPr>
        <p:blipFill>
          <a:blip r:embed="rId5">
            <a:alphaModFix/>
          </a:blip>
          <a:stretch>
            <a:fillRect/>
          </a:stretch>
        </p:blipFill>
        <p:spPr>
          <a:xfrm>
            <a:off x="1798577" y="2374100"/>
            <a:ext cx="2352274" cy="2587972"/>
          </a:xfrm>
          <a:prstGeom prst="rect">
            <a:avLst/>
          </a:prstGeom>
          <a:noFill/>
          <a:ln>
            <a:noFill/>
          </a:ln>
        </p:spPr>
      </p:pic>
      <p:pic>
        <p:nvPicPr>
          <p:cNvPr id="359" name="Google Shape;359;p64"/>
          <p:cNvPicPr preferRelativeResize="0"/>
          <p:nvPr/>
        </p:nvPicPr>
        <p:blipFill>
          <a:blip r:embed="rId6">
            <a:alphaModFix/>
          </a:blip>
          <a:stretch>
            <a:fillRect/>
          </a:stretch>
        </p:blipFill>
        <p:spPr>
          <a:xfrm>
            <a:off x="5978075" y="1492100"/>
            <a:ext cx="3027251" cy="34699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65"/>
          <p:cNvPicPr preferRelativeResize="0"/>
          <p:nvPr/>
        </p:nvPicPr>
        <p:blipFill>
          <a:blip r:embed="rId3">
            <a:alphaModFix/>
          </a:blip>
          <a:stretch>
            <a:fillRect/>
          </a:stretch>
        </p:blipFill>
        <p:spPr>
          <a:xfrm>
            <a:off x="1477676" y="379400"/>
            <a:ext cx="6555252" cy="438469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pic>
        <p:nvPicPr>
          <p:cNvPr id="369" name="Google Shape;369;p66" descr="A screenshot of Ettie's website, showing articles on topics including LGBTQIA+ inclusive language and accessible writing." title="Ettie website"/>
          <p:cNvPicPr preferRelativeResize="0"/>
          <p:nvPr/>
        </p:nvPicPr>
        <p:blipFill>
          <a:blip r:embed="rId3">
            <a:alphaModFix/>
          </a:blip>
          <a:stretch>
            <a:fillRect/>
          </a:stretch>
        </p:blipFill>
        <p:spPr>
          <a:xfrm>
            <a:off x="419025" y="1072050"/>
            <a:ext cx="3940223" cy="3040325"/>
          </a:xfrm>
          <a:prstGeom prst="rect">
            <a:avLst/>
          </a:prstGeom>
          <a:noFill/>
          <a:ln>
            <a:noFill/>
          </a:ln>
        </p:spPr>
      </p:pic>
      <p:pic>
        <p:nvPicPr>
          <p:cNvPr id="370" name="Google Shape;370;p66"/>
          <p:cNvPicPr preferRelativeResize="0"/>
          <p:nvPr/>
        </p:nvPicPr>
        <p:blipFill rotWithShape="1">
          <a:blip r:embed="rId4">
            <a:alphaModFix/>
          </a:blip>
          <a:srcRect b="3512"/>
          <a:stretch/>
        </p:blipFill>
        <p:spPr>
          <a:xfrm>
            <a:off x="551925" y="1610200"/>
            <a:ext cx="1867550" cy="2441550"/>
          </a:xfrm>
          <a:prstGeom prst="rect">
            <a:avLst/>
          </a:prstGeom>
          <a:noFill/>
          <a:ln>
            <a:noFill/>
          </a:ln>
        </p:spPr>
      </p:pic>
      <p:sp>
        <p:nvSpPr>
          <p:cNvPr id="371" name="Google Shape;371;p66"/>
          <p:cNvSpPr txBox="1">
            <a:spLocks noGrp="1"/>
          </p:cNvSpPr>
          <p:nvPr>
            <p:ph type="body" idx="1"/>
          </p:nvPr>
        </p:nvSpPr>
        <p:spPr>
          <a:xfrm>
            <a:off x="4861975" y="1228100"/>
            <a:ext cx="4051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600">
                <a:solidFill>
                  <a:srgbClr val="073763"/>
                </a:solidFill>
              </a:rPr>
              <a:t>Visit my website for free resources.</a:t>
            </a:r>
            <a:endParaRPr sz="2600">
              <a:solidFill>
                <a:srgbClr val="073763"/>
              </a:solidFill>
            </a:endParaRPr>
          </a:p>
          <a:p>
            <a:pPr marL="0" lvl="0" indent="0" algn="l" rtl="0">
              <a:spcBef>
                <a:spcPts val="1200"/>
              </a:spcBef>
              <a:spcAft>
                <a:spcPts val="0"/>
              </a:spcAft>
              <a:buNone/>
            </a:pPr>
            <a:endParaRPr sz="2600">
              <a:solidFill>
                <a:srgbClr val="073763"/>
              </a:solidFill>
            </a:endParaRPr>
          </a:p>
          <a:p>
            <a:pPr marL="0" lvl="0" indent="0" algn="l" rtl="0">
              <a:spcBef>
                <a:spcPts val="1200"/>
              </a:spcBef>
              <a:spcAft>
                <a:spcPts val="1200"/>
              </a:spcAft>
              <a:buNone/>
            </a:pPr>
            <a:r>
              <a:rPr lang="en" sz="2600">
                <a:solidFill>
                  <a:srgbClr val="073763"/>
                </a:solidFill>
              </a:rPr>
              <a:t>www.FightingTalk.uk</a:t>
            </a:r>
            <a:endParaRPr sz="2600">
              <a:solidFill>
                <a:srgbClr val="07376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90250" y="526350"/>
            <a:ext cx="8653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rgbClr val="073763"/>
                </a:solidFill>
              </a:rPr>
              <a:t>Why language matters</a:t>
            </a:r>
            <a:endParaRPr>
              <a:solidFill>
                <a:srgbClr val="07376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944900" y="1860525"/>
            <a:ext cx="7948800" cy="2181000"/>
          </a:xfrm>
          <a:prstGeom prst="rect">
            <a:avLst/>
          </a:prstGeom>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3005">
                <a:solidFill>
                  <a:srgbClr val="073763"/>
                </a:solidFill>
                <a:latin typeface="Work Sans"/>
                <a:ea typeface="Work Sans"/>
                <a:cs typeface="Work Sans"/>
                <a:sym typeface="Work Sans"/>
              </a:rPr>
              <a:t>Language affects:</a:t>
            </a:r>
            <a:endParaRPr sz="3005">
              <a:solidFill>
                <a:srgbClr val="073763"/>
              </a:solidFill>
              <a:latin typeface="Work Sans"/>
              <a:ea typeface="Work Sans"/>
              <a:cs typeface="Work Sans"/>
              <a:sym typeface="Work Sans"/>
            </a:endParaRPr>
          </a:p>
          <a:p>
            <a:pPr marL="914400" marR="0" lvl="0" indent="-419417" algn="l" rtl="0">
              <a:lnSpc>
                <a:spcPct val="115000"/>
              </a:lnSpc>
              <a:spcBef>
                <a:spcPts val="1100"/>
              </a:spcBef>
              <a:spcAft>
                <a:spcPts val="0"/>
              </a:spcAft>
              <a:buClr>
                <a:srgbClr val="073763"/>
              </a:buClr>
              <a:buSzPts val="3005"/>
              <a:buFont typeface="Work Sans"/>
              <a:buChar char="●"/>
            </a:pPr>
            <a:r>
              <a:rPr lang="en" sz="3005">
                <a:solidFill>
                  <a:srgbClr val="073763"/>
                </a:solidFill>
                <a:latin typeface="Work Sans"/>
                <a:ea typeface="Work Sans"/>
                <a:cs typeface="Work Sans"/>
                <a:sym typeface="Work Sans"/>
              </a:rPr>
              <a:t>Memory</a:t>
            </a:r>
            <a:endParaRPr sz="3005">
              <a:solidFill>
                <a:srgbClr val="073763"/>
              </a:solidFill>
              <a:latin typeface="Work Sans"/>
              <a:ea typeface="Work Sans"/>
              <a:cs typeface="Work Sans"/>
              <a:sym typeface="Work Sans"/>
            </a:endParaRPr>
          </a:p>
          <a:p>
            <a:pPr marL="914400" marR="0" lvl="0" indent="-419417" algn="l" rtl="0">
              <a:lnSpc>
                <a:spcPct val="115000"/>
              </a:lnSpc>
              <a:spcBef>
                <a:spcPts val="0"/>
              </a:spcBef>
              <a:spcAft>
                <a:spcPts val="0"/>
              </a:spcAft>
              <a:buClr>
                <a:srgbClr val="073763"/>
              </a:buClr>
              <a:buSzPts val="3005"/>
              <a:buFont typeface="Work Sans"/>
              <a:buChar char="●"/>
            </a:pPr>
            <a:r>
              <a:rPr lang="en" sz="3005">
                <a:solidFill>
                  <a:srgbClr val="073763"/>
                </a:solidFill>
                <a:latin typeface="Work Sans"/>
                <a:ea typeface="Work Sans"/>
                <a:cs typeface="Work Sans"/>
                <a:sym typeface="Work Sans"/>
              </a:rPr>
              <a:t>Perception</a:t>
            </a:r>
            <a:endParaRPr sz="3005">
              <a:solidFill>
                <a:srgbClr val="073763"/>
              </a:solidFill>
              <a:latin typeface="Work Sans"/>
              <a:ea typeface="Work Sans"/>
              <a:cs typeface="Work Sans"/>
              <a:sym typeface="Work Sans"/>
            </a:endParaRPr>
          </a:p>
          <a:p>
            <a:pPr marL="914400" marR="0" lvl="0" indent="-419417" algn="l" rtl="0">
              <a:lnSpc>
                <a:spcPct val="115000"/>
              </a:lnSpc>
              <a:spcBef>
                <a:spcPts val="0"/>
              </a:spcBef>
              <a:spcAft>
                <a:spcPts val="0"/>
              </a:spcAft>
              <a:buClr>
                <a:srgbClr val="073763"/>
              </a:buClr>
              <a:buSzPts val="3005"/>
              <a:buFont typeface="Work Sans"/>
              <a:buChar char="●"/>
            </a:pPr>
            <a:r>
              <a:rPr lang="en" sz="3005">
                <a:solidFill>
                  <a:srgbClr val="073763"/>
                </a:solidFill>
                <a:latin typeface="Work Sans"/>
                <a:ea typeface="Work Sans"/>
                <a:cs typeface="Work Sans"/>
                <a:sym typeface="Work Sans"/>
              </a:rPr>
              <a:t>Belief</a:t>
            </a:r>
            <a:endParaRPr sz="3005">
              <a:solidFill>
                <a:srgbClr val="073763"/>
              </a:solidFill>
              <a:latin typeface="Work Sans"/>
              <a:ea typeface="Work Sans"/>
              <a:cs typeface="Work Sans"/>
              <a:sym typeface="Work Sans"/>
            </a:endParaRPr>
          </a:p>
          <a:p>
            <a:pPr marL="914400" marR="0" lvl="0" indent="-419417" algn="l" rtl="0">
              <a:lnSpc>
                <a:spcPct val="115000"/>
              </a:lnSpc>
              <a:spcBef>
                <a:spcPts val="0"/>
              </a:spcBef>
              <a:spcAft>
                <a:spcPts val="0"/>
              </a:spcAft>
              <a:buClr>
                <a:srgbClr val="073763"/>
              </a:buClr>
              <a:buSzPts val="3005"/>
              <a:buFont typeface="Work Sans"/>
              <a:buChar char="●"/>
            </a:pPr>
            <a:r>
              <a:rPr lang="en" sz="3005">
                <a:solidFill>
                  <a:srgbClr val="073763"/>
                </a:solidFill>
                <a:latin typeface="Work Sans"/>
                <a:ea typeface="Work Sans"/>
                <a:cs typeface="Work Sans"/>
                <a:sym typeface="Work Sans"/>
              </a:rPr>
              <a:t>Action </a:t>
            </a:r>
            <a:endParaRPr sz="3005">
              <a:solidFill>
                <a:srgbClr val="073763"/>
              </a:solidFill>
              <a:latin typeface="Work Sans"/>
              <a:ea typeface="Work Sans"/>
              <a:cs typeface="Work Sans"/>
              <a:sym typeface="Work Sans"/>
            </a:endParaRPr>
          </a:p>
          <a:p>
            <a:pPr marL="457200" marR="0" lvl="0" indent="-228600" algn="l" rtl="0">
              <a:lnSpc>
                <a:spcPct val="115000"/>
              </a:lnSpc>
              <a:spcBef>
                <a:spcPts val="0"/>
              </a:spcBef>
              <a:spcAft>
                <a:spcPts val="0"/>
              </a:spcAft>
              <a:buClr>
                <a:srgbClr val="073763"/>
              </a:buClr>
              <a:buSzPts val="3005"/>
              <a:buFont typeface="Work Sans"/>
              <a:buNone/>
            </a:pPr>
            <a:endParaRPr sz="3005">
              <a:solidFill>
                <a:srgbClr val="073763"/>
              </a:solidFill>
              <a:latin typeface="Work Sans"/>
              <a:ea typeface="Work Sans"/>
              <a:cs typeface="Work Sans"/>
              <a:sym typeface="Work Sans"/>
            </a:endParaRPr>
          </a:p>
          <a:p>
            <a:pPr marL="0" marR="0" lvl="0" indent="0" algn="l" rtl="0">
              <a:lnSpc>
                <a:spcPct val="115000"/>
              </a:lnSpc>
              <a:spcBef>
                <a:spcPts val="1100"/>
              </a:spcBef>
              <a:spcAft>
                <a:spcPts val="1100"/>
              </a:spcAft>
              <a:buNone/>
            </a:pPr>
            <a:endParaRPr sz="3005">
              <a:solidFill>
                <a:srgbClr val="073763"/>
              </a:solidFill>
              <a:latin typeface="Work Sans"/>
              <a:ea typeface="Work Sans"/>
              <a:cs typeface="Work Sans"/>
              <a:sym typeface="Work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846800" y="1327950"/>
            <a:ext cx="7948800" cy="2181000"/>
          </a:xfrm>
          <a:prstGeom prst="rect">
            <a:avLst/>
          </a:prstGeom>
        </p:spPr>
        <p:txBody>
          <a:bodyPr spcFirstLastPara="1" wrap="square" lIns="91425" tIns="91425" rIns="91425" bIns="91425" anchor="ctr" anchorCtr="0">
            <a:noAutofit/>
          </a:bodyPr>
          <a:lstStyle/>
          <a:p>
            <a:pPr marL="0" marR="0" lvl="0" indent="0" algn="l" rtl="0">
              <a:lnSpc>
                <a:spcPct val="115000"/>
              </a:lnSpc>
              <a:spcBef>
                <a:spcPts val="0"/>
              </a:spcBef>
              <a:spcAft>
                <a:spcPts val="1100"/>
              </a:spcAft>
              <a:buNone/>
            </a:pPr>
            <a:r>
              <a:rPr lang="en" sz="3005">
                <a:solidFill>
                  <a:srgbClr val="073763"/>
                </a:solidFill>
                <a:latin typeface="Work Sans"/>
                <a:ea typeface="Work Sans"/>
                <a:cs typeface="Work Sans"/>
                <a:sym typeface="Work Sans"/>
              </a:rPr>
              <a:t>Many experiences of discrimination and oppression happen through language.</a:t>
            </a:r>
            <a:endParaRPr sz="3005">
              <a:solidFill>
                <a:srgbClr val="073763"/>
              </a:solidFill>
              <a:latin typeface="Work Sans"/>
              <a:ea typeface="Work Sans"/>
              <a:cs typeface="Work Sans"/>
              <a:sym typeface="Work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944900" y="1860525"/>
            <a:ext cx="7948800" cy="2181000"/>
          </a:xfrm>
          <a:prstGeom prst="rect">
            <a:avLst/>
          </a:prstGeom>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2605">
                <a:solidFill>
                  <a:srgbClr val="073763"/>
                </a:solidFill>
                <a:latin typeface="Work Sans"/>
                <a:ea typeface="Work Sans"/>
                <a:cs typeface="Work Sans"/>
                <a:sym typeface="Work Sans"/>
              </a:rPr>
              <a:t>“The bad news is that your language probably reflects the transphobic values of the culture you live in. But the good news is that changing your language can also help to change those cultural values.”</a:t>
            </a:r>
            <a:endParaRPr sz="2605">
              <a:solidFill>
                <a:srgbClr val="073763"/>
              </a:solidFill>
              <a:latin typeface="Work Sans"/>
              <a:ea typeface="Work Sans"/>
              <a:cs typeface="Work Sans"/>
              <a:sym typeface="Work Sans"/>
            </a:endParaRPr>
          </a:p>
          <a:p>
            <a:pPr marL="5029200" marR="0" lvl="0" indent="-394017" algn="l" rtl="0">
              <a:lnSpc>
                <a:spcPct val="115000"/>
              </a:lnSpc>
              <a:spcBef>
                <a:spcPts val="1100"/>
              </a:spcBef>
              <a:spcAft>
                <a:spcPts val="0"/>
              </a:spcAft>
              <a:buClr>
                <a:srgbClr val="073763"/>
              </a:buClr>
              <a:buSzPts val="2605"/>
              <a:buFont typeface="Work Sans"/>
              <a:buChar char="-"/>
            </a:pPr>
            <a:r>
              <a:rPr lang="en" sz="2605">
                <a:solidFill>
                  <a:srgbClr val="073763"/>
                </a:solidFill>
                <a:latin typeface="Work Sans"/>
                <a:ea typeface="Work Sans"/>
                <a:cs typeface="Work Sans"/>
                <a:sym typeface="Work Sans"/>
              </a:rPr>
              <a:t>Lal Zimman </a:t>
            </a:r>
            <a:endParaRPr sz="2605">
              <a:solidFill>
                <a:srgbClr val="073763"/>
              </a:solidFill>
              <a:latin typeface="Work Sans"/>
              <a:ea typeface="Work Sans"/>
              <a:cs typeface="Work Sans"/>
              <a:sym typeface="Work Sans"/>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808</Words>
  <Application>Microsoft Office PowerPoint</Application>
  <PresentationFormat>On-screen Show (16:9)</PresentationFormat>
  <Paragraphs>132</Paragraphs>
  <Slides>54</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Alfa Slab One</vt:lpstr>
      <vt:lpstr>Work Sans ExtraBold</vt:lpstr>
      <vt:lpstr>Work Sans</vt:lpstr>
      <vt:lpstr>Proxima Nova</vt:lpstr>
      <vt:lpstr>Arial</vt:lpstr>
      <vt:lpstr>Gameday</vt:lpstr>
      <vt:lpstr>PowerPoint Presentation</vt:lpstr>
      <vt:lpstr>Today  What inclusive language is Why inclusive language matters 10 practical tips </vt:lpstr>
      <vt:lpstr>What inclusive language is</vt:lpstr>
      <vt:lpstr>People often say</vt:lpstr>
      <vt:lpstr>PowerPoint Presentation</vt:lpstr>
      <vt:lpstr>Why language matters</vt:lpstr>
      <vt:lpstr>Language affects: Memory Perception Belief Action   </vt:lpstr>
      <vt:lpstr>Many experiences of discrimination and oppression happen through language.</vt:lpstr>
      <vt:lpstr>“The bad news is that your language probably reflects the transphobic values of the culture you live in. But the good news is that changing your language can also help to change those cultural values.” Lal Zimman </vt:lpstr>
      <vt:lpstr>The bad news is that your language probably reflects systems of oppression. The good news is that changing your language can also help to challenge those systems. </vt:lpstr>
      <vt:lpstr>PowerPoint Presentation</vt:lpstr>
      <vt:lpstr>PowerPoint Presentation</vt:lpstr>
      <vt:lpstr>Avoid euphemism</vt:lpstr>
      <vt:lpstr>PowerPoint Presentation</vt:lpstr>
      <vt:lpstr>PowerPoint Presentation</vt:lpstr>
      <vt:lpstr>Be specific</vt:lpstr>
      <vt:lpstr>PowerPoint Presentation</vt:lpstr>
      <vt:lpstr>Be factual</vt:lpstr>
      <vt:lpstr>PowerPoint Presentation</vt:lpstr>
      <vt:lpstr>PowerPoint Presentation</vt:lpstr>
      <vt:lpstr>PowerPoint Presentation</vt:lpstr>
      <vt:lpstr>LGBTQIA+ inclusive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Ask people</vt:lpstr>
      <vt:lpstr>PowerPoint Presentation</vt:lpstr>
      <vt:lpstr>PowerPoint Presentation</vt:lpstr>
      <vt:lpstr>PowerPoint Presentation</vt:lpstr>
      <vt:lpstr>PowerPoint Presentation</vt:lpstr>
      <vt:lpstr>Ask people</vt:lpstr>
      <vt:lpstr>Ask people</vt:lpstr>
      <vt:lpstr>PowerPoint Presentation</vt:lpstr>
      <vt:lpstr>PowerPoint Presentation</vt:lpstr>
      <vt:lpstr>Impact matters more  than intent</vt:lpstr>
      <vt:lpstr>PowerPoint Presentation</vt:lpstr>
      <vt:lpstr>How to apologise</vt:lpstr>
      <vt:lpstr>How to correct a mistake</vt:lpstr>
      <vt:lpstr>Take action</vt:lpstr>
      <vt:lpstr>Share what you learn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Chiara Simmons-Wood</cp:lastModifiedBy>
  <cp:revision>1</cp:revision>
  <dcterms:modified xsi:type="dcterms:W3CDTF">2023-08-01T13:47:51Z</dcterms:modified>
</cp:coreProperties>
</file>