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PT Sans Narrow"/>
      <p:regular r:id="rId28"/>
      <p:bold r:id="rId29"/>
    </p:embeddedFont>
    <p:embeddedFont>
      <p:font typeface="Atkinson Hyperlegible"/>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F19384C-8559-47EA-A6AB-A9C6F83F132A}">
  <a:tblStyle styleId="{3F19384C-8559-47EA-A6AB-A9C6F83F132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TSansNarrow-regular.fntdata"/><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tkinsonHyperlegible-bold.fntdata"/><Relationship Id="rId30" Type="http://schemas.openxmlformats.org/officeDocument/2006/relationships/font" Target="fonts/AtkinsonHyperlegible-regular.fntdata"/><Relationship Id="rId11" Type="http://schemas.openxmlformats.org/officeDocument/2006/relationships/slide" Target="slides/slide5.xml"/><Relationship Id="rId33" Type="http://schemas.openxmlformats.org/officeDocument/2006/relationships/font" Target="fonts/AtkinsonHyperlegible-boldItalic.fntdata"/><Relationship Id="rId10" Type="http://schemas.openxmlformats.org/officeDocument/2006/relationships/slide" Target="slides/slide4.xml"/><Relationship Id="rId32" Type="http://schemas.openxmlformats.org/officeDocument/2006/relationships/font" Target="fonts/AtkinsonHyperlegible-italic.fntdata"/><Relationship Id="rId13" Type="http://schemas.openxmlformats.org/officeDocument/2006/relationships/slide" Target="slides/slide7.xml"/><Relationship Id="rId35" Type="http://schemas.openxmlformats.org/officeDocument/2006/relationships/font" Target="fonts/OpenSans-bold.fntdata"/><Relationship Id="rId12" Type="http://schemas.openxmlformats.org/officeDocument/2006/relationships/slide" Target="slides/slide6.xml"/><Relationship Id="rId34" Type="http://schemas.openxmlformats.org/officeDocument/2006/relationships/font" Target="fonts/OpenSans-regular.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17221093e8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17221093e8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9374d3093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59374d3093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17221093e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17221093e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17221093e8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17221093e8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17221093e8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17221093e8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7221093e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7221093e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17221093e8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17221093e8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17221093e8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17221093e8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17221093e8_0_2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17221093e8_0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59374d3093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59374d3093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17221093e8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17221093e8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59374d3093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59374d3093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17221093e8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17221093e8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17221093e8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17221093e8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17221093e8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17221093e8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17221093e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17221093e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17221093e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17221093e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Share about Northern council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17221093e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17221093e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59374d309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59374d309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17221093e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17221093e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png"/><Relationship Id="rId4" Type="http://schemas.openxmlformats.org/officeDocument/2006/relationships/hyperlink" Target="https://martech.org/what-is-scrum-the-project-management-framework-agile-teams-rely-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2.png"/><Relationship Id="rId5"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18.png"/><Relationship Id="rId5"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GB"/>
              <a:t>Agile Organisations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47500" lnSpcReduction="20000"/>
          </a:bodyPr>
          <a:lstStyle/>
          <a:p>
            <a:pPr indent="0" lvl="0" marL="0" rtl="0" algn="ctr">
              <a:lnSpc>
                <a:spcPct val="110000"/>
              </a:lnSpc>
              <a:spcBef>
                <a:spcPts val="0"/>
              </a:spcBef>
              <a:spcAft>
                <a:spcPts val="800"/>
              </a:spcAft>
              <a:buNone/>
            </a:pPr>
            <a:r>
              <a:rPr b="1" lang="en-GB" sz="4257">
                <a:solidFill>
                  <a:srgbClr val="182E4D"/>
                </a:solidFill>
                <a:latin typeface="Atkinson Hyperlegible"/>
                <a:ea typeface="Atkinson Hyperlegible"/>
                <a:cs typeface="Atkinson Hyperlegible"/>
                <a:sym typeface="Atkinson Hyperlegible"/>
              </a:rPr>
              <a:t>Why your charity should embrace agile working</a:t>
            </a:r>
            <a:endParaRPr sz="1000">
              <a:solidFill>
                <a:srgbClr val="000000"/>
              </a:solidFill>
              <a:latin typeface="Arial"/>
              <a:ea typeface="Arial"/>
              <a:cs typeface="Arial"/>
              <a:sym typeface="Arial"/>
            </a:endParaRPr>
          </a:p>
        </p:txBody>
      </p:sp>
      <p:sp>
        <p:nvSpPr>
          <p:cNvPr id="68" name="Google Shape;68;p13"/>
          <p:cNvSpPr txBox="1"/>
          <p:nvPr/>
        </p:nvSpPr>
        <p:spPr>
          <a:xfrm>
            <a:off x="2900900" y="4356450"/>
            <a:ext cx="3279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a:latin typeface="Open Sans"/>
                <a:ea typeface="Open Sans"/>
                <a:cs typeface="Open Sans"/>
                <a:sym typeface="Open Sans"/>
              </a:rPr>
              <a:t>Jen Lowthrop - Feel Good Do Good</a:t>
            </a:r>
            <a:endParaRPr>
              <a:latin typeface="Open Sans"/>
              <a:ea typeface="Open Sans"/>
              <a:cs typeface="Open Sans"/>
              <a:sym typeface="Open Sans"/>
            </a:endParaRPr>
          </a:p>
        </p:txBody>
      </p:sp>
      <p:pic>
        <p:nvPicPr>
          <p:cNvPr id="69" name="Google Shape;69;p13"/>
          <p:cNvPicPr preferRelativeResize="0"/>
          <p:nvPr/>
        </p:nvPicPr>
        <p:blipFill>
          <a:blip r:embed="rId3">
            <a:alphaModFix/>
          </a:blip>
          <a:stretch>
            <a:fillRect/>
          </a:stretch>
        </p:blipFill>
        <p:spPr>
          <a:xfrm>
            <a:off x="7233180" y="1427246"/>
            <a:ext cx="1107076" cy="1107076"/>
          </a:xfrm>
          <a:prstGeom prst="rect">
            <a:avLst/>
          </a:prstGeom>
          <a:noFill/>
          <a:ln>
            <a:noFill/>
          </a:ln>
        </p:spPr>
      </p:pic>
      <p:pic>
        <p:nvPicPr>
          <p:cNvPr id="70" name="Google Shape;70;p13"/>
          <p:cNvPicPr preferRelativeResize="0"/>
          <p:nvPr/>
        </p:nvPicPr>
        <p:blipFill>
          <a:blip r:embed="rId4">
            <a:alphaModFix/>
          </a:blip>
          <a:stretch>
            <a:fillRect/>
          </a:stretch>
        </p:blipFill>
        <p:spPr>
          <a:xfrm>
            <a:off x="-126675" y="3041464"/>
            <a:ext cx="1796911" cy="2064536"/>
          </a:xfrm>
          <a:prstGeom prst="rect">
            <a:avLst/>
          </a:prstGeom>
          <a:noFill/>
          <a:ln>
            <a:noFill/>
          </a:ln>
        </p:spPr>
      </p:pic>
      <p:pic>
        <p:nvPicPr>
          <p:cNvPr id="71" name="Google Shape;71;p13"/>
          <p:cNvPicPr preferRelativeResize="0"/>
          <p:nvPr/>
        </p:nvPicPr>
        <p:blipFill>
          <a:blip r:embed="rId3">
            <a:alphaModFix/>
          </a:blip>
          <a:stretch>
            <a:fillRect/>
          </a:stretch>
        </p:blipFill>
        <p:spPr>
          <a:xfrm>
            <a:off x="846755" y="1427246"/>
            <a:ext cx="1107076" cy="1107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2"/>
          <p:cNvPicPr preferRelativeResize="0"/>
          <p:nvPr/>
        </p:nvPicPr>
        <p:blipFill>
          <a:blip r:embed="rId3">
            <a:alphaModFix/>
          </a:blip>
          <a:stretch>
            <a:fillRect/>
          </a:stretch>
        </p:blipFill>
        <p:spPr>
          <a:xfrm>
            <a:off x="7025629" y="-732900"/>
            <a:ext cx="2255792" cy="5143500"/>
          </a:xfrm>
          <a:prstGeom prst="rect">
            <a:avLst/>
          </a:prstGeom>
          <a:noFill/>
          <a:ln>
            <a:noFill/>
          </a:ln>
        </p:spPr>
      </p:pic>
      <p:pic>
        <p:nvPicPr>
          <p:cNvPr id="139" name="Google Shape;139;p22"/>
          <p:cNvPicPr preferRelativeResize="0"/>
          <p:nvPr/>
        </p:nvPicPr>
        <p:blipFill>
          <a:blip r:embed="rId4">
            <a:alphaModFix/>
          </a:blip>
          <a:stretch>
            <a:fillRect/>
          </a:stretch>
        </p:blipFill>
        <p:spPr>
          <a:xfrm>
            <a:off x="-95653" y="1694597"/>
            <a:ext cx="3851375" cy="3538499"/>
          </a:xfrm>
          <a:prstGeom prst="rect">
            <a:avLst/>
          </a:prstGeom>
          <a:noFill/>
          <a:ln>
            <a:noFill/>
          </a:ln>
        </p:spPr>
      </p:pic>
      <p:sp>
        <p:nvSpPr>
          <p:cNvPr id="140" name="Google Shape;140;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Can do Kanban Board</a:t>
            </a:r>
            <a:r>
              <a:rPr lang="en-GB"/>
              <a:t> </a:t>
            </a:r>
            <a:endParaRPr/>
          </a:p>
        </p:txBody>
      </p:sp>
      <p:sp>
        <p:nvSpPr>
          <p:cNvPr id="141" name="Google Shape;141;p22"/>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2" name="Google Shape;142;p22"/>
          <p:cNvPicPr preferRelativeResize="0"/>
          <p:nvPr/>
        </p:nvPicPr>
        <p:blipFill>
          <a:blip r:embed="rId5">
            <a:alphaModFix/>
          </a:blip>
          <a:stretch>
            <a:fillRect/>
          </a:stretch>
        </p:blipFill>
        <p:spPr>
          <a:xfrm>
            <a:off x="311700" y="1304675"/>
            <a:ext cx="8703076" cy="30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Scrum isn’t set in stone</a:t>
            </a:r>
            <a:endParaRPr/>
          </a:p>
        </p:txBody>
      </p:sp>
      <p:sp>
        <p:nvSpPr>
          <p:cNvPr id="148" name="Google Shape;148;p23"/>
          <p:cNvSpPr txBox="1"/>
          <p:nvPr>
            <p:ph idx="1" type="body"/>
          </p:nvPr>
        </p:nvSpPr>
        <p:spPr>
          <a:xfrm>
            <a:off x="6386100" y="1266325"/>
            <a:ext cx="2446200" cy="3302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Atkinson Hyperlegible"/>
              <a:buChar char="●"/>
            </a:pPr>
            <a:r>
              <a:rPr lang="en-GB">
                <a:latin typeface="Atkinson Hyperlegible"/>
                <a:ea typeface="Atkinson Hyperlegible"/>
                <a:cs typeface="Atkinson Hyperlegible"/>
                <a:sym typeface="Atkinson Hyperlegible"/>
              </a:rPr>
              <a:t>Backlog maintenance</a:t>
            </a:r>
            <a:endParaRPr>
              <a:latin typeface="Atkinson Hyperlegible"/>
              <a:ea typeface="Atkinson Hyperlegible"/>
              <a:cs typeface="Atkinson Hyperlegible"/>
              <a:sym typeface="Atkinson Hyperlegible"/>
            </a:endParaRPr>
          </a:p>
          <a:p>
            <a:pPr indent="-342900" lvl="0" marL="457200" rtl="0" algn="l">
              <a:spcBef>
                <a:spcPts val="0"/>
              </a:spcBef>
              <a:spcAft>
                <a:spcPts val="0"/>
              </a:spcAft>
              <a:buSzPts val="1800"/>
              <a:buFont typeface="Atkinson Hyperlegible"/>
              <a:buChar char="●"/>
            </a:pPr>
            <a:r>
              <a:rPr lang="en-GB">
                <a:latin typeface="Atkinson Hyperlegible"/>
                <a:ea typeface="Atkinson Hyperlegible"/>
                <a:cs typeface="Atkinson Hyperlegible"/>
                <a:sym typeface="Atkinson Hyperlegible"/>
              </a:rPr>
              <a:t>Sprint planning</a:t>
            </a:r>
            <a:endParaRPr>
              <a:latin typeface="Atkinson Hyperlegible"/>
              <a:ea typeface="Atkinson Hyperlegible"/>
              <a:cs typeface="Atkinson Hyperlegible"/>
              <a:sym typeface="Atkinson Hyperlegible"/>
            </a:endParaRPr>
          </a:p>
          <a:p>
            <a:pPr indent="-342900" lvl="0" marL="457200" rtl="0" algn="l">
              <a:spcBef>
                <a:spcPts val="0"/>
              </a:spcBef>
              <a:spcAft>
                <a:spcPts val="0"/>
              </a:spcAft>
              <a:buSzPts val="1800"/>
              <a:buFont typeface="Atkinson Hyperlegible"/>
              <a:buChar char="●"/>
            </a:pPr>
            <a:r>
              <a:rPr lang="en-GB">
                <a:latin typeface="Atkinson Hyperlegible"/>
                <a:ea typeface="Atkinson Hyperlegible"/>
                <a:cs typeface="Atkinson Hyperlegible"/>
                <a:sym typeface="Atkinson Hyperlegible"/>
              </a:rPr>
              <a:t>Daily Scrum</a:t>
            </a:r>
            <a:endParaRPr>
              <a:latin typeface="Atkinson Hyperlegible"/>
              <a:ea typeface="Atkinson Hyperlegible"/>
              <a:cs typeface="Atkinson Hyperlegible"/>
              <a:sym typeface="Atkinson Hyperlegible"/>
            </a:endParaRPr>
          </a:p>
          <a:p>
            <a:pPr indent="-342900" lvl="0" marL="457200" rtl="0" algn="l">
              <a:spcBef>
                <a:spcPts val="0"/>
              </a:spcBef>
              <a:spcAft>
                <a:spcPts val="0"/>
              </a:spcAft>
              <a:buSzPts val="1800"/>
              <a:buFont typeface="Atkinson Hyperlegible"/>
              <a:buChar char="●"/>
            </a:pPr>
            <a:r>
              <a:rPr lang="en-GB">
                <a:latin typeface="Atkinson Hyperlegible"/>
                <a:ea typeface="Atkinson Hyperlegible"/>
                <a:cs typeface="Atkinson Hyperlegible"/>
                <a:sym typeface="Atkinson Hyperlegible"/>
              </a:rPr>
              <a:t>Retrospective</a:t>
            </a:r>
            <a:endParaRPr>
              <a:latin typeface="Atkinson Hyperlegible"/>
              <a:ea typeface="Atkinson Hyperlegible"/>
              <a:cs typeface="Atkinson Hyperlegible"/>
              <a:sym typeface="Atkinson Hyperlegible"/>
            </a:endParaRPr>
          </a:p>
          <a:p>
            <a:pPr indent="-342900" lvl="0" marL="457200" rtl="0" algn="l">
              <a:spcBef>
                <a:spcPts val="0"/>
              </a:spcBef>
              <a:spcAft>
                <a:spcPts val="0"/>
              </a:spcAft>
              <a:buSzPts val="1800"/>
              <a:buFont typeface="Atkinson Hyperlegible"/>
              <a:buChar char="●"/>
            </a:pPr>
            <a:r>
              <a:rPr lang="en-GB">
                <a:latin typeface="Atkinson Hyperlegible"/>
                <a:ea typeface="Atkinson Hyperlegible"/>
                <a:cs typeface="Atkinson Hyperlegible"/>
                <a:sym typeface="Atkinson Hyperlegible"/>
              </a:rPr>
              <a:t>Review</a:t>
            </a:r>
            <a:endParaRPr>
              <a:latin typeface="Atkinson Hyperlegible"/>
              <a:ea typeface="Atkinson Hyperlegible"/>
              <a:cs typeface="Atkinson Hyperlegible"/>
              <a:sym typeface="Atkinson Hyperlegible"/>
            </a:endParaRPr>
          </a:p>
        </p:txBody>
      </p:sp>
      <p:pic>
        <p:nvPicPr>
          <p:cNvPr id="149" name="Google Shape;149;p23"/>
          <p:cNvPicPr preferRelativeResize="0"/>
          <p:nvPr/>
        </p:nvPicPr>
        <p:blipFill>
          <a:blip r:embed="rId3">
            <a:alphaModFix/>
          </a:blip>
          <a:stretch>
            <a:fillRect/>
          </a:stretch>
        </p:blipFill>
        <p:spPr>
          <a:xfrm>
            <a:off x="311700" y="1266329"/>
            <a:ext cx="5921527" cy="3329925"/>
          </a:xfrm>
          <a:prstGeom prst="rect">
            <a:avLst/>
          </a:prstGeom>
          <a:noFill/>
          <a:ln>
            <a:noFill/>
          </a:ln>
        </p:spPr>
      </p:pic>
      <p:sp>
        <p:nvSpPr>
          <p:cNvPr id="150" name="Google Shape;150;p23"/>
          <p:cNvSpPr txBox="1"/>
          <p:nvPr/>
        </p:nvSpPr>
        <p:spPr>
          <a:xfrm>
            <a:off x="311700" y="4661575"/>
            <a:ext cx="36495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u="sng">
                <a:solidFill>
                  <a:schemeClr val="hlink"/>
                </a:solidFill>
                <a:latin typeface="Open Sans"/>
                <a:ea typeface="Open Sans"/>
                <a:cs typeface="Open Sans"/>
                <a:sym typeface="Open Sans"/>
                <a:hlinkClick r:id="rId4"/>
              </a:rPr>
              <a:t>Scrum diagram from MarTech</a:t>
            </a:r>
            <a:endParaRPr sz="10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id="155" name="Google Shape;155;p24"/>
          <p:cNvPicPr preferRelativeResize="0"/>
          <p:nvPr/>
        </p:nvPicPr>
        <p:blipFill>
          <a:blip r:embed="rId3">
            <a:alphaModFix/>
          </a:blip>
          <a:stretch>
            <a:fillRect/>
          </a:stretch>
        </p:blipFill>
        <p:spPr>
          <a:xfrm rot="-5400000">
            <a:off x="7045625" y="-641250"/>
            <a:ext cx="2914074" cy="3686276"/>
          </a:xfrm>
          <a:prstGeom prst="rect">
            <a:avLst/>
          </a:prstGeom>
          <a:noFill/>
          <a:ln>
            <a:noFill/>
          </a:ln>
        </p:spPr>
      </p:pic>
      <p:sp>
        <p:nvSpPr>
          <p:cNvPr id="156" name="Google Shape;156;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you might find in an agile organisation</a:t>
            </a:r>
            <a:endParaRPr/>
          </a:p>
        </p:txBody>
      </p:sp>
      <p:sp>
        <p:nvSpPr>
          <p:cNvPr id="157" name="Google Shape;157;p24"/>
          <p:cNvSpPr txBox="1"/>
          <p:nvPr>
            <p:ph idx="1" type="body"/>
          </p:nvPr>
        </p:nvSpPr>
        <p:spPr>
          <a:xfrm>
            <a:off x="311700" y="1266325"/>
            <a:ext cx="2400000" cy="6324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1200"/>
              </a:spcAft>
              <a:buNone/>
            </a:pPr>
            <a:r>
              <a:rPr lang="en-GB"/>
              <a:t>Regular Customer / </a:t>
            </a:r>
            <a:r>
              <a:rPr lang="en-GB"/>
              <a:t>Beneficiary</a:t>
            </a:r>
            <a:r>
              <a:rPr lang="en-GB"/>
              <a:t> feedback </a:t>
            </a:r>
            <a:endParaRPr/>
          </a:p>
        </p:txBody>
      </p:sp>
      <p:sp>
        <p:nvSpPr>
          <p:cNvPr id="158" name="Google Shape;158;p24"/>
          <p:cNvSpPr txBox="1"/>
          <p:nvPr/>
        </p:nvSpPr>
        <p:spPr>
          <a:xfrm>
            <a:off x="2174475" y="2571750"/>
            <a:ext cx="30000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Non hierarchical </a:t>
            </a:r>
            <a:endParaRPr/>
          </a:p>
        </p:txBody>
      </p:sp>
      <p:sp>
        <p:nvSpPr>
          <p:cNvPr id="159" name="Google Shape;159;p24"/>
          <p:cNvSpPr txBox="1"/>
          <p:nvPr/>
        </p:nvSpPr>
        <p:spPr>
          <a:xfrm>
            <a:off x="357175" y="3485125"/>
            <a:ext cx="20535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Retrospective</a:t>
            </a:r>
            <a:endParaRPr/>
          </a:p>
        </p:txBody>
      </p:sp>
      <p:sp>
        <p:nvSpPr>
          <p:cNvPr id="160" name="Google Shape;160;p24"/>
          <p:cNvSpPr txBox="1"/>
          <p:nvPr/>
        </p:nvSpPr>
        <p:spPr>
          <a:xfrm>
            <a:off x="3536750" y="1556575"/>
            <a:ext cx="24708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Open Meetings</a:t>
            </a:r>
            <a:r>
              <a:rPr lang="en-GB" sz="1800">
                <a:solidFill>
                  <a:schemeClr val="dk2"/>
                </a:solidFill>
                <a:latin typeface="Open Sans"/>
                <a:ea typeface="Open Sans"/>
                <a:cs typeface="Open Sans"/>
                <a:sym typeface="Open Sans"/>
              </a:rPr>
              <a:t> </a:t>
            </a:r>
            <a:endParaRPr/>
          </a:p>
        </p:txBody>
      </p:sp>
      <p:sp>
        <p:nvSpPr>
          <p:cNvPr id="161" name="Google Shape;161;p24"/>
          <p:cNvSpPr txBox="1"/>
          <p:nvPr/>
        </p:nvSpPr>
        <p:spPr>
          <a:xfrm>
            <a:off x="4745475" y="3076625"/>
            <a:ext cx="30000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Goals and values everyone is signed up to</a:t>
            </a:r>
            <a:endParaRPr/>
          </a:p>
        </p:txBody>
      </p:sp>
      <p:sp>
        <p:nvSpPr>
          <p:cNvPr id="162" name="Google Shape;162;p24"/>
          <p:cNvSpPr txBox="1"/>
          <p:nvPr/>
        </p:nvSpPr>
        <p:spPr>
          <a:xfrm>
            <a:off x="533100" y="2253150"/>
            <a:ext cx="21786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Fast decision making</a:t>
            </a:r>
            <a:r>
              <a:rPr lang="en-GB" sz="1800">
                <a:solidFill>
                  <a:schemeClr val="dk2"/>
                </a:solidFill>
                <a:latin typeface="Open Sans"/>
                <a:ea typeface="Open Sans"/>
                <a:cs typeface="Open Sans"/>
                <a:sym typeface="Open Sans"/>
              </a:rPr>
              <a:t> </a:t>
            </a:r>
            <a:endParaRPr/>
          </a:p>
        </p:txBody>
      </p:sp>
      <p:sp>
        <p:nvSpPr>
          <p:cNvPr id="163" name="Google Shape;163;p24"/>
          <p:cNvSpPr txBox="1"/>
          <p:nvPr/>
        </p:nvSpPr>
        <p:spPr>
          <a:xfrm>
            <a:off x="1745475" y="4075100"/>
            <a:ext cx="30000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Cross </a:t>
            </a:r>
            <a:r>
              <a:rPr lang="en-GB" sz="1800">
                <a:solidFill>
                  <a:schemeClr val="dk2"/>
                </a:solidFill>
                <a:latin typeface="Open Sans"/>
                <a:ea typeface="Open Sans"/>
                <a:cs typeface="Open Sans"/>
                <a:sym typeface="Open Sans"/>
              </a:rPr>
              <a:t>organisational</a:t>
            </a:r>
            <a:r>
              <a:rPr lang="en-GB" sz="1800">
                <a:solidFill>
                  <a:schemeClr val="dk2"/>
                </a:solidFill>
                <a:latin typeface="Open Sans"/>
                <a:ea typeface="Open Sans"/>
                <a:cs typeface="Open Sans"/>
                <a:sym typeface="Open Sans"/>
              </a:rPr>
              <a:t> collaboration</a:t>
            </a:r>
            <a:endParaRPr/>
          </a:p>
        </p:txBody>
      </p:sp>
      <p:sp>
        <p:nvSpPr>
          <p:cNvPr id="164" name="Google Shape;164;p24"/>
          <p:cNvSpPr txBox="1"/>
          <p:nvPr/>
        </p:nvSpPr>
        <p:spPr>
          <a:xfrm>
            <a:off x="6007425" y="4075100"/>
            <a:ext cx="30000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Anticipate and ready for change</a:t>
            </a:r>
            <a:endParaRPr/>
          </a:p>
        </p:txBody>
      </p:sp>
      <p:sp>
        <p:nvSpPr>
          <p:cNvPr id="165" name="Google Shape;165;p24"/>
          <p:cNvSpPr txBox="1"/>
          <p:nvPr/>
        </p:nvSpPr>
        <p:spPr>
          <a:xfrm>
            <a:off x="5906275" y="2018275"/>
            <a:ext cx="22455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GB" sz="1800">
                <a:solidFill>
                  <a:schemeClr val="dk2"/>
                </a:solidFill>
                <a:latin typeface="Open Sans"/>
                <a:ea typeface="Open Sans"/>
                <a:cs typeface="Open Sans"/>
                <a:sym typeface="Open Sans"/>
              </a:rPr>
              <a:t>Cross functional teams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5"/>
          <p:cNvPicPr preferRelativeResize="0"/>
          <p:nvPr/>
        </p:nvPicPr>
        <p:blipFill>
          <a:blip r:embed="rId3">
            <a:alphaModFix/>
          </a:blip>
          <a:stretch>
            <a:fillRect/>
          </a:stretch>
        </p:blipFill>
        <p:spPr>
          <a:xfrm>
            <a:off x="75241" y="1152425"/>
            <a:ext cx="4285834" cy="4924150"/>
          </a:xfrm>
          <a:prstGeom prst="rect">
            <a:avLst/>
          </a:prstGeom>
          <a:noFill/>
          <a:ln>
            <a:noFill/>
          </a:ln>
        </p:spPr>
      </p:pic>
      <p:sp>
        <p:nvSpPr>
          <p:cNvPr id="171" name="Google Shape;171;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Organisational Structures </a:t>
            </a:r>
            <a:endParaRPr/>
          </a:p>
        </p:txBody>
      </p:sp>
      <p:sp>
        <p:nvSpPr>
          <p:cNvPr id="172" name="Google Shape;172;p2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0" lvl="0" marL="0" rtl="0" algn="ctr">
              <a:spcBef>
                <a:spcPts val="1200"/>
              </a:spcBef>
              <a:spcAft>
                <a:spcPts val="0"/>
              </a:spcAft>
              <a:buNone/>
            </a:pPr>
            <a:r>
              <a:rPr b="1" lang="en-GB" sz="1900"/>
              <a:t>Formal</a:t>
            </a:r>
            <a:endParaRPr b="1" sz="1900"/>
          </a:p>
          <a:p>
            <a:pPr indent="0" lvl="0" marL="0" rtl="0" algn="l">
              <a:spcBef>
                <a:spcPts val="1200"/>
              </a:spcBef>
              <a:spcAft>
                <a:spcPts val="1200"/>
              </a:spcAft>
              <a:buNone/>
            </a:pPr>
            <a:r>
              <a:t/>
            </a:r>
            <a:endParaRPr/>
          </a:p>
        </p:txBody>
      </p:sp>
      <p:sp>
        <p:nvSpPr>
          <p:cNvPr id="173" name="Google Shape;173;p2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GB" sz="1800"/>
              <a:t>Informal</a:t>
            </a:r>
            <a:endParaRPr b="1" sz="1800"/>
          </a:p>
        </p:txBody>
      </p:sp>
      <p:pic>
        <p:nvPicPr>
          <p:cNvPr id="174" name="Google Shape;174;p25"/>
          <p:cNvPicPr preferRelativeResize="0"/>
          <p:nvPr/>
        </p:nvPicPr>
        <p:blipFill>
          <a:blip r:embed="rId4">
            <a:alphaModFix/>
          </a:blip>
          <a:stretch>
            <a:fillRect/>
          </a:stretch>
        </p:blipFill>
        <p:spPr>
          <a:xfrm>
            <a:off x="220700" y="1861700"/>
            <a:ext cx="4667025" cy="2439400"/>
          </a:xfrm>
          <a:prstGeom prst="rect">
            <a:avLst/>
          </a:prstGeom>
          <a:noFill/>
          <a:ln>
            <a:noFill/>
          </a:ln>
        </p:spPr>
      </p:pic>
      <p:pic>
        <p:nvPicPr>
          <p:cNvPr id="175" name="Google Shape;175;p25"/>
          <p:cNvPicPr preferRelativeResize="0"/>
          <p:nvPr/>
        </p:nvPicPr>
        <p:blipFill>
          <a:blip r:embed="rId5">
            <a:alphaModFix/>
          </a:blip>
          <a:stretch>
            <a:fillRect/>
          </a:stretch>
        </p:blipFill>
        <p:spPr>
          <a:xfrm>
            <a:off x="4860063" y="1881238"/>
            <a:ext cx="3944574" cy="240033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And what about wellbeing…</a:t>
            </a:r>
            <a:endParaRPr/>
          </a:p>
        </p:txBody>
      </p:sp>
      <p:pic>
        <p:nvPicPr>
          <p:cNvPr id="181" name="Google Shape;181;p26"/>
          <p:cNvPicPr preferRelativeResize="0"/>
          <p:nvPr/>
        </p:nvPicPr>
        <p:blipFill>
          <a:blip r:embed="rId3">
            <a:alphaModFix/>
          </a:blip>
          <a:stretch>
            <a:fillRect/>
          </a:stretch>
        </p:blipFill>
        <p:spPr>
          <a:xfrm>
            <a:off x="2258313" y="1909200"/>
            <a:ext cx="4627369" cy="3081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7"/>
          <p:cNvSpPr txBox="1"/>
          <p:nvPr>
            <p:ph type="title"/>
          </p:nvPr>
        </p:nvSpPr>
        <p:spPr>
          <a:xfrm>
            <a:off x="311700" y="43895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What really makes us happy at work? </a:t>
            </a:r>
            <a:endParaRPr/>
          </a:p>
        </p:txBody>
      </p:sp>
      <p:pic>
        <p:nvPicPr>
          <p:cNvPr id="187" name="Google Shape;187;p27"/>
          <p:cNvPicPr preferRelativeResize="0"/>
          <p:nvPr/>
        </p:nvPicPr>
        <p:blipFill>
          <a:blip r:embed="rId3">
            <a:alphaModFix/>
          </a:blip>
          <a:stretch>
            <a:fillRect/>
          </a:stretch>
        </p:blipFill>
        <p:spPr>
          <a:xfrm>
            <a:off x="2150423" y="1696117"/>
            <a:ext cx="4893855" cy="1534057"/>
          </a:xfrm>
          <a:prstGeom prst="rect">
            <a:avLst/>
          </a:prstGeom>
          <a:noFill/>
          <a:ln>
            <a:noFill/>
          </a:ln>
        </p:spPr>
      </p:pic>
      <p:pic>
        <p:nvPicPr>
          <p:cNvPr id="188" name="Google Shape;188;p27"/>
          <p:cNvPicPr preferRelativeResize="0"/>
          <p:nvPr/>
        </p:nvPicPr>
        <p:blipFill>
          <a:blip r:embed="rId4">
            <a:alphaModFix/>
          </a:blip>
          <a:stretch>
            <a:fillRect/>
          </a:stretch>
        </p:blipFill>
        <p:spPr>
          <a:xfrm>
            <a:off x="2767000" y="3163250"/>
            <a:ext cx="3506024" cy="1508475"/>
          </a:xfrm>
          <a:prstGeom prst="rect">
            <a:avLst/>
          </a:prstGeom>
          <a:noFill/>
          <a:ln>
            <a:noFill/>
          </a:ln>
        </p:spPr>
      </p:pic>
      <p:pic>
        <p:nvPicPr>
          <p:cNvPr id="189" name="Google Shape;189;p27"/>
          <p:cNvPicPr preferRelativeResize="0"/>
          <p:nvPr/>
        </p:nvPicPr>
        <p:blipFill>
          <a:blip r:embed="rId5">
            <a:alphaModFix/>
          </a:blip>
          <a:stretch>
            <a:fillRect/>
          </a:stretch>
        </p:blipFill>
        <p:spPr>
          <a:xfrm>
            <a:off x="7422779" y="0"/>
            <a:ext cx="2255792"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93" name="Shape 193"/>
        <p:cNvGrpSpPr/>
        <p:nvPr/>
      </p:nvGrpSpPr>
      <p:grpSpPr>
        <a:xfrm>
          <a:off x="0" y="0"/>
          <a:ext cx="0" cy="0"/>
          <a:chOff x="0" y="0"/>
          <a:chExt cx="0" cy="0"/>
        </a:xfrm>
      </p:grpSpPr>
      <p:sp>
        <p:nvSpPr>
          <p:cNvPr id="194" name="Google Shape;194;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happy chemicals</a:t>
            </a:r>
            <a:endParaRPr/>
          </a:p>
        </p:txBody>
      </p:sp>
      <p:pic>
        <p:nvPicPr>
          <p:cNvPr id="195" name="Google Shape;195;p28"/>
          <p:cNvPicPr preferRelativeResize="0"/>
          <p:nvPr/>
        </p:nvPicPr>
        <p:blipFill>
          <a:blip r:embed="rId3">
            <a:alphaModFix/>
          </a:blip>
          <a:stretch>
            <a:fillRect/>
          </a:stretch>
        </p:blipFill>
        <p:spPr>
          <a:xfrm>
            <a:off x="152400" y="1304825"/>
            <a:ext cx="8839204" cy="2106217"/>
          </a:xfrm>
          <a:prstGeom prst="rect">
            <a:avLst/>
          </a:prstGeom>
          <a:noFill/>
          <a:ln>
            <a:noFill/>
          </a:ln>
        </p:spPr>
      </p:pic>
      <p:sp>
        <p:nvSpPr>
          <p:cNvPr id="196" name="Google Shape;196;p28"/>
          <p:cNvSpPr txBox="1"/>
          <p:nvPr/>
        </p:nvSpPr>
        <p:spPr>
          <a:xfrm>
            <a:off x="414750" y="3482425"/>
            <a:ext cx="17997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100">
                <a:solidFill>
                  <a:srgbClr val="182E4D"/>
                </a:solidFill>
                <a:latin typeface="Atkinson Hyperlegible"/>
                <a:ea typeface="Atkinson Hyperlegible"/>
                <a:cs typeface="Atkinson Hyperlegible"/>
                <a:sym typeface="Atkinson Hyperlegible"/>
              </a:rPr>
              <a:t>Breaking things down into manageable chunks</a:t>
            </a:r>
            <a:endParaRPr>
              <a:latin typeface="Atkinson Hyperlegible"/>
              <a:ea typeface="Atkinson Hyperlegible"/>
              <a:cs typeface="Atkinson Hyperlegible"/>
              <a:sym typeface="Atkinson Hyperlegible"/>
            </a:endParaRPr>
          </a:p>
        </p:txBody>
      </p:sp>
      <p:sp>
        <p:nvSpPr>
          <p:cNvPr id="197" name="Google Shape;197;p28"/>
          <p:cNvSpPr txBox="1"/>
          <p:nvPr/>
        </p:nvSpPr>
        <p:spPr>
          <a:xfrm>
            <a:off x="2552125" y="3482425"/>
            <a:ext cx="1651500" cy="1245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GB" sz="1100">
                <a:solidFill>
                  <a:srgbClr val="182E4D"/>
                </a:solidFill>
                <a:latin typeface="Atkinson Hyperlegible"/>
                <a:ea typeface="Atkinson Hyperlegible"/>
                <a:cs typeface="Atkinson Hyperlegible"/>
                <a:sym typeface="Atkinson Hyperlegible"/>
              </a:rPr>
              <a:t>The hug hormone</a:t>
            </a:r>
            <a:endParaRPr sz="1100">
              <a:solidFill>
                <a:srgbClr val="182E4D"/>
              </a:solidFill>
              <a:latin typeface="Atkinson Hyperlegible"/>
              <a:ea typeface="Atkinson Hyperlegible"/>
              <a:cs typeface="Atkinson Hyperlegible"/>
              <a:sym typeface="Atkinson Hyperlegible"/>
            </a:endParaRPr>
          </a:p>
          <a:p>
            <a:pPr indent="0" lvl="0" marL="0" rtl="0" algn="ctr">
              <a:lnSpc>
                <a:spcPct val="115000"/>
              </a:lnSpc>
              <a:spcBef>
                <a:spcPts val="1200"/>
              </a:spcBef>
              <a:spcAft>
                <a:spcPts val="0"/>
              </a:spcAft>
              <a:buNone/>
            </a:pPr>
            <a:r>
              <a:rPr lang="en-GB" sz="1100">
                <a:solidFill>
                  <a:srgbClr val="182E4D"/>
                </a:solidFill>
                <a:latin typeface="Atkinson Hyperlegible"/>
                <a:ea typeface="Atkinson Hyperlegible"/>
                <a:cs typeface="Atkinson Hyperlegible"/>
                <a:sym typeface="Atkinson Hyperlegible"/>
              </a:rPr>
              <a:t>Lots of feedback and support</a:t>
            </a:r>
            <a:endParaRPr sz="1100">
              <a:solidFill>
                <a:srgbClr val="182E4D"/>
              </a:solidFill>
              <a:latin typeface="Atkinson Hyperlegible"/>
              <a:ea typeface="Atkinson Hyperlegible"/>
              <a:cs typeface="Atkinson Hyperlegible"/>
              <a:sym typeface="Atkinson Hyperlegible"/>
            </a:endParaRPr>
          </a:p>
          <a:p>
            <a:pPr indent="0" lvl="0" marL="0" rtl="0" algn="ctr">
              <a:lnSpc>
                <a:spcPct val="115000"/>
              </a:lnSpc>
              <a:spcBef>
                <a:spcPts val="1200"/>
              </a:spcBef>
              <a:spcAft>
                <a:spcPts val="1200"/>
              </a:spcAft>
              <a:buNone/>
            </a:pPr>
            <a:r>
              <a:rPr lang="en-GB" sz="1100">
                <a:solidFill>
                  <a:srgbClr val="182E4D"/>
                </a:solidFill>
                <a:latin typeface="Atkinson Hyperlegible"/>
                <a:ea typeface="Atkinson Hyperlegible"/>
                <a:cs typeface="Atkinson Hyperlegible"/>
                <a:sym typeface="Atkinson Hyperlegible"/>
              </a:rPr>
              <a:t>Regular </a:t>
            </a:r>
            <a:r>
              <a:rPr lang="en-GB" sz="1100">
                <a:solidFill>
                  <a:srgbClr val="182E4D"/>
                </a:solidFill>
                <a:latin typeface="Atkinson Hyperlegible"/>
                <a:ea typeface="Atkinson Hyperlegible"/>
                <a:cs typeface="Atkinson Hyperlegible"/>
                <a:sym typeface="Atkinson Hyperlegible"/>
              </a:rPr>
              <a:t>check ins</a:t>
            </a:r>
            <a:endParaRPr sz="1100">
              <a:solidFill>
                <a:srgbClr val="182E4D"/>
              </a:solidFill>
              <a:latin typeface="Atkinson Hyperlegible"/>
              <a:ea typeface="Atkinson Hyperlegible"/>
              <a:cs typeface="Atkinson Hyperlegible"/>
              <a:sym typeface="Atkinson Hyperlegible"/>
            </a:endParaRPr>
          </a:p>
        </p:txBody>
      </p:sp>
      <p:sp>
        <p:nvSpPr>
          <p:cNvPr id="198" name="Google Shape;198;p28"/>
          <p:cNvSpPr txBox="1"/>
          <p:nvPr/>
        </p:nvSpPr>
        <p:spPr>
          <a:xfrm>
            <a:off x="4691875" y="3482425"/>
            <a:ext cx="2135700" cy="105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GB" sz="1100">
                <a:solidFill>
                  <a:srgbClr val="182E4D"/>
                </a:solidFill>
                <a:latin typeface="Atkinson Hyperlegible"/>
                <a:ea typeface="Atkinson Hyperlegible"/>
                <a:cs typeface="Atkinson Hyperlegible"/>
                <a:sym typeface="Atkinson Hyperlegible"/>
              </a:rPr>
              <a:t>Appreciating others openly</a:t>
            </a:r>
            <a:endParaRPr sz="1100">
              <a:solidFill>
                <a:srgbClr val="182E4D"/>
              </a:solidFill>
              <a:latin typeface="Atkinson Hyperlegible"/>
              <a:ea typeface="Atkinson Hyperlegible"/>
              <a:cs typeface="Atkinson Hyperlegible"/>
              <a:sym typeface="Atkinson Hyperlegible"/>
            </a:endParaRPr>
          </a:p>
          <a:p>
            <a:pPr indent="0" lvl="0" marL="0" rtl="0" algn="ctr">
              <a:lnSpc>
                <a:spcPct val="115000"/>
              </a:lnSpc>
              <a:spcBef>
                <a:spcPts val="1200"/>
              </a:spcBef>
              <a:spcAft>
                <a:spcPts val="0"/>
              </a:spcAft>
              <a:buNone/>
            </a:pPr>
            <a:r>
              <a:rPr lang="en-GB" sz="1100">
                <a:solidFill>
                  <a:srgbClr val="182E4D"/>
                </a:solidFill>
                <a:latin typeface="Atkinson Hyperlegible"/>
                <a:ea typeface="Atkinson Hyperlegible"/>
                <a:cs typeface="Atkinson Hyperlegible"/>
                <a:sym typeface="Atkinson Hyperlegible"/>
              </a:rPr>
              <a:t>Belonging and togetherness</a:t>
            </a:r>
            <a:endParaRPr sz="1100">
              <a:solidFill>
                <a:srgbClr val="182E4D"/>
              </a:solidFill>
              <a:latin typeface="Atkinson Hyperlegible"/>
              <a:ea typeface="Atkinson Hyperlegible"/>
              <a:cs typeface="Atkinson Hyperlegible"/>
              <a:sym typeface="Atkinson Hyperlegible"/>
            </a:endParaRPr>
          </a:p>
          <a:p>
            <a:pPr indent="0" lvl="0" marL="0" rtl="0" algn="ctr">
              <a:lnSpc>
                <a:spcPct val="115000"/>
              </a:lnSpc>
              <a:spcBef>
                <a:spcPts val="1200"/>
              </a:spcBef>
              <a:spcAft>
                <a:spcPts val="1200"/>
              </a:spcAft>
              <a:buNone/>
            </a:pPr>
            <a:r>
              <a:rPr lang="en-GB" sz="1100">
                <a:solidFill>
                  <a:srgbClr val="182E4D"/>
                </a:solidFill>
                <a:latin typeface="Atkinson Hyperlegible"/>
                <a:ea typeface="Atkinson Hyperlegible"/>
                <a:cs typeface="Atkinson Hyperlegible"/>
                <a:sym typeface="Atkinson Hyperlegible"/>
              </a:rPr>
              <a:t>Colour!</a:t>
            </a:r>
            <a:endParaRPr sz="1100">
              <a:solidFill>
                <a:srgbClr val="182E4D"/>
              </a:solidFill>
              <a:latin typeface="Atkinson Hyperlegible"/>
              <a:ea typeface="Atkinson Hyperlegible"/>
              <a:cs typeface="Atkinson Hyperlegible"/>
              <a:sym typeface="Atkinson Hyperlegible"/>
            </a:endParaRPr>
          </a:p>
        </p:txBody>
      </p:sp>
      <p:sp>
        <p:nvSpPr>
          <p:cNvPr id="199" name="Google Shape;199;p28"/>
          <p:cNvSpPr txBox="1"/>
          <p:nvPr/>
        </p:nvSpPr>
        <p:spPr>
          <a:xfrm>
            <a:off x="7263600" y="3482425"/>
            <a:ext cx="1728000" cy="105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lang="en-GB" sz="1100">
                <a:solidFill>
                  <a:srgbClr val="182E4D"/>
                </a:solidFill>
                <a:latin typeface="Atkinson Hyperlegible"/>
                <a:ea typeface="Atkinson Hyperlegible"/>
                <a:cs typeface="Atkinson Hyperlegible"/>
                <a:sym typeface="Atkinson Hyperlegible"/>
              </a:rPr>
              <a:t>Eustress</a:t>
            </a:r>
            <a:endParaRPr sz="1100">
              <a:solidFill>
                <a:srgbClr val="182E4D"/>
              </a:solidFill>
              <a:latin typeface="Atkinson Hyperlegible"/>
              <a:ea typeface="Atkinson Hyperlegible"/>
              <a:cs typeface="Atkinson Hyperlegible"/>
              <a:sym typeface="Atkinson Hyperlegible"/>
            </a:endParaRPr>
          </a:p>
          <a:p>
            <a:pPr indent="0" lvl="0" marL="0" rtl="0" algn="ctr">
              <a:lnSpc>
                <a:spcPct val="115000"/>
              </a:lnSpc>
              <a:spcBef>
                <a:spcPts val="1200"/>
              </a:spcBef>
              <a:spcAft>
                <a:spcPts val="0"/>
              </a:spcAft>
              <a:buNone/>
            </a:pPr>
            <a:r>
              <a:rPr lang="en-GB" sz="1100">
                <a:solidFill>
                  <a:srgbClr val="182E4D"/>
                </a:solidFill>
                <a:latin typeface="Atkinson Hyperlegible"/>
                <a:ea typeface="Atkinson Hyperlegible"/>
                <a:cs typeface="Atkinson Hyperlegible"/>
                <a:sym typeface="Atkinson Hyperlegible"/>
              </a:rPr>
              <a:t>Giving</a:t>
            </a:r>
            <a:endParaRPr sz="1100">
              <a:solidFill>
                <a:srgbClr val="182E4D"/>
              </a:solidFill>
              <a:latin typeface="Atkinson Hyperlegible"/>
              <a:ea typeface="Atkinson Hyperlegible"/>
              <a:cs typeface="Atkinson Hyperlegible"/>
              <a:sym typeface="Atkinson Hyperlegible"/>
            </a:endParaRPr>
          </a:p>
          <a:p>
            <a:pPr indent="0" lvl="0" marL="0" rtl="0" algn="ctr">
              <a:lnSpc>
                <a:spcPct val="115000"/>
              </a:lnSpc>
              <a:spcBef>
                <a:spcPts val="1200"/>
              </a:spcBef>
              <a:spcAft>
                <a:spcPts val="1200"/>
              </a:spcAft>
              <a:buNone/>
            </a:pPr>
            <a:r>
              <a:rPr lang="en-GB" sz="1100">
                <a:solidFill>
                  <a:srgbClr val="182E4D"/>
                </a:solidFill>
                <a:latin typeface="Atkinson Hyperlegible"/>
                <a:ea typeface="Atkinson Hyperlegible"/>
                <a:cs typeface="Atkinson Hyperlegible"/>
                <a:sym typeface="Atkinson Hyperlegible"/>
              </a:rPr>
              <a:t>Laughter</a:t>
            </a:r>
            <a:endParaRPr sz="1100">
              <a:solidFill>
                <a:srgbClr val="182E4D"/>
              </a:solidFill>
              <a:latin typeface="Atkinson Hyperlegible"/>
              <a:ea typeface="Atkinson Hyperlegible"/>
              <a:cs typeface="Atkinson Hyperlegible"/>
              <a:sym typeface="Atkinson Hyperlegibl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29"/>
          <p:cNvPicPr preferRelativeResize="0"/>
          <p:nvPr/>
        </p:nvPicPr>
        <p:blipFill>
          <a:blip r:embed="rId3">
            <a:alphaModFix/>
          </a:blip>
          <a:stretch>
            <a:fillRect/>
          </a:stretch>
        </p:blipFill>
        <p:spPr>
          <a:xfrm>
            <a:off x="-1857050" y="3077150"/>
            <a:ext cx="3889575" cy="3496903"/>
          </a:xfrm>
          <a:prstGeom prst="rect">
            <a:avLst/>
          </a:prstGeom>
          <a:noFill/>
          <a:ln>
            <a:noFill/>
          </a:ln>
        </p:spPr>
      </p:pic>
      <p:sp>
        <p:nvSpPr>
          <p:cNvPr id="205" name="Google Shape;205;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you measure is what’s paid attention to…</a:t>
            </a:r>
            <a:endParaRPr/>
          </a:p>
        </p:txBody>
      </p:sp>
      <p:sp>
        <p:nvSpPr>
          <p:cNvPr id="206" name="Google Shape;206;p29"/>
          <p:cNvSpPr txBox="1"/>
          <p:nvPr/>
        </p:nvSpPr>
        <p:spPr>
          <a:xfrm>
            <a:off x="602025" y="1603250"/>
            <a:ext cx="4347600" cy="24705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20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Customer satisfaction</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Productivity</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Velocity / Effort</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Delivery</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Time to market</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Employee Engagement</a:t>
            </a:r>
            <a:endParaRPr sz="2200">
              <a:latin typeface="Atkinson Hyperlegible"/>
              <a:ea typeface="Atkinson Hyperlegible"/>
              <a:cs typeface="Atkinson Hyperlegible"/>
              <a:sym typeface="Atkinson Hyperlegible"/>
            </a:endParaRPr>
          </a:p>
        </p:txBody>
      </p:sp>
      <p:pic>
        <p:nvPicPr>
          <p:cNvPr id="207" name="Google Shape;207;p29"/>
          <p:cNvPicPr preferRelativeResize="0"/>
          <p:nvPr/>
        </p:nvPicPr>
        <p:blipFill>
          <a:blip r:embed="rId4">
            <a:alphaModFix/>
          </a:blip>
          <a:stretch>
            <a:fillRect/>
          </a:stretch>
        </p:blipFill>
        <p:spPr>
          <a:xfrm>
            <a:off x="7147000" y="-188075"/>
            <a:ext cx="1806275" cy="3686275"/>
          </a:xfrm>
          <a:prstGeom prst="rect">
            <a:avLst/>
          </a:prstGeom>
          <a:noFill/>
          <a:ln>
            <a:noFill/>
          </a:ln>
        </p:spPr>
      </p:pic>
      <p:pic>
        <p:nvPicPr>
          <p:cNvPr id="208" name="Google Shape;208;p29"/>
          <p:cNvPicPr preferRelativeResize="0"/>
          <p:nvPr/>
        </p:nvPicPr>
        <p:blipFill>
          <a:blip r:embed="rId5">
            <a:alphaModFix/>
          </a:blip>
          <a:stretch>
            <a:fillRect/>
          </a:stretch>
        </p:blipFill>
        <p:spPr>
          <a:xfrm>
            <a:off x="4267826" y="1304825"/>
            <a:ext cx="2843425" cy="35551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id="213" name="Google Shape;213;p30"/>
          <p:cNvPicPr preferRelativeResize="0"/>
          <p:nvPr/>
        </p:nvPicPr>
        <p:blipFill>
          <a:blip r:embed="rId3">
            <a:alphaModFix/>
          </a:blip>
          <a:stretch>
            <a:fillRect/>
          </a:stretch>
        </p:blipFill>
        <p:spPr>
          <a:xfrm>
            <a:off x="-1857050" y="3077150"/>
            <a:ext cx="3889575" cy="3496903"/>
          </a:xfrm>
          <a:prstGeom prst="rect">
            <a:avLst/>
          </a:prstGeom>
          <a:noFill/>
          <a:ln>
            <a:noFill/>
          </a:ln>
        </p:spPr>
      </p:pic>
      <p:sp>
        <p:nvSpPr>
          <p:cNvPr id="214" name="Google Shape;214;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you measure is what’s paid attention to…</a:t>
            </a:r>
            <a:endParaRPr/>
          </a:p>
        </p:txBody>
      </p:sp>
      <p:sp>
        <p:nvSpPr>
          <p:cNvPr id="215" name="Google Shape;215;p30"/>
          <p:cNvSpPr txBox="1"/>
          <p:nvPr/>
        </p:nvSpPr>
        <p:spPr>
          <a:xfrm>
            <a:off x="602025" y="1603250"/>
            <a:ext cx="4347600" cy="24705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200"/>
              </a:spcBef>
              <a:spcAft>
                <a:spcPts val="0"/>
              </a:spcAft>
              <a:buSzPts val="1900"/>
              <a:buFont typeface="Atkinson Hyperlegible"/>
              <a:buChar char="●"/>
            </a:pPr>
            <a:r>
              <a:rPr b="1" lang="en-GB" sz="2200">
                <a:latin typeface="Atkinson Hyperlegible"/>
                <a:ea typeface="Atkinson Hyperlegible"/>
                <a:cs typeface="Atkinson Hyperlegible"/>
                <a:sym typeface="Atkinson Hyperlegible"/>
              </a:rPr>
              <a:t>Customer satisfaction</a:t>
            </a:r>
            <a:endParaRPr b="1"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Productivity</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Velocity / Effort</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Delivery</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lang="en-GB" sz="2200">
                <a:latin typeface="Atkinson Hyperlegible"/>
                <a:ea typeface="Atkinson Hyperlegible"/>
                <a:cs typeface="Atkinson Hyperlegible"/>
                <a:sym typeface="Atkinson Hyperlegible"/>
              </a:rPr>
              <a:t>Time to market</a:t>
            </a:r>
            <a:endParaRPr sz="2200">
              <a:latin typeface="Atkinson Hyperlegible"/>
              <a:ea typeface="Atkinson Hyperlegible"/>
              <a:cs typeface="Atkinson Hyperlegible"/>
              <a:sym typeface="Atkinson Hyperlegible"/>
            </a:endParaRPr>
          </a:p>
          <a:p>
            <a:pPr indent="-349250" lvl="0" marL="457200" rtl="0" algn="l">
              <a:lnSpc>
                <a:spcPct val="115000"/>
              </a:lnSpc>
              <a:spcBef>
                <a:spcPts val="0"/>
              </a:spcBef>
              <a:spcAft>
                <a:spcPts val="0"/>
              </a:spcAft>
              <a:buSzPts val="1900"/>
              <a:buFont typeface="Atkinson Hyperlegible"/>
              <a:buChar char="●"/>
            </a:pPr>
            <a:r>
              <a:rPr b="1" lang="en-GB" sz="2200">
                <a:latin typeface="Atkinson Hyperlegible"/>
                <a:ea typeface="Atkinson Hyperlegible"/>
                <a:cs typeface="Atkinson Hyperlegible"/>
                <a:sym typeface="Atkinson Hyperlegible"/>
              </a:rPr>
              <a:t>Employee Engagement</a:t>
            </a:r>
            <a:endParaRPr b="1" sz="2200">
              <a:latin typeface="Atkinson Hyperlegible"/>
              <a:ea typeface="Atkinson Hyperlegible"/>
              <a:cs typeface="Atkinson Hyperlegible"/>
              <a:sym typeface="Atkinson Hyperlegible"/>
            </a:endParaRPr>
          </a:p>
        </p:txBody>
      </p:sp>
      <p:pic>
        <p:nvPicPr>
          <p:cNvPr id="216" name="Google Shape;216;p30"/>
          <p:cNvPicPr preferRelativeResize="0"/>
          <p:nvPr/>
        </p:nvPicPr>
        <p:blipFill>
          <a:blip r:embed="rId4">
            <a:alphaModFix/>
          </a:blip>
          <a:stretch>
            <a:fillRect/>
          </a:stretch>
        </p:blipFill>
        <p:spPr>
          <a:xfrm>
            <a:off x="7147000" y="-188075"/>
            <a:ext cx="1806275" cy="3686275"/>
          </a:xfrm>
          <a:prstGeom prst="rect">
            <a:avLst/>
          </a:prstGeom>
          <a:noFill/>
          <a:ln>
            <a:noFill/>
          </a:ln>
        </p:spPr>
      </p:pic>
      <p:pic>
        <p:nvPicPr>
          <p:cNvPr id="217" name="Google Shape;217;p30"/>
          <p:cNvPicPr preferRelativeResize="0"/>
          <p:nvPr/>
        </p:nvPicPr>
        <p:blipFill>
          <a:blip r:embed="rId5">
            <a:alphaModFix/>
          </a:blip>
          <a:stretch>
            <a:fillRect/>
          </a:stretch>
        </p:blipFill>
        <p:spPr>
          <a:xfrm>
            <a:off x="4267826" y="1304825"/>
            <a:ext cx="2843425" cy="3555149"/>
          </a:xfrm>
          <a:prstGeom prst="rect">
            <a:avLst/>
          </a:prstGeom>
          <a:noFill/>
          <a:ln>
            <a:noFill/>
          </a:ln>
        </p:spPr>
      </p:pic>
      <p:sp>
        <p:nvSpPr>
          <p:cNvPr id="218" name="Google Shape;218;p30"/>
          <p:cNvSpPr txBox="1"/>
          <p:nvPr/>
        </p:nvSpPr>
        <p:spPr>
          <a:xfrm>
            <a:off x="2137225" y="4176675"/>
            <a:ext cx="2130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600">
                <a:latin typeface="Atkinson Hyperlegible"/>
                <a:ea typeface="Atkinson Hyperlegible"/>
                <a:cs typeface="Atkinson Hyperlegible"/>
                <a:sym typeface="Atkinson Hyperlegible"/>
              </a:rPr>
              <a:t>How can you measure employee engagement?</a:t>
            </a:r>
            <a:endParaRPr b="1" sz="1600">
              <a:latin typeface="Atkinson Hyperlegible"/>
              <a:ea typeface="Atkinson Hyperlegible"/>
              <a:cs typeface="Atkinson Hyperlegible"/>
              <a:sym typeface="Atkinson Hyperlegib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31"/>
          <p:cNvPicPr preferRelativeResize="0"/>
          <p:nvPr/>
        </p:nvPicPr>
        <p:blipFill>
          <a:blip r:embed="rId3">
            <a:alphaModFix/>
          </a:blip>
          <a:stretch>
            <a:fillRect/>
          </a:stretch>
        </p:blipFill>
        <p:spPr>
          <a:xfrm>
            <a:off x="-1857050" y="3077150"/>
            <a:ext cx="3889575" cy="3496903"/>
          </a:xfrm>
          <a:prstGeom prst="rect">
            <a:avLst/>
          </a:prstGeom>
          <a:noFill/>
          <a:ln>
            <a:noFill/>
          </a:ln>
        </p:spPr>
      </p:pic>
      <p:sp>
        <p:nvSpPr>
          <p:cNvPr id="224" name="Google Shape;224;p3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Why ‘go agile’?</a:t>
            </a:r>
            <a:endParaRPr/>
          </a:p>
        </p:txBody>
      </p:sp>
      <p:sp>
        <p:nvSpPr>
          <p:cNvPr id="225" name="Google Shape;225;p31"/>
          <p:cNvSpPr txBox="1"/>
          <p:nvPr/>
        </p:nvSpPr>
        <p:spPr>
          <a:xfrm>
            <a:off x="612350" y="1313750"/>
            <a:ext cx="6335400" cy="2081100"/>
          </a:xfrm>
          <a:prstGeom prst="rect">
            <a:avLst/>
          </a:prstGeom>
          <a:noFill/>
          <a:ln>
            <a:noFill/>
          </a:ln>
        </p:spPr>
        <p:txBody>
          <a:bodyPr anchorCtr="0" anchor="t" bIns="91425" lIns="91425" spcFirstLastPara="1" rIns="91425" wrap="square" tIns="91425">
            <a:spAutoFit/>
          </a:bodyPr>
          <a:lstStyle/>
          <a:p>
            <a:pPr indent="-349250" lvl="0" marL="457200" rtl="0" algn="l">
              <a:lnSpc>
                <a:spcPct val="115000"/>
              </a:lnSpc>
              <a:spcBef>
                <a:spcPts val="1200"/>
              </a:spcBef>
              <a:spcAft>
                <a:spcPts val="0"/>
              </a:spcAft>
              <a:buClr>
                <a:schemeClr val="dk2"/>
              </a:buClr>
              <a:buSzPts val="1900"/>
              <a:buFont typeface="Atkinson Hyperlegible"/>
              <a:buChar char="●"/>
            </a:pPr>
            <a:r>
              <a:rPr lang="en-GB" sz="2200">
                <a:solidFill>
                  <a:schemeClr val="dk2"/>
                </a:solidFill>
                <a:latin typeface="Atkinson Hyperlegible"/>
                <a:ea typeface="Atkinson Hyperlegible"/>
                <a:cs typeface="Atkinson Hyperlegible"/>
                <a:sym typeface="Atkinson Hyperlegible"/>
              </a:rPr>
              <a:t>Increased employee engagement</a:t>
            </a:r>
            <a:endParaRPr sz="2200">
              <a:solidFill>
                <a:schemeClr val="dk2"/>
              </a:solidFill>
              <a:latin typeface="Atkinson Hyperlegible"/>
              <a:ea typeface="Atkinson Hyperlegible"/>
              <a:cs typeface="Atkinson Hyperlegible"/>
              <a:sym typeface="Atkinson Hyperlegible"/>
            </a:endParaRPr>
          </a:p>
          <a:p>
            <a:pPr indent="-368300" lvl="0" marL="457200" rtl="0" algn="l">
              <a:lnSpc>
                <a:spcPct val="115000"/>
              </a:lnSpc>
              <a:spcBef>
                <a:spcPts val="0"/>
              </a:spcBef>
              <a:spcAft>
                <a:spcPts val="0"/>
              </a:spcAft>
              <a:buClr>
                <a:schemeClr val="dk2"/>
              </a:buClr>
              <a:buSzPts val="2200"/>
              <a:buFont typeface="Atkinson Hyperlegible"/>
              <a:buChar char="●"/>
            </a:pPr>
            <a:r>
              <a:rPr lang="en-GB" sz="2200">
                <a:solidFill>
                  <a:schemeClr val="dk2"/>
                </a:solidFill>
                <a:latin typeface="Atkinson Hyperlegible"/>
                <a:ea typeface="Atkinson Hyperlegible"/>
                <a:cs typeface="Atkinson Hyperlegible"/>
                <a:sym typeface="Atkinson Hyperlegible"/>
              </a:rPr>
              <a:t>Continuous learning and feedback</a:t>
            </a:r>
            <a:endParaRPr sz="2200">
              <a:solidFill>
                <a:schemeClr val="dk2"/>
              </a:solidFill>
              <a:latin typeface="Atkinson Hyperlegible"/>
              <a:ea typeface="Atkinson Hyperlegible"/>
              <a:cs typeface="Atkinson Hyperlegible"/>
              <a:sym typeface="Atkinson Hyperlegible"/>
            </a:endParaRPr>
          </a:p>
          <a:p>
            <a:pPr indent="-368300" lvl="0" marL="457200" rtl="0" algn="l">
              <a:lnSpc>
                <a:spcPct val="115000"/>
              </a:lnSpc>
              <a:spcBef>
                <a:spcPts val="0"/>
              </a:spcBef>
              <a:spcAft>
                <a:spcPts val="0"/>
              </a:spcAft>
              <a:buClr>
                <a:schemeClr val="dk2"/>
              </a:buClr>
              <a:buSzPts val="2200"/>
              <a:buFont typeface="Atkinson Hyperlegible"/>
              <a:buChar char="●"/>
            </a:pPr>
            <a:r>
              <a:rPr lang="en-GB" sz="2200">
                <a:solidFill>
                  <a:schemeClr val="dk2"/>
                </a:solidFill>
                <a:latin typeface="Atkinson Hyperlegible"/>
                <a:ea typeface="Atkinson Hyperlegible"/>
                <a:cs typeface="Atkinson Hyperlegible"/>
                <a:sym typeface="Atkinson Hyperlegible"/>
              </a:rPr>
              <a:t>Increased customer satisfaction</a:t>
            </a:r>
            <a:endParaRPr sz="2200">
              <a:solidFill>
                <a:schemeClr val="dk2"/>
              </a:solidFill>
              <a:latin typeface="Atkinson Hyperlegible"/>
              <a:ea typeface="Atkinson Hyperlegible"/>
              <a:cs typeface="Atkinson Hyperlegible"/>
              <a:sym typeface="Atkinson Hyperlegible"/>
            </a:endParaRPr>
          </a:p>
          <a:p>
            <a:pPr indent="-368300" lvl="0" marL="457200" rtl="0" algn="l">
              <a:lnSpc>
                <a:spcPct val="115000"/>
              </a:lnSpc>
              <a:spcBef>
                <a:spcPts val="0"/>
              </a:spcBef>
              <a:spcAft>
                <a:spcPts val="0"/>
              </a:spcAft>
              <a:buClr>
                <a:schemeClr val="dk2"/>
              </a:buClr>
              <a:buSzPts val="2200"/>
              <a:buFont typeface="Atkinson Hyperlegible"/>
              <a:buChar char="●"/>
            </a:pPr>
            <a:r>
              <a:rPr lang="en-GB" sz="2200">
                <a:solidFill>
                  <a:schemeClr val="dk2"/>
                </a:solidFill>
                <a:latin typeface="Atkinson Hyperlegible"/>
                <a:ea typeface="Atkinson Hyperlegible"/>
                <a:cs typeface="Atkinson Hyperlegible"/>
                <a:sym typeface="Atkinson Hyperlegible"/>
              </a:rPr>
              <a:t>Improved innovation and creativity</a:t>
            </a:r>
            <a:endParaRPr sz="2200">
              <a:solidFill>
                <a:schemeClr val="dk2"/>
              </a:solidFill>
              <a:latin typeface="Atkinson Hyperlegible"/>
              <a:ea typeface="Atkinson Hyperlegible"/>
              <a:cs typeface="Atkinson Hyperlegible"/>
              <a:sym typeface="Atkinson Hyperlegible"/>
            </a:endParaRPr>
          </a:p>
          <a:p>
            <a:pPr indent="-368300" lvl="0" marL="457200" rtl="0" algn="l">
              <a:lnSpc>
                <a:spcPct val="115000"/>
              </a:lnSpc>
              <a:spcBef>
                <a:spcPts val="0"/>
              </a:spcBef>
              <a:spcAft>
                <a:spcPts val="0"/>
              </a:spcAft>
              <a:buClr>
                <a:schemeClr val="dk2"/>
              </a:buClr>
              <a:buSzPts val="2200"/>
              <a:buFont typeface="Atkinson Hyperlegible"/>
              <a:buChar char="●"/>
            </a:pPr>
            <a:r>
              <a:rPr lang="en-GB" sz="2200">
                <a:solidFill>
                  <a:schemeClr val="dk2"/>
                </a:solidFill>
                <a:latin typeface="Atkinson Hyperlegible"/>
                <a:ea typeface="Atkinson Hyperlegible"/>
                <a:cs typeface="Atkinson Hyperlegible"/>
                <a:sym typeface="Atkinson Hyperlegible"/>
              </a:rPr>
              <a:t>Better cross team collaboration</a:t>
            </a:r>
            <a:endParaRPr sz="2200">
              <a:solidFill>
                <a:schemeClr val="dk2"/>
              </a:solidFill>
              <a:latin typeface="Atkinson Hyperlegible"/>
              <a:ea typeface="Atkinson Hyperlegible"/>
              <a:cs typeface="Atkinson Hyperlegible"/>
              <a:sym typeface="Atkinson Hyperlegible"/>
            </a:endParaRPr>
          </a:p>
        </p:txBody>
      </p:sp>
      <p:pic>
        <p:nvPicPr>
          <p:cNvPr id="226" name="Google Shape;226;p31"/>
          <p:cNvPicPr preferRelativeResize="0"/>
          <p:nvPr/>
        </p:nvPicPr>
        <p:blipFill>
          <a:blip r:embed="rId4">
            <a:alphaModFix/>
          </a:blip>
          <a:stretch>
            <a:fillRect/>
          </a:stretch>
        </p:blipFill>
        <p:spPr>
          <a:xfrm>
            <a:off x="7147000" y="-188075"/>
            <a:ext cx="1806275" cy="3686275"/>
          </a:xfrm>
          <a:prstGeom prst="rect">
            <a:avLst/>
          </a:prstGeom>
          <a:noFill/>
          <a:ln>
            <a:noFill/>
          </a:ln>
        </p:spPr>
      </p:pic>
      <p:sp>
        <p:nvSpPr>
          <p:cNvPr id="227" name="Google Shape;227;p31"/>
          <p:cNvSpPr txBox="1"/>
          <p:nvPr/>
        </p:nvSpPr>
        <p:spPr>
          <a:xfrm>
            <a:off x="2137225" y="4176675"/>
            <a:ext cx="21306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600">
              <a:latin typeface="Atkinson Hyperlegible"/>
              <a:ea typeface="Atkinson Hyperlegible"/>
              <a:cs typeface="Atkinson Hyperlegible"/>
              <a:sym typeface="Atkinson Hyperlegible"/>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75" name="Shape 75"/>
        <p:cNvGrpSpPr/>
        <p:nvPr/>
      </p:nvGrpSpPr>
      <p:grpSpPr>
        <a:xfrm>
          <a:off x="0" y="0"/>
          <a:ext cx="0" cy="0"/>
          <a:chOff x="0" y="0"/>
          <a:chExt cx="0" cy="0"/>
        </a:xfrm>
      </p:grpSpPr>
      <p:sp>
        <p:nvSpPr>
          <p:cNvPr id="76" name="Google Shape;76;p14"/>
          <p:cNvSpPr txBox="1"/>
          <p:nvPr>
            <p:ph type="title"/>
          </p:nvPr>
        </p:nvSpPr>
        <p:spPr>
          <a:xfrm>
            <a:off x="495725" y="105025"/>
            <a:ext cx="2701800" cy="2205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GB"/>
              <a:t>About Me</a:t>
            </a:r>
            <a:endParaRPr/>
          </a:p>
        </p:txBody>
      </p:sp>
      <p:pic>
        <p:nvPicPr>
          <p:cNvPr id="77" name="Google Shape;77;p14"/>
          <p:cNvPicPr preferRelativeResize="0"/>
          <p:nvPr/>
        </p:nvPicPr>
        <p:blipFill>
          <a:blip r:embed="rId3">
            <a:alphaModFix/>
          </a:blip>
          <a:stretch>
            <a:fillRect/>
          </a:stretch>
        </p:blipFill>
        <p:spPr>
          <a:xfrm>
            <a:off x="-755125" y="2479600"/>
            <a:ext cx="2735350" cy="2938151"/>
          </a:xfrm>
          <a:prstGeom prst="rect">
            <a:avLst/>
          </a:prstGeom>
          <a:noFill/>
          <a:ln>
            <a:noFill/>
          </a:ln>
        </p:spPr>
      </p:pic>
      <p:sp>
        <p:nvSpPr>
          <p:cNvPr id="78" name="Google Shape;78;p14"/>
          <p:cNvSpPr txBox="1"/>
          <p:nvPr/>
        </p:nvSpPr>
        <p:spPr>
          <a:xfrm>
            <a:off x="609475" y="1664300"/>
            <a:ext cx="4664400" cy="26304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1200"/>
              </a:spcBef>
              <a:spcAft>
                <a:spcPts val="0"/>
              </a:spcAft>
              <a:buSzPts val="1400"/>
              <a:buFont typeface="Atkinson Hyperlegible"/>
              <a:buChar char="●"/>
            </a:pPr>
            <a:r>
              <a:rPr lang="en-GB">
                <a:solidFill>
                  <a:srgbClr val="182E4D"/>
                </a:solidFill>
                <a:latin typeface="Atkinson Hyperlegible"/>
                <a:ea typeface="Atkinson Hyperlegible"/>
                <a:cs typeface="Atkinson Hyperlegible"/>
                <a:sym typeface="Atkinson Hyperlegible"/>
              </a:rPr>
              <a:t>Certified Happiness Trainer, Certified Scrum Master and Certified Agile Leadership (O&amp;E)</a:t>
            </a:r>
            <a:endParaRPr>
              <a:solidFill>
                <a:srgbClr val="182E4D"/>
              </a:solidFill>
              <a:latin typeface="Atkinson Hyperlegible"/>
              <a:ea typeface="Atkinson Hyperlegible"/>
              <a:cs typeface="Atkinson Hyperlegible"/>
              <a:sym typeface="Atkinson Hyperlegible"/>
            </a:endParaRPr>
          </a:p>
          <a:p>
            <a:pPr indent="-317500" lvl="0" marL="457200" rtl="0" algn="l">
              <a:lnSpc>
                <a:spcPct val="115000"/>
              </a:lnSpc>
              <a:spcBef>
                <a:spcPts val="0"/>
              </a:spcBef>
              <a:spcAft>
                <a:spcPts val="0"/>
              </a:spcAft>
              <a:buSzPts val="1400"/>
              <a:buFont typeface="Atkinson Hyperlegible"/>
              <a:buChar char="●"/>
            </a:pPr>
            <a:r>
              <a:rPr lang="en-GB">
                <a:solidFill>
                  <a:srgbClr val="182E4D"/>
                </a:solidFill>
                <a:latin typeface="Atkinson Hyperlegible"/>
                <a:ea typeface="Atkinson Hyperlegible"/>
                <a:cs typeface="Atkinson Hyperlegible"/>
                <a:sym typeface="Atkinson Hyperlegible"/>
              </a:rPr>
              <a:t>Chair of Trustees for Peak District National Park Foundation</a:t>
            </a:r>
            <a:endParaRPr>
              <a:solidFill>
                <a:srgbClr val="182E4D"/>
              </a:solidFill>
              <a:latin typeface="Atkinson Hyperlegible"/>
              <a:ea typeface="Atkinson Hyperlegible"/>
              <a:cs typeface="Atkinson Hyperlegible"/>
              <a:sym typeface="Atkinson Hyperlegible"/>
            </a:endParaRPr>
          </a:p>
          <a:p>
            <a:pPr indent="-317500" lvl="0" marL="457200" rtl="0" algn="l">
              <a:lnSpc>
                <a:spcPct val="115000"/>
              </a:lnSpc>
              <a:spcBef>
                <a:spcPts val="0"/>
              </a:spcBef>
              <a:spcAft>
                <a:spcPts val="0"/>
              </a:spcAft>
              <a:buSzPts val="1400"/>
              <a:buFont typeface="Atkinson Hyperlegible"/>
              <a:buChar char="●"/>
            </a:pPr>
            <a:r>
              <a:rPr lang="en-GB">
                <a:solidFill>
                  <a:srgbClr val="182E4D"/>
                </a:solidFill>
                <a:latin typeface="Atkinson Hyperlegible"/>
                <a:ea typeface="Atkinson Hyperlegible"/>
                <a:cs typeface="Atkinson Hyperlegible"/>
                <a:sym typeface="Atkinson Hyperlegible"/>
              </a:rPr>
              <a:t>Over 15 years’ experience working with SMEs, charities and public sector organisation on a variety of training and consultancy projects.</a:t>
            </a:r>
            <a:endParaRPr>
              <a:solidFill>
                <a:srgbClr val="182E4D"/>
              </a:solidFill>
              <a:latin typeface="Atkinson Hyperlegible"/>
              <a:ea typeface="Atkinson Hyperlegible"/>
              <a:cs typeface="Atkinson Hyperlegible"/>
              <a:sym typeface="Atkinson Hyperlegible"/>
            </a:endParaRPr>
          </a:p>
          <a:p>
            <a:pPr indent="-317500" lvl="0" marL="457200" rtl="0" algn="l">
              <a:lnSpc>
                <a:spcPct val="115000"/>
              </a:lnSpc>
              <a:spcBef>
                <a:spcPts val="0"/>
              </a:spcBef>
              <a:spcAft>
                <a:spcPts val="0"/>
              </a:spcAft>
              <a:buSzPts val="1400"/>
              <a:buFont typeface="Atkinson Hyperlegible"/>
              <a:buChar char="●"/>
            </a:pPr>
            <a:r>
              <a:rPr lang="en-GB">
                <a:solidFill>
                  <a:srgbClr val="182E4D"/>
                </a:solidFill>
                <a:latin typeface="Atkinson Hyperlegible"/>
                <a:ea typeface="Atkinson Hyperlegible"/>
                <a:cs typeface="Atkinson Hyperlegible"/>
                <a:sym typeface="Atkinson Hyperlegible"/>
              </a:rPr>
              <a:t>Self-confessed productivity and happiness geek</a:t>
            </a:r>
            <a:endParaRPr>
              <a:solidFill>
                <a:srgbClr val="182E4D"/>
              </a:solidFill>
              <a:latin typeface="Atkinson Hyperlegible"/>
              <a:ea typeface="Atkinson Hyperlegible"/>
              <a:cs typeface="Atkinson Hyperlegible"/>
              <a:sym typeface="Atkinson Hyperlegible"/>
            </a:endParaRPr>
          </a:p>
          <a:p>
            <a:pPr indent="-317500" lvl="0" marL="457200" rtl="0" algn="l">
              <a:lnSpc>
                <a:spcPct val="115000"/>
              </a:lnSpc>
              <a:spcBef>
                <a:spcPts val="0"/>
              </a:spcBef>
              <a:spcAft>
                <a:spcPts val="0"/>
              </a:spcAft>
              <a:buSzPts val="1400"/>
              <a:buFont typeface="Atkinson Hyperlegible"/>
              <a:buChar char="●"/>
            </a:pPr>
            <a:r>
              <a:rPr lang="en-GB">
                <a:solidFill>
                  <a:srgbClr val="182E4D"/>
                </a:solidFill>
                <a:latin typeface="Atkinson Hyperlegible"/>
                <a:ea typeface="Atkinson Hyperlegible"/>
                <a:cs typeface="Atkinson Hyperlegible"/>
                <a:sym typeface="Atkinson Hyperlegible"/>
              </a:rPr>
              <a:t>Blogger and Coworking Space owner (Coworking Corner)</a:t>
            </a:r>
            <a:endParaRPr sz="1700">
              <a:latin typeface="Atkinson Hyperlegible"/>
              <a:ea typeface="Atkinson Hyperlegible"/>
              <a:cs typeface="Atkinson Hyperlegible"/>
              <a:sym typeface="Atkinson Hyperlegible"/>
            </a:endParaRPr>
          </a:p>
        </p:txBody>
      </p:sp>
      <p:pic>
        <p:nvPicPr>
          <p:cNvPr id="79" name="Google Shape;79;p14"/>
          <p:cNvPicPr preferRelativeResize="0"/>
          <p:nvPr/>
        </p:nvPicPr>
        <p:blipFill>
          <a:blip r:embed="rId4">
            <a:alphaModFix/>
          </a:blip>
          <a:stretch>
            <a:fillRect/>
          </a:stretch>
        </p:blipFill>
        <p:spPr>
          <a:xfrm>
            <a:off x="5273875" y="1595225"/>
            <a:ext cx="3601101" cy="240016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So, how can you get started? </a:t>
            </a:r>
            <a:endParaRPr/>
          </a:p>
        </p:txBody>
      </p:sp>
      <p:pic>
        <p:nvPicPr>
          <p:cNvPr id="233" name="Google Shape;233;p32"/>
          <p:cNvPicPr preferRelativeResize="0"/>
          <p:nvPr/>
        </p:nvPicPr>
        <p:blipFill>
          <a:blip r:embed="rId3">
            <a:alphaModFix/>
          </a:blip>
          <a:stretch>
            <a:fillRect/>
          </a:stretch>
        </p:blipFill>
        <p:spPr>
          <a:xfrm rot="-5400000">
            <a:off x="7045625" y="-641250"/>
            <a:ext cx="2914074" cy="3686276"/>
          </a:xfrm>
          <a:prstGeom prst="rect">
            <a:avLst/>
          </a:prstGeom>
          <a:noFill/>
          <a:ln>
            <a:noFill/>
          </a:ln>
        </p:spPr>
      </p:pic>
      <p:sp>
        <p:nvSpPr>
          <p:cNvPr id="234" name="Google Shape;234;p32"/>
          <p:cNvSpPr txBox="1"/>
          <p:nvPr/>
        </p:nvSpPr>
        <p:spPr>
          <a:xfrm>
            <a:off x="584825" y="1328625"/>
            <a:ext cx="6907500" cy="2698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Start small and build incrementally</a:t>
            </a:r>
            <a:endParaRPr sz="1800">
              <a:solidFill>
                <a:schemeClr val="dk2"/>
              </a:solidFill>
              <a:latin typeface="Atkinson Hyperlegible"/>
              <a:ea typeface="Atkinson Hyperlegible"/>
              <a:cs typeface="Atkinson Hyperlegible"/>
              <a:sym typeface="Atkinson Hyperlegible"/>
            </a:endParaRPr>
          </a:p>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Share ideas on agile working with the wider organisation - get feedback and ideas for how it might work for you</a:t>
            </a:r>
            <a:endParaRPr sz="1800">
              <a:solidFill>
                <a:schemeClr val="dk2"/>
              </a:solidFill>
              <a:latin typeface="Atkinson Hyperlegible"/>
              <a:ea typeface="Atkinson Hyperlegible"/>
              <a:cs typeface="Atkinson Hyperlegible"/>
              <a:sym typeface="Atkinson Hyperlegible"/>
            </a:endParaRPr>
          </a:p>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Add in regular reflections and learning opportunities </a:t>
            </a:r>
            <a:endParaRPr sz="1800">
              <a:solidFill>
                <a:schemeClr val="dk2"/>
              </a:solidFill>
              <a:latin typeface="Atkinson Hyperlegible"/>
              <a:ea typeface="Atkinson Hyperlegible"/>
              <a:cs typeface="Atkinson Hyperlegible"/>
              <a:sym typeface="Atkinson Hyperlegible"/>
            </a:endParaRPr>
          </a:p>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Set really clear goals</a:t>
            </a:r>
            <a:endParaRPr sz="1800">
              <a:solidFill>
                <a:schemeClr val="dk2"/>
              </a:solidFill>
              <a:latin typeface="Atkinson Hyperlegible"/>
              <a:ea typeface="Atkinson Hyperlegible"/>
              <a:cs typeface="Atkinson Hyperlegible"/>
              <a:sym typeface="Atkinson Hyperlegible"/>
            </a:endParaRPr>
          </a:p>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Look at opportunities for cross team working - they might not be the obvious</a:t>
            </a:r>
            <a:endParaRPr sz="1800">
              <a:solidFill>
                <a:schemeClr val="dk2"/>
              </a:solidFill>
              <a:latin typeface="Atkinson Hyperlegible"/>
              <a:ea typeface="Atkinson Hyperlegible"/>
              <a:cs typeface="Atkinson Hyperlegible"/>
              <a:sym typeface="Atkinson Hyperlegible"/>
            </a:endParaRPr>
          </a:p>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Have goals and actions where people can see them - in the office/a shared trello board</a:t>
            </a:r>
            <a:endParaRPr sz="1800">
              <a:solidFill>
                <a:schemeClr val="dk2"/>
              </a:solidFill>
              <a:latin typeface="Atkinson Hyperlegible"/>
              <a:ea typeface="Atkinson Hyperlegible"/>
              <a:cs typeface="Atkinson Hyperlegible"/>
              <a:sym typeface="Atkinson Hyperlegible"/>
            </a:endParaRPr>
          </a:p>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Run open reviews for different areas of work</a:t>
            </a:r>
            <a:endParaRPr sz="1800">
              <a:solidFill>
                <a:schemeClr val="dk2"/>
              </a:solidFill>
              <a:latin typeface="Atkinson Hyperlegible"/>
              <a:ea typeface="Atkinson Hyperlegible"/>
              <a:cs typeface="Atkinson Hyperlegible"/>
              <a:sym typeface="Atkinson Hyperlegible"/>
            </a:endParaRPr>
          </a:p>
          <a:p>
            <a:pPr indent="-342900" lvl="0" marL="457200" rtl="0" algn="l">
              <a:spcBef>
                <a:spcPts val="0"/>
              </a:spcBef>
              <a:spcAft>
                <a:spcPts val="0"/>
              </a:spcAft>
              <a:buClr>
                <a:schemeClr val="dk2"/>
              </a:buClr>
              <a:buSzPts val="1800"/>
              <a:buFont typeface="Atkinson Hyperlegible"/>
              <a:buChar char="●"/>
            </a:pPr>
            <a:r>
              <a:rPr lang="en-GB" sz="1800">
                <a:solidFill>
                  <a:schemeClr val="dk2"/>
                </a:solidFill>
                <a:latin typeface="Atkinson Hyperlegible"/>
                <a:ea typeface="Atkinson Hyperlegible"/>
                <a:cs typeface="Atkinson Hyperlegible"/>
                <a:sym typeface="Atkinson Hyperlegible"/>
              </a:rPr>
              <a:t>Have regular ‘customer’ and ‘staff’ feedback mechanisms and change according to feedback</a:t>
            </a:r>
            <a:endParaRPr sz="1800">
              <a:solidFill>
                <a:schemeClr val="dk2"/>
              </a:solidFill>
              <a:latin typeface="Atkinson Hyperlegible"/>
              <a:ea typeface="Atkinson Hyperlegible"/>
              <a:cs typeface="Atkinson Hyperlegible"/>
              <a:sym typeface="Atkinson Hyperlegibl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33"/>
          <p:cNvPicPr preferRelativeResize="0"/>
          <p:nvPr/>
        </p:nvPicPr>
        <p:blipFill>
          <a:blip r:embed="rId3">
            <a:alphaModFix/>
          </a:blip>
          <a:stretch>
            <a:fillRect/>
          </a:stretch>
        </p:blipFill>
        <p:spPr>
          <a:xfrm>
            <a:off x="-656250" y="1697228"/>
            <a:ext cx="3404000" cy="3656374"/>
          </a:xfrm>
          <a:prstGeom prst="rect">
            <a:avLst/>
          </a:prstGeom>
          <a:noFill/>
          <a:ln>
            <a:noFill/>
          </a:ln>
        </p:spPr>
      </p:pic>
      <p:sp>
        <p:nvSpPr>
          <p:cNvPr id="240" name="Google Shape;240;p33"/>
          <p:cNvSpPr txBox="1"/>
          <p:nvPr>
            <p:ph type="ctrTitle"/>
          </p:nvPr>
        </p:nvSpPr>
        <p:spPr>
          <a:xfrm>
            <a:off x="1004150" y="1183106"/>
            <a:ext cx="7136700" cy="1591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Any questions?</a:t>
            </a:r>
            <a:endParaRPr/>
          </a:p>
          <a:p>
            <a:pPr indent="0" lvl="0" marL="0" rtl="0" algn="ctr">
              <a:spcBef>
                <a:spcPts val="0"/>
              </a:spcBef>
              <a:spcAft>
                <a:spcPts val="0"/>
              </a:spcAft>
              <a:buNone/>
            </a:pPr>
            <a:r>
              <a:rPr lang="en-GB" sz="4288"/>
              <a:t>Thank you</a:t>
            </a:r>
            <a:endParaRPr sz="4288"/>
          </a:p>
        </p:txBody>
      </p:sp>
      <p:sp>
        <p:nvSpPr>
          <p:cNvPr id="241" name="Google Shape;241;p33"/>
          <p:cNvSpPr txBox="1"/>
          <p:nvPr>
            <p:ph idx="1" type="subTitle"/>
          </p:nvPr>
        </p:nvSpPr>
        <p:spPr>
          <a:xfrm>
            <a:off x="2137225" y="2850050"/>
            <a:ext cx="4870500" cy="1163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GB"/>
              <a:t>Jenny Lowthrop</a:t>
            </a:r>
            <a:endParaRPr/>
          </a:p>
          <a:p>
            <a:pPr indent="0" lvl="0" marL="0" rtl="0" algn="ctr">
              <a:spcBef>
                <a:spcPts val="0"/>
              </a:spcBef>
              <a:spcAft>
                <a:spcPts val="0"/>
              </a:spcAft>
              <a:buNone/>
            </a:pPr>
            <a:r>
              <a:rPr lang="en-GB"/>
              <a:t> </a:t>
            </a:r>
            <a:endParaRPr/>
          </a:p>
          <a:p>
            <a:pPr indent="0" lvl="0" marL="0" rtl="0" algn="ctr">
              <a:spcBef>
                <a:spcPts val="0"/>
              </a:spcBef>
              <a:spcAft>
                <a:spcPts val="0"/>
              </a:spcAft>
              <a:buNone/>
            </a:pPr>
            <a:r>
              <a:rPr lang="en-GB"/>
              <a:t>@jlowthrop</a:t>
            </a:r>
            <a:endParaRPr/>
          </a:p>
        </p:txBody>
      </p:sp>
      <p:pic>
        <p:nvPicPr>
          <p:cNvPr id="242" name="Google Shape;242;p33"/>
          <p:cNvPicPr preferRelativeResize="0"/>
          <p:nvPr/>
        </p:nvPicPr>
        <p:blipFill>
          <a:blip r:embed="rId4">
            <a:alphaModFix/>
          </a:blip>
          <a:stretch>
            <a:fillRect/>
          </a:stretch>
        </p:blipFill>
        <p:spPr>
          <a:xfrm>
            <a:off x="6859955" y="1427246"/>
            <a:ext cx="1107076" cy="1107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type="title"/>
          </p:nvPr>
        </p:nvSpPr>
        <p:spPr>
          <a:xfrm>
            <a:off x="286363" y="534900"/>
            <a:ext cx="8571300" cy="9420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GB"/>
              <a:t>What is Agile?</a:t>
            </a:r>
            <a:endParaRPr/>
          </a:p>
        </p:txBody>
      </p:sp>
      <p:pic>
        <p:nvPicPr>
          <p:cNvPr id="85" name="Google Shape;85;p15"/>
          <p:cNvPicPr preferRelativeResize="0"/>
          <p:nvPr/>
        </p:nvPicPr>
        <p:blipFill>
          <a:blip r:embed="rId3">
            <a:alphaModFix/>
          </a:blip>
          <a:stretch>
            <a:fillRect/>
          </a:stretch>
        </p:blipFill>
        <p:spPr>
          <a:xfrm>
            <a:off x="2331188" y="1756800"/>
            <a:ext cx="4481626" cy="3251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6"/>
          <p:cNvPicPr preferRelativeResize="0"/>
          <p:nvPr/>
        </p:nvPicPr>
        <p:blipFill>
          <a:blip r:embed="rId3">
            <a:alphaModFix amt="50000"/>
          </a:blip>
          <a:stretch>
            <a:fillRect/>
          </a:stretch>
        </p:blipFill>
        <p:spPr>
          <a:xfrm rot="-5400000">
            <a:off x="1651625" y="2718863"/>
            <a:ext cx="2829925" cy="3251400"/>
          </a:xfrm>
          <a:prstGeom prst="rect">
            <a:avLst/>
          </a:prstGeom>
          <a:noFill/>
          <a:ln>
            <a:noFill/>
          </a:ln>
        </p:spPr>
      </p:pic>
      <p:pic>
        <p:nvPicPr>
          <p:cNvPr id="91" name="Google Shape;91;p16"/>
          <p:cNvPicPr preferRelativeResize="0"/>
          <p:nvPr/>
        </p:nvPicPr>
        <p:blipFill>
          <a:blip r:embed="rId4">
            <a:alphaModFix/>
          </a:blip>
          <a:stretch>
            <a:fillRect/>
          </a:stretch>
        </p:blipFill>
        <p:spPr>
          <a:xfrm rot="7605783">
            <a:off x="6468537" y="1772825"/>
            <a:ext cx="4029075" cy="5143500"/>
          </a:xfrm>
          <a:prstGeom prst="rect">
            <a:avLst/>
          </a:prstGeom>
          <a:noFill/>
          <a:ln>
            <a:noFill/>
          </a:ln>
        </p:spPr>
      </p:pic>
      <p:sp>
        <p:nvSpPr>
          <p:cNvPr id="92" name="Google Shape;92;p16"/>
          <p:cNvSpPr txBox="1"/>
          <p:nvPr>
            <p:ph type="title"/>
          </p:nvPr>
        </p:nvSpPr>
        <p:spPr>
          <a:xfrm>
            <a:off x="249475" y="43725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Agile (with a capital A)        vs  agile (small a)</a:t>
            </a:r>
            <a:endParaRPr/>
          </a:p>
        </p:txBody>
      </p:sp>
      <p:sp>
        <p:nvSpPr>
          <p:cNvPr id="93" name="Google Shape;93;p16"/>
          <p:cNvSpPr txBox="1"/>
          <p:nvPr>
            <p:ph idx="1" type="body"/>
          </p:nvPr>
        </p:nvSpPr>
        <p:spPr>
          <a:xfrm>
            <a:off x="311700" y="1266175"/>
            <a:ext cx="3999900" cy="3302700"/>
          </a:xfrm>
          <a:prstGeom prst="rect">
            <a:avLst/>
          </a:prstGeom>
        </p:spPr>
        <p:txBody>
          <a:bodyPr anchorCtr="0" anchor="t" bIns="91425" lIns="91425" spcFirstLastPara="1" rIns="91425" wrap="square" tIns="91425">
            <a:normAutofit lnSpcReduction="10000"/>
          </a:bodyPr>
          <a:lstStyle/>
          <a:p>
            <a:pPr indent="-368300" lvl="0" marL="457200" rtl="0" algn="l">
              <a:spcBef>
                <a:spcPts val="1200"/>
              </a:spcBef>
              <a:spcAft>
                <a:spcPts val="0"/>
              </a:spcAft>
              <a:buClr>
                <a:srgbClr val="000000"/>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An iterative process to project management </a:t>
            </a:r>
            <a:endParaRPr b="1" sz="2200">
              <a:solidFill>
                <a:srgbClr val="162D4D"/>
              </a:solidFill>
              <a:latin typeface="Atkinson Hyperlegible"/>
              <a:ea typeface="Atkinson Hyperlegible"/>
              <a:cs typeface="Atkinson Hyperlegible"/>
              <a:sym typeface="Atkinson Hyperlegible"/>
            </a:endParaRPr>
          </a:p>
          <a:p>
            <a:pPr indent="-368300" lvl="0" marL="457200" rtl="0" algn="l">
              <a:spcBef>
                <a:spcPts val="0"/>
              </a:spcBef>
              <a:spcAft>
                <a:spcPts val="0"/>
              </a:spcAft>
              <a:buClr>
                <a:srgbClr val="000000"/>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A series of values, methods, roles and practices e.g Scrum, Kanban</a:t>
            </a:r>
            <a:endParaRPr b="1" sz="2200">
              <a:solidFill>
                <a:srgbClr val="162D4D"/>
              </a:solidFill>
              <a:latin typeface="Atkinson Hyperlegible"/>
              <a:ea typeface="Atkinson Hyperlegible"/>
              <a:cs typeface="Atkinson Hyperlegible"/>
              <a:sym typeface="Atkinson Hyperlegible"/>
            </a:endParaRPr>
          </a:p>
          <a:p>
            <a:pPr indent="0" lvl="0" marL="457200" rtl="0" algn="l">
              <a:spcBef>
                <a:spcPts val="1200"/>
              </a:spcBef>
              <a:spcAft>
                <a:spcPts val="0"/>
              </a:spcAft>
              <a:buNone/>
            </a:pPr>
            <a:r>
              <a:t/>
            </a:r>
            <a:endParaRPr b="1" sz="2200">
              <a:solidFill>
                <a:srgbClr val="162D4D"/>
              </a:solidFill>
              <a:latin typeface="Atkinson Hyperlegible"/>
              <a:ea typeface="Atkinson Hyperlegible"/>
              <a:cs typeface="Atkinson Hyperlegible"/>
              <a:sym typeface="Atkinson Hyperlegible"/>
            </a:endParaRPr>
          </a:p>
          <a:p>
            <a:pPr indent="-368300" lvl="0" marL="457200" rtl="0" algn="l">
              <a:spcBef>
                <a:spcPts val="1200"/>
              </a:spcBef>
              <a:spcAft>
                <a:spcPts val="0"/>
              </a:spcAft>
              <a:buClr>
                <a:srgbClr val="162D4D"/>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What we do</a:t>
            </a:r>
            <a:endParaRPr/>
          </a:p>
        </p:txBody>
      </p:sp>
      <p:sp>
        <p:nvSpPr>
          <p:cNvPr id="94" name="Google Shape;94;p16"/>
          <p:cNvSpPr txBox="1"/>
          <p:nvPr>
            <p:ph idx="2" type="body"/>
          </p:nvPr>
        </p:nvSpPr>
        <p:spPr>
          <a:xfrm>
            <a:off x="4809075" y="1266175"/>
            <a:ext cx="3999900" cy="3302700"/>
          </a:xfrm>
          <a:prstGeom prst="rect">
            <a:avLst/>
          </a:prstGeom>
        </p:spPr>
        <p:txBody>
          <a:bodyPr anchorCtr="0" anchor="t" bIns="91425" lIns="91425" spcFirstLastPara="1" rIns="91425" wrap="square" tIns="91425">
            <a:normAutofit/>
          </a:bodyPr>
          <a:lstStyle/>
          <a:p>
            <a:pPr indent="-368300" lvl="0" marL="457200" rtl="0" algn="l">
              <a:spcBef>
                <a:spcPts val="1200"/>
              </a:spcBef>
              <a:spcAft>
                <a:spcPts val="0"/>
              </a:spcAft>
              <a:buClr>
                <a:srgbClr val="000000"/>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A Mindset</a:t>
            </a:r>
            <a:endParaRPr b="1" sz="2200">
              <a:solidFill>
                <a:srgbClr val="162D4D"/>
              </a:solidFill>
              <a:latin typeface="Atkinson Hyperlegible"/>
              <a:ea typeface="Atkinson Hyperlegible"/>
              <a:cs typeface="Atkinson Hyperlegible"/>
              <a:sym typeface="Atkinson Hyperlegible"/>
            </a:endParaRPr>
          </a:p>
          <a:p>
            <a:pPr indent="-368300" lvl="0" marL="457200" rtl="0" algn="l">
              <a:spcBef>
                <a:spcPts val="0"/>
              </a:spcBef>
              <a:spcAft>
                <a:spcPts val="0"/>
              </a:spcAft>
              <a:buClr>
                <a:srgbClr val="162D4D"/>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Durability</a:t>
            </a:r>
            <a:endParaRPr b="1" sz="2200">
              <a:solidFill>
                <a:srgbClr val="162D4D"/>
              </a:solidFill>
              <a:latin typeface="Atkinson Hyperlegible"/>
              <a:ea typeface="Atkinson Hyperlegible"/>
              <a:cs typeface="Atkinson Hyperlegible"/>
              <a:sym typeface="Atkinson Hyperlegible"/>
            </a:endParaRPr>
          </a:p>
          <a:p>
            <a:pPr indent="-368300" lvl="0" marL="457200" rtl="0" algn="l">
              <a:spcBef>
                <a:spcPts val="0"/>
              </a:spcBef>
              <a:spcAft>
                <a:spcPts val="0"/>
              </a:spcAft>
              <a:buClr>
                <a:srgbClr val="162D4D"/>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Flexibility </a:t>
            </a:r>
            <a:endParaRPr b="1" sz="2200">
              <a:solidFill>
                <a:srgbClr val="162D4D"/>
              </a:solidFill>
              <a:latin typeface="Atkinson Hyperlegible"/>
              <a:ea typeface="Atkinson Hyperlegible"/>
              <a:cs typeface="Atkinson Hyperlegible"/>
              <a:sym typeface="Atkinson Hyperlegible"/>
            </a:endParaRPr>
          </a:p>
          <a:p>
            <a:pPr indent="-368300" lvl="0" marL="457200" rtl="0" algn="l">
              <a:spcBef>
                <a:spcPts val="0"/>
              </a:spcBef>
              <a:spcAft>
                <a:spcPts val="0"/>
              </a:spcAft>
              <a:buClr>
                <a:srgbClr val="162D4D"/>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Part of the DNA of an organisation</a:t>
            </a:r>
            <a:endParaRPr b="1" sz="2200">
              <a:solidFill>
                <a:srgbClr val="162D4D"/>
              </a:solidFill>
              <a:latin typeface="Atkinson Hyperlegible"/>
              <a:ea typeface="Atkinson Hyperlegible"/>
              <a:cs typeface="Atkinson Hyperlegible"/>
              <a:sym typeface="Atkinson Hyperlegible"/>
            </a:endParaRPr>
          </a:p>
          <a:p>
            <a:pPr indent="0" lvl="0" marL="457200" rtl="0" algn="l">
              <a:spcBef>
                <a:spcPts val="1200"/>
              </a:spcBef>
              <a:spcAft>
                <a:spcPts val="0"/>
              </a:spcAft>
              <a:buNone/>
            </a:pPr>
            <a:r>
              <a:t/>
            </a:r>
            <a:endParaRPr b="1" sz="2200">
              <a:solidFill>
                <a:srgbClr val="162D4D"/>
              </a:solidFill>
              <a:latin typeface="Atkinson Hyperlegible"/>
              <a:ea typeface="Atkinson Hyperlegible"/>
              <a:cs typeface="Atkinson Hyperlegible"/>
              <a:sym typeface="Atkinson Hyperlegible"/>
            </a:endParaRPr>
          </a:p>
          <a:p>
            <a:pPr indent="-368300" lvl="0" marL="457200" rtl="0" algn="l">
              <a:spcBef>
                <a:spcPts val="1200"/>
              </a:spcBef>
              <a:spcAft>
                <a:spcPts val="0"/>
              </a:spcAft>
              <a:buClr>
                <a:srgbClr val="162D4D"/>
              </a:buClr>
              <a:buSzPts val="2200"/>
              <a:buFont typeface="Atkinson Hyperlegible"/>
              <a:buChar char="●"/>
            </a:pPr>
            <a:r>
              <a:rPr b="1" lang="en-GB" sz="2200">
                <a:solidFill>
                  <a:srgbClr val="162D4D"/>
                </a:solidFill>
                <a:latin typeface="Atkinson Hyperlegible"/>
                <a:ea typeface="Atkinson Hyperlegible"/>
                <a:cs typeface="Atkinson Hyperlegible"/>
                <a:sym typeface="Atkinson Hyperlegible"/>
              </a:rPr>
              <a:t>Who we are</a:t>
            </a:r>
            <a:endParaRPr b="1" sz="2200">
              <a:solidFill>
                <a:srgbClr val="162D4D"/>
              </a:solidFill>
              <a:latin typeface="Atkinson Hyperlegible"/>
              <a:ea typeface="Atkinson Hyperlegible"/>
              <a:cs typeface="Atkinson Hyperlegible"/>
              <a:sym typeface="Atkinson Hyperlegibl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The Agile manifesto</a:t>
            </a:r>
            <a:endParaRPr/>
          </a:p>
        </p:txBody>
      </p:sp>
      <p:pic>
        <p:nvPicPr>
          <p:cNvPr id="100" name="Google Shape;100;p17"/>
          <p:cNvPicPr preferRelativeResize="0"/>
          <p:nvPr/>
        </p:nvPicPr>
        <p:blipFill>
          <a:blip r:embed="rId3">
            <a:alphaModFix/>
          </a:blip>
          <a:stretch>
            <a:fillRect/>
          </a:stretch>
        </p:blipFill>
        <p:spPr>
          <a:xfrm>
            <a:off x="-404327" y="1525248"/>
            <a:ext cx="4219050" cy="3876325"/>
          </a:xfrm>
          <a:prstGeom prst="rect">
            <a:avLst/>
          </a:prstGeom>
          <a:noFill/>
          <a:ln>
            <a:noFill/>
          </a:ln>
        </p:spPr>
      </p:pic>
      <p:sp>
        <p:nvSpPr>
          <p:cNvPr id="101" name="Google Shape;101;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fontScale="32500" lnSpcReduction="20000"/>
          </a:bodyPr>
          <a:lstStyle/>
          <a:p>
            <a:pPr indent="0" lvl="0" marL="0" rtl="0" algn="ctr">
              <a:lnSpc>
                <a:spcPct val="139583"/>
              </a:lnSpc>
              <a:spcBef>
                <a:spcPts val="0"/>
              </a:spcBef>
              <a:spcAft>
                <a:spcPts val="0"/>
              </a:spcAft>
              <a:buNone/>
            </a:pPr>
            <a:r>
              <a:rPr b="1" lang="en-GB" sz="4965">
                <a:solidFill>
                  <a:srgbClr val="000000"/>
                </a:solidFill>
                <a:highlight>
                  <a:srgbClr val="FFFFFF"/>
                </a:highlight>
                <a:latin typeface="Atkinson Hyperlegible"/>
                <a:ea typeface="Atkinson Hyperlegible"/>
                <a:cs typeface="Atkinson Hyperlegible"/>
                <a:sym typeface="Atkinson Hyperlegible"/>
              </a:rPr>
              <a:t>Individuals and Principles</a:t>
            </a:r>
            <a:r>
              <a:rPr lang="en-GB" sz="4965">
                <a:solidFill>
                  <a:srgbClr val="000000"/>
                </a:solidFill>
                <a:highlight>
                  <a:srgbClr val="FFFFFF"/>
                </a:highlight>
                <a:latin typeface="Atkinson Hyperlegible"/>
                <a:ea typeface="Atkinson Hyperlegible"/>
                <a:cs typeface="Atkinson Hyperlegible"/>
                <a:sym typeface="Atkinson Hyperlegible"/>
              </a:rPr>
              <a:t> over processes and tools</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9583"/>
              </a:lnSpc>
              <a:spcBef>
                <a:spcPts val="0"/>
              </a:spcBef>
              <a:spcAft>
                <a:spcPts val="0"/>
              </a:spcAft>
              <a:buNone/>
            </a:pPr>
            <a:r>
              <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9583"/>
              </a:lnSpc>
              <a:spcBef>
                <a:spcPts val="0"/>
              </a:spcBef>
              <a:spcAft>
                <a:spcPts val="0"/>
              </a:spcAft>
              <a:buNone/>
            </a:pPr>
            <a:r>
              <a:rPr b="1" lang="en-GB" sz="4965">
                <a:solidFill>
                  <a:srgbClr val="000000"/>
                </a:solidFill>
                <a:highlight>
                  <a:srgbClr val="FFFFFF"/>
                </a:highlight>
                <a:latin typeface="Atkinson Hyperlegible"/>
                <a:ea typeface="Atkinson Hyperlegible"/>
                <a:cs typeface="Atkinson Hyperlegible"/>
                <a:sym typeface="Atkinson Hyperlegible"/>
              </a:rPr>
              <a:t>Working software</a:t>
            </a:r>
            <a:r>
              <a:rPr lang="en-GB" sz="4965">
                <a:solidFill>
                  <a:srgbClr val="000000"/>
                </a:solidFill>
                <a:highlight>
                  <a:srgbClr val="FFFFFF"/>
                </a:highlight>
                <a:latin typeface="Atkinson Hyperlegible"/>
                <a:ea typeface="Atkinson Hyperlegible"/>
                <a:cs typeface="Atkinson Hyperlegible"/>
                <a:sym typeface="Atkinson Hyperlegible"/>
              </a:rPr>
              <a:t> over comprehensive documentation</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9583"/>
              </a:lnSpc>
              <a:spcBef>
                <a:spcPts val="0"/>
              </a:spcBef>
              <a:spcAft>
                <a:spcPts val="0"/>
              </a:spcAft>
              <a:buNone/>
            </a:pPr>
            <a:r>
              <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9583"/>
              </a:lnSpc>
              <a:spcBef>
                <a:spcPts val="0"/>
              </a:spcBef>
              <a:spcAft>
                <a:spcPts val="0"/>
              </a:spcAft>
              <a:buNone/>
            </a:pPr>
            <a:r>
              <a:rPr b="1" lang="en-GB" sz="4965">
                <a:solidFill>
                  <a:srgbClr val="000000"/>
                </a:solidFill>
                <a:highlight>
                  <a:srgbClr val="FFFFFF"/>
                </a:highlight>
                <a:latin typeface="Atkinson Hyperlegible"/>
                <a:ea typeface="Atkinson Hyperlegible"/>
                <a:cs typeface="Atkinson Hyperlegible"/>
                <a:sym typeface="Atkinson Hyperlegible"/>
              </a:rPr>
              <a:t>Customer collaboration</a:t>
            </a:r>
            <a:r>
              <a:rPr lang="en-GB" sz="4965">
                <a:solidFill>
                  <a:srgbClr val="000000"/>
                </a:solidFill>
                <a:highlight>
                  <a:srgbClr val="FFFFFF"/>
                </a:highlight>
                <a:latin typeface="Atkinson Hyperlegible"/>
                <a:ea typeface="Atkinson Hyperlegible"/>
                <a:cs typeface="Atkinson Hyperlegible"/>
                <a:sym typeface="Atkinson Hyperlegible"/>
              </a:rPr>
              <a:t> over contract negotiation</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9583"/>
              </a:lnSpc>
              <a:spcBef>
                <a:spcPts val="0"/>
              </a:spcBef>
              <a:spcAft>
                <a:spcPts val="0"/>
              </a:spcAft>
              <a:buNone/>
            </a:pPr>
            <a:r>
              <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9583"/>
              </a:lnSpc>
              <a:spcBef>
                <a:spcPts val="0"/>
              </a:spcBef>
              <a:spcAft>
                <a:spcPts val="0"/>
              </a:spcAft>
              <a:buNone/>
            </a:pPr>
            <a:r>
              <a:rPr b="1" lang="en-GB" sz="4965">
                <a:solidFill>
                  <a:srgbClr val="000000"/>
                </a:solidFill>
                <a:highlight>
                  <a:srgbClr val="FFFFFF"/>
                </a:highlight>
                <a:latin typeface="Atkinson Hyperlegible"/>
                <a:ea typeface="Atkinson Hyperlegible"/>
                <a:cs typeface="Atkinson Hyperlegible"/>
                <a:sym typeface="Atkinson Hyperlegible"/>
              </a:rPr>
              <a:t>Responding to change</a:t>
            </a:r>
            <a:r>
              <a:rPr lang="en-GB" sz="4965">
                <a:solidFill>
                  <a:srgbClr val="000000"/>
                </a:solidFill>
                <a:highlight>
                  <a:srgbClr val="FFFFFF"/>
                </a:highlight>
                <a:latin typeface="Atkinson Hyperlegible"/>
                <a:ea typeface="Atkinson Hyperlegible"/>
                <a:cs typeface="Atkinson Hyperlegible"/>
                <a:sym typeface="Atkinson Hyperlegible"/>
              </a:rPr>
              <a:t> over following a plan</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l">
              <a:lnSpc>
                <a:spcPct val="139583"/>
              </a:lnSpc>
              <a:spcBef>
                <a:spcPts val="0"/>
              </a:spcBef>
              <a:spcAft>
                <a:spcPts val="0"/>
              </a:spcAft>
              <a:buNone/>
            </a:pPr>
            <a:r>
              <a:t/>
            </a:r>
            <a:endParaRPr sz="49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7500"/>
              </a:lnSpc>
              <a:spcBef>
                <a:spcPts val="0"/>
              </a:spcBef>
              <a:spcAft>
                <a:spcPts val="0"/>
              </a:spcAft>
              <a:buNone/>
            </a:pPr>
            <a:r>
              <a:rPr lang="en-GB" sz="3765">
                <a:solidFill>
                  <a:srgbClr val="000000"/>
                </a:solidFill>
                <a:highlight>
                  <a:srgbClr val="FFFFFF"/>
                </a:highlight>
                <a:latin typeface="Atkinson Hyperlegible"/>
                <a:ea typeface="Atkinson Hyperlegible"/>
                <a:cs typeface="Atkinson Hyperlegible"/>
                <a:sym typeface="Atkinson Hyperlegible"/>
              </a:rPr>
              <a:t>While</a:t>
            </a:r>
            <a:endParaRPr sz="37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7500"/>
              </a:lnSpc>
              <a:spcBef>
                <a:spcPts val="0"/>
              </a:spcBef>
              <a:spcAft>
                <a:spcPts val="0"/>
              </a:spcAft>
              <a:buNone/>
            </a:pPr>
            <a:r>
              <a:rPr lang="en-GB" sz="3765">
                <a:solidFill>
                  <a:srgbClr val="000000"/>
                </a:solidFill>
                <a:highlight>
                  <a:srgbClr val="FFFFFF"/>
                </a:highlight>
                <a:latin typeface="Atkinson Hyperlegible"/>
                <a:ea typeface="Atkinson Hyperlegible"/>
                <a:cs typeface="Atkinson Hyperlegible"/>
                <a:sym typeface="Atkinson Hyperlegible"/>
              </a:rPr>
              <a:t>there is value in the items on</a:t>
            </a:r>
            <a:endParaRPr sz="3765">
              <a:solidFill>
                <a:srgbClr val="000000"/>
              </a:solidFill>
              <a:highlight>
                <a:srgbClr val="FFFFFF"/>
              </a:highlight>
              <a:latin typeface="Atkinson Hyperlegible"/>
              <a:ea typeface="Atkinson Hyperlegible"/>
              <a:cs typeface="Atkinson Hyperlegible"/>
              <a:sym typeface="Atkinson Hyperlegible"/>
            </a:endParaRPr>
          </a:p>
          <a:p>
            <a:pPr indent="0" lvl="0" marL="0" rtl="0" algn="ctr">
              <a:lnSpc>
                <a:spcPct val="137500"/>
              </a:lnSpc>
              <a:spcBef>
                <a:spcPts val="0"/>
              </a:spcBef>
              <a:spcAft>
                <a:spcPts val="0"/>
              </a:spcAft>
              <a:buNone/>
            </a:pPr>
            <a:r>
              <a:rPr lang="en-GB" sz="3765">
                <a:solidFill>
                  <a:srgbClr val="000000"/>
                </a:solidFill>
                <a:highlight>
                  <a:srgbClr val="FFFFFF"/>
                </a:highlight>
                <a:latin typeface="Atkinson Hyperlegible"/>
                <a:ea typeface="Atkinson Hyperlegible"/>
                <a:cs typeface="Atkinson Hyperlegible"/>
                <a:sym typeface="Atkinson Hyperlegible"/>
              </a:rPr>
              <a:t>the right, we value the items on the left more.</a:t>
            </a:r>
            <a:endParaRPr sz="3765">
              <a:solidFill>
                <a:srgbClr val="000000"/>
              </a:solidFill>
              <a:highlight>
                <a:srgbClr val="FFFFFF"/>
              </a:highlight>
              <a:latin typeface="Atkinson Hyperlegible"/>
              <a:ea typeface="Atkinson Hyperlegible"/>
              <a:cs typeface="Atkinson Hyperlegible"/>
              <a:sym typeface="Atkinson Hyperlegible"/>
            </a:endParaRPr>
          </a:p>
          <a:p>
            <a:pPr indent="0" lvl="0" marL="0" rtl="0" algn="l">
              <a:spcBef>
                <a:spcPts val="0"/>
              </a:spcBef>
              <a:spcAft>
                <a:spcPts val="1200"/>
              </a:spcAft>
              <a:buNone/>
            </a:pPr>
            <a:r>
              <a:t/>
            </a:r>
            <a:endParaRPr/>
          </a:p>
        </p:txBody>
      </p:sp>
      <p:pic>
        <p:nvPicPr>
          <p:cNvPr id="102" name="Google Shape;102;p17"/>
          <p:cNvPicPr preferRelativeResize="0"/>
          <p:nvPr/>
        </p:nvPicPr>
        <p:blipFill>
          <a:blip r:embed="rId4">
            <a:alphaModFix/>
          </a:blip>
          <a:stretch>
            <a:fillRect/>
          </a:stretch>
        </p:blipFill>
        <p:spPr>
          <a:xfrm rot="-2266100">
            <a:off x="6805936" y="-103323"/>
            <a:ext cx="2844746" cy="35985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8"/>
          <p:cNvSpPr txBox="1"/>
          <p:nvPr>
            <p:ph type="title"/>
          </p:nvPr>
        </p:nvSpPr>
        <p:spPr>
          <a:xfrm>
            <a:off x="265500" y="1039675"/>
            <a:ext cx="4045200" cy="1675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GB"/>
              <a:t>The most recognised image in Agile</a:t>
            </a:r>
            <a:endParaRPr/>
          </a:p>
        </p:txBody>
      </p:sp>
      <p:sp>
        <p:nvSpPr>
          <p:cNvPr id="108" name="Google Shape;108;p18"/>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An agile organisation often starts with an Agile team or project.</a:t>
            </a:r>
            <a:endParaRPr/>
          </a:p>
        </p:txBody>
      </p:sp>
      <p:sp>
        <p:nvSpPr>
          <p:cNvPr id="109" name="Google Shape;109;p1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110" name="Google Shape;110;p18"/>
          <p:cNvPicPr preferRelativeResize="0"/>
          <p:nvPr/>
        </p:nvPicPr>
        <p:blipFill>
          <a:blip r:embed="rId3">
            <a:alphaModFix/>
          </a:blip>
          <a:stretch>
            <a:fillRect/>
          </a:stretch>
        </p:blipFill>
        <p:spPr>
          <a:xfrm>
            <a:off x="4927582" y="1092662"/>
            <a:ext cx="3860826" cy="29581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9"/>
          <p:cNvSpPr txBox="1"/>
          <p:nvPr>
            <p:ph type="title"/>
          </p:nvPr>
        </p:nvSpPr>
        <p:spPr>
          <a:xfrm>
            <a:off x="238125" y="493325"/>
            <a:ext cx="4045200" cy="3972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GB" sz="2480"/>
              <a:t>An agile mindset is about creating and responding to change in uncertain and turbulent environments. It’s about thinking through how you can understand what’s going on in the environment, identify what uncertainty you’re facing and figure out how to adapt as you go along.</a:t>
            </a:r>
            <a:endParaRPr sz="2480"/>
          </a:p>
        </p:txBody>
      </p:sp>
      <p:sp>
        <p:nvSpPr>
          <p:cNvPr id="116" name="Google Shape;116;p19"/>
          <p:cNvSpPr txBox="1"/>
          <p:nvPr>
            <p:ph idx="2" type="body"/>
          </p:nvPr>
        </p:nvSpPr>
        <p:spPr>
          <a:xfrm>
            <a:off x="4835525" y="252575"/>
            <a:ext cx="3837000" cy="599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GB"/>
              <a:t>The agile mindset</a:t>
            </a:r>
            <a:endParaRPr b="1"/>
          </a:p>
        </p:txBody>
      </p:sp>
      <p:pic>
        <p:nvPicPr>
          <p:cNvPr id="117" name="Google Shape;117;p19"/>
          <p:cNvPicPr preferRelativeResize="0"/>
          <p:nvPr/>
        </p:nvPicPr>
        <p:blipFill>
          <a:blip r:embed="rId3">
            <a:alphaModFix/>
          </a:blip>
          <a:stretch>
            <a:fillRect/>
          </a:stretch>
        </p:blipFill>
        <p:spPr>
          <a:xfrm>
            <a:off x="5658672" y="989375"/>
            <a:ext cx="2720626" cy="3429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idx="2" type="body"/>
          </p:nvPr>
        </p:nvSpPr>
        <p:spPr>
          <a:xfrm>
            <a:off x="4835525" y="252575"/>
            <a:ext cx="3837000" cy="599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b="1" lang="en-GB"/>
              <a:t>Developing a growth mindset</a:t>
            </a:r>
            <a:endParaRPr b="1"/>
          </a:p>
        </p:txBody>
      </p:sp>
      <p:pic>
        <p:nvPicPr>
          <p:cNvPr id="123" name="Google Shape;123;p20"/>
          <p:cNvPicPr preferRelativeResize="0"/>
          <p:nvPr/>
        </p:nvPicPr>
        <p:blipFill>
          <a:blip r:embed="rId3">
            <a:alphaModFix/>
          </a:blip>
          <a:stretch>
            <a:fillRect/>
          </a:stretch>
        </p:blipFill>
        <p:spPr>
          <a:xfrm>
            <a:off x="5658672" y="989375"/>
            <a:ext cx="2720626" cy="3429925"/>
          </a:xfrm>
          <a:prstGeom prst="rect">
            <a:avLst/>
          </a:prstGeom>
          <a:noFill/>
          <a:ln>
            <a:noFill/>
          </a:ln>
        </p:spPr>
      </p:pic>
      <p:graphicFrame>
        <p:nvGraphicFramePr>
          <p:cNvPr id="124" name="Google Shape;124;p20"/>
          <p:cNvGraphicFramePr/>
          <p:nvPr/>
        </p:nvGraphicFramePr>
        <p:xfrm>
          <a:off x="260425" y="252575"/>
          <a:ext cx="3000000" cy="3000000"/>
        </p:xfrm>
        <a:graphic>
          <a:graphicData uri="http://schemas.openxmlformats.org/drawingml/2006/table">
            <a:tbl>
              <a:tblPr>
                <a:noFill/>
                <a:tableStyleId>{3F19384C-8559-47EA-A6AB-A9C6F83F132A}</a:tableStyleId>
              </a:tblPr>
              <a:tblGrid>
                <a:gridCol w="1939475"/>
                <a:gridCol w="2171125"/>
              </a:tblGrid>
              <a:tr h="381000">
                <a:tc>
                  <a:txBody>
                    <a:bodyPr/>
                    <a:lstStyle/>
                    <a:p>
                      <a:pPr indent="0" lvl="0" marL="0" rtl="0" algn="l">
                        <a:spcBef>
                          <a:spcPts val="0"/>
                        </a:spcBef>
                        <a:spcAft>
                          <a:spcPts val="24000"/>
                        </a:spcAft>
                        <a:buNone/>
                      </a:pPr>
                      <a:r>
                        <a:rPr b="1" lang="en-GB" sz="1250">
                          <a:latin typeface="Atkinson Hyperlegible"/>
                          <a:ea typeface="Atkinson Hyperlegible"/>
                          <a:cs typeface="Atkinson Hyperlegible"/>
                          <a:sym typeface="Atkinson Hyperlegible"/>
                        </a:rPr>
                        <a:t>Growth Mindset</a:t>
                      </a:r>
                      <a:endParaRPr b="1"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chemeClr val="accent1"/>
                    </a:solidFill>
                  </a:tcPr>
                </a:tc>
                <a:tc>
                  <a:txBody>
                    <a:bodyPr/>
                    <a:lstStyle/>
                    <a:p>
                      <a:pPr indent="0" lvl="0" marL="0" rtl="0" algn="l">
                        <a:spcBef>
                          <a:spcPts val="0"/>
                        </a:spcBef>
                        <a:spcAft>
                          <a:spcPts val="24000"/>
                        </a:spcAft>
                        <a:buNone/>
                      </a:pPr>
                      <a:r>
                        <a:rPr b="1" lang="en-GB" sz="1250">
                          <a:latin typeface="Atkinson Hyperlegible"/>
                          <a:ea typeface="Atkinson Hyperlegible"/>
                          <a:cs typeface="Atkinson Hyperlegible"/>
                          <a:sym typeface="Atkinson Hyperlegible"/>
                        </a:rPr>
                        <a:t>Fixed Mindset</a:t>
                      </a:r>
                      <a:endParaRPr b="1"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solidFill>
                      <a:schemeClr val="accent1"/>
                    </a:solidFill>
                  </a:tcPr>
                </a:tc>
              </a:tr>
              <a:tr h="381000">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Embraces challenges</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Avoids challenges</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381000">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Continues </a:t>
                      </a:r>
                      <a:r>
                        <a:rPr lang="en-GB" sz="1250">
                          <a:latin typeface="Atkinson Hyperlegible"/>
                          <a:ea typeface="Atkinson Hyperlegible"/>
                          <a:cs typeface="Atkinson Hyperlegible"/>
                          <a:sym typeface="Atkinson Hyperlegible"/>
                        </a:rPr>
                        <a:t>in spite of failure  </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Gives in when they come up against hardship</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381000">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Believes that people can increase their intelligence or skills</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Believes that intelligence and skills are something you’re born with and can’t develop</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381000">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Is inspired and motivated by the success of others</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Is threatened by the success of others</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381000">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Wants to learn</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Believes they know everything already</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r h="381000">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Accepts and embraces criticism</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c>
                  <a:txBody>
                    <a:bodyPr/>
                    <a:lstStyle/>
                    <a:p>
                      <a:pPr indent="0" lvl="0" marL="0" rtl="0" algn="l">
                        <a:spcBef>
                          <a:spcPts val="0"/>
                        </a:spcBef>
                        <a:spcAft>
                          <a:spcPts val="24000"/>
                        </a:spcAft>
                        <a:buNone/>
                      </a:pPr>
                      <a:r>
                        <a:rPr lang="en-GB" sz="1250">
                          <a:latin typeface="Atkinson Hyperlegible"/>
                          <a:ea typeface="Atkinson Hyperlegible"/>
                          <a:cs typeface="Atkinson Hyperlegible"/>
                          <a:sym typeface="Atkinson Hyperlegible"/>
                        </a:rPr>
                        <a:t>Ignores or dismisses criticism</a:t>
                      </a:r>
                      <a:endParaRPr sz="1250">
                        <a:latin typeface="Atkinson Hyperlegible"/>
                        <a:ea typeface="Atkinson Hyperlegible"/>
                        <a:cs typeface="Atkinson Hyperlegible"/>
                        <a:sym typeface="Atkinson Hyperlegible"/>
                      </a:endParaRPr>
                    </a:p>
                  </a:txBody>
                  <a:tcPr marT="91425" marB="91425" marR="91425" marL="91425">
                    <a:lnL cap="flat" cmpd="sng" w="11900">
                      <a:solidFill>
                        <a:srgbClr val="000000"/>
                      </a:solidFill>
                      <a:prstDash val="solid"/>
                      <a:round/>
                      <a:headEnd len="sm" w="sm" type="none"/>
                      <a:tailEnd len="sm" w="sm" type="none"/>
                    </a:lnL>
                    <a:lnR cap="flat" cmpd="sng" w="11900">
                      <a:solidFill>
                        <a:srgbClr val="000000"/>
                      </a:solidFill>
                      <a:prstDash val="solid"/>
                      <a:round/>
                      <a:headEnd len="sm" w="sm" type="none"/>
                      <a:tailEnd len="sm" w="sm" type="none"/>
                    </a:lnR>
                    <a:lnT cap="flat" cmpd="sng" w="11900">
                      <a:solidFill>
                        <a:srgbClr val="000000"/>
                      </a:solidFill>
                      <a:prstDash val="solid"/>
                      <a:round/>
                      <a:headEnd len="sm" w="sm" type="none"/>
                      <a:tailEnd len="sm" w="sm" type="none"/>
                    </a:lnT>
                    <a:lnB cap="flat" cmpd="sng" w="11900">
                      <a:solidFill>
                        <a:srgbClr val="000000"/>
                      </a:solidFill>
                      <a:prstDash val="solid"/>
                      <a:round/>
                      <a:headEnd len="sm" w="sm" type="none"/>
                      <a:tailEnd len="sm" w="sm" type="none"/>
                    </a:lnB>
                  </a:tcPr>
                </a:tc>
              </a:tr>
            </a:tbl>
          </a:graphicData>
        </a:graphic>
      </p:graphicFrame>
      <p:sp>
        <p:nvSpPr>
          <p:cNvPr id="125" name="Google Shape;125;p20"/>
          <p:cNvSpPr txBox="1"/>
          <p:nvPr/>
        </p:nvSpPr>
        <p:spPr>
          <a:xfrm>
            <a:off x="260425" y="4557000"/>
            <a:ext cx="5758800" cy="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How can you create a growth mindset in your organisation?</a:t>
            </a:r>
            <a:endParaRPr b="1">
              <a:solidFill>
                <a:schemeClr val="dk2"/>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129" name="Shape 129"/>
        <p:cNvGrpSpPr/>
        <p:nvPr/>
      </p:nvGrpSpPr>
      <p:grpSpPr>
        <a:xfrm>
          <a:off x="0" y="0"/>
          <a:ext cx="0" cy="0"/>
          <a:chOff x="0" y="0"/>
          <a:chExt cx="0" cy="0"/>
        </a:xfrm>
      </p:grpSpPr>
      <p:sp>
        <p:nvSpPr>
          <p:cNvPr id="130" name="Google Shape;130;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But, how do we plan? </a:t>
            </a:r>
            <a:endParaRPr/>
          </a:p>
        </p:txBody>
      </p:sp>
      <p:sp>
        <p:nvSpPr>
          <p:cNvPr id="131" name="Google Shape;131;p21"/>
          <p:cNvSpPr txBox="1"/>
          <p:nvPr>
            <p:ph idx="1" type="body"/>
          </p:nvPr>
        </p:nvSpPr>
        <p:spPr>
          <a:xfrm>
            <a:off x="311700" y="1152425"/>
            <a:ext cx="8520600" cy="33027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b="1" lang="en-GB"/>
              <a:t>The key is to have REALLY CLEAR GOALS!</a:t>
            </a:r>
            <a:endParaRPr b="1"/>
          </a:p>
        </p:txBody>
      </p:sp>
      <p:pic>
        <p:nvPicPr>
          <p:cNvPr id="132" name="Google Shape;132;p21"/>
          <p:cNvPicPr preferRelativeResize="0"/>
          <p:nvPr/>
        </p:nvPicPr>
        <p:blipFill>
          <a:blip r:embed="rId3">
            <a:alphaModFix/>
          </a:blip>
          <a:stretch>
            <a:fillRect/>
          </a:stretch>
        </p:blipFill>
        <p:spPr>
          <a:xfrm>
            <a:off x="2825677" y="1690300"/>
            <a:ext cx="3492636" cy="3302699"/>
          </a:xfrm>
          <a:prstGeom prst="rect">
            <a:avLst/>
          </a:prstGeom>
          <a:noFill/>
          <a:ln>
            <a:noFill/>
          </a:ln>
        </p:spPr>
      </p:pic>
      <p:sp>
        <p:nvSpPr>
          <p:cNvPr id="133" name="Google Shape;133;p21"/>
          <p:cNvSpPr/>
          <p:nvPr/>
        </p:nvSpPr>
        <p:spPr>
          <a:xfrm>
            <a:off x="4013900" y="2886925"/>
            <a:ext cx="1177800" cy="1119000"/>
          </a:xfrm>
          <a:prstGeom prst="ellipse">
            <a:avLst/>
          </a:prstGeom>
          <a:solidFill>
            <a:srgbClr val="C27BA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chemeClr val="lt1"/>
                </a:solidFill>
              </a:rPr>
              <a:t>GOALS</a:t>
            </a:r>
            <a:endParaRPr>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